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 id="2147483649" r:id="rId6"/>
  </p:sldMasterIdLst>
  <p:notesMasterIdLst>
    <p:notesMasterId r:id="rId47"/>
  </p:notesMasterIdLst>
  <p:sldIdLst>
    <p:sldId id="262" r:id="rId7"/>
    <p:sldId id="2386" r:id="rId8"/>
    <p:sldId id="2367" r:id="rId9"/>
    <p:sldId id="2372" r:id="rId10"/>
    <p:sldId id="2369" r:id="rId11"/>
    <p:sldId id="2370" r:id="rId12"/>
    <p:sldId id="2371" r:id="rId13"/>
    <p:sldId id="2373" r:id="rId14"/>
    <p:sldId id="2374" r:id="rId15"/>
    <p:sldId id="2366" r:id="rId16"/>
    <p:sldId id="2365" r:id="rId17"/>
    <p:sldId id="2375" r:id="rId18"/>
    <p:sldId id="2376" r:id="rId19"/>
    <p:sldId id="2377" r:id="rId20"/>
    <p:sldId id="2378" r:id="rId21"/>
    <p:sldId id="2379" r:id="rId22"/>
    <p:sldId id="2382" r:id="rId23"/>
    <p:sldId id="2383" r:id="rId24"/>
    <p:sldId id="2384" r:id="rId25"/>
    <p:sldId id="2385" r:id="rId26"/>
    <p:sldId id="2388" r:id="rId27"/>
    <p:sldId id="2389" r:id="rId28"/>
    <p:sldId id="2390" r:id="rId29"/>
    <p:sldId id="2391" r:id="rId30"/>
    <p:sldId id="2392" r:id="rId31"/>
    <p:sldId id="261" r:id="rId32"/>
    <p:sldId id="2358" r:id="rId33"/>
    <p:sldId id="2357" r:id="rId34"/>
    <p:sldId id="2356" r:id="rId35"/>
    <p:sldId id="2355" r:id="rId36"/>
    <p:sldId id="2354" r:id="rId37"/>
    <p:sldId id="2353" r:id="rId38"/>
    <p:sldId id="2352" r:id="rId39"/>
    <p:sldId id="2351" r:id="rId40"/>
    <p:sldId id="2350" r:id="rId41"/>
    <p:sldId id="2348" r:id="rId42"/>
    <p:sldId id="2347" r:id="rId43"/>
    <p:sldId id="2346" r:id="rId44"/>
    <p:sldId id="2345" r:id="rId45"/>
    <p:sldId id="236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59EB6B-D148-2237-7C23-1D119390BABC}" name="Manish J Patel" initials="MJP" userId="S::fj678@cummins.com::20f688b2-3c27-44a8-a25e-d94cf13643d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lin R Meek" initials="KRM" lastIdx="1" clrIdx="0">
    <p:extLst>
      <p:ext uri="{19B8F6BF-5375-455C-9EA6-DF929625EA0E}">
        <p15:presenceInfo xmlns:p15="http://schemas.microsoft.com/office/powerpoint/2012/main" userId="S::rb741@cummins.com::5ba9a856-4b99-4c5e-9916-a8e83aef3f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2AC4A2-57E7-4EC7-9485-B78F70336B4C}" v="51" dt="2023-01-18T18:51:19.655"/>
    <p1510:client id="{E809FB22-818C-47D9-8048-27C8602025C5}" v="175" dt="2023-01-18T18:00:57.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8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AB389-CA17-4ACD-9EB4-3BC82C30A29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6ABA508-2C8B-434A-B984-DEAD52E783E2}">
      <dgm:prSet/>
      <dgm:spPr/>
      <dgm:t>
        <a:bodyPr/>
        <a:lstStyle/>
        <a:p>
          <a:pPr rtl="0"/>
          <a:r>
            <a:rPr lang="en-US">
              <a:latin typeface="Arial"/>
              <a:cs typeface="Arial"/>
            </a:rPr>
            <a:t>Regulatory substance</a:t>
          </a:r>
          <a:r>
            <a:rPr lang="en-US"/>
            <a:t> thresholds can be at the </a:t>
          </a:r>
          <a:r>
            <a:rPr lang="en-US" u="sng"/>
            <a:t>homogenous</a:t>
          </a:r>
          <a:r>
            <a:rPr lang="en-US"/>
            <a:t> material level</a:t>
          </a:r>
          <a:r>
            <a:rPr lang="en-US">
              <a:latin typeface="Arial"/>
              <a:cs typeface="Arial"/>
            </a:rPr>
            <a:t> or </a:t>
          </a:r>
          <a:r>
            <a:rPr lang="en-US" u="sng"/>
            <a:t>lowest component</a:t>
          </a:r>
          <a:r>
            <a:rPr lang="en-US" u="sng">
              <a:latin typeface="Arial"/>
              <a:cs typeface="Arial"/>
            </a:rPr>
            <a:t>/article</a:t>
          </a:r>
          <a:r>
            <a:rPr lang="en-US" u="sng"/>
            <a:t> level</a:t>
          </a:r>
          <a:r>
            <a:rPr lang="en-US" u="sng">
              <a:latin typeface="Arial"/>
              <a:cs typeface="Arial"/>
            </a:rPr>
            <a:t>.</a:t>
          </a:r>
          <a:endParaRPr lang="en-US" dirty="0"/>
        </a:p>
      </dgm:t>
    </dgm:pt>
    <dgm:pt modelId="{DFC91F4E-0B52-44D4-833F-649A5E4B7C8A}" type="parTrans" cxnId="{A27AD415-836A-43F5-9271-70C21340D19F}">
      <dgm:prSet/>
      <dgm:spPr/>
      <dgm:t>
        <a:bodyPr/>
        <a:lstStyle/>
        <a:p>
          <a:endParaRPr lang="en-US"/>
        </a:p>
      </dgm:t>
    </dgm:pt>
    <dgm:pt modelId="{F30A016E-5A72-4610-9B33-E320F43A6FDA}" type="sibTrans" cxnId="{A27AD415-836A-43F5-9271-70C21340D19F}">
      <dgm:prSet/>
      <dgm:spPr/>
      <dgm:t>
        <a:bodyPr/>
        <a:lstStyle/>
        <a:p>
          <a:endParaRPr lang="en-US"/>
        </a:p>
      </dgm:t>
    </dgm:pt>
    <dgm:pt modelId="{4FF50D90-EFDE-4702-B352-90DAB5F409A1}">
      <dgm:prSet/>
      <dgm:spPr/>
      <dgm:t>
        <a:bodyPr/>
        <a:lstStyle/>
        <a:p>
          <a:pPr rtl="0"/>
          <a:r>
            <a:rPr lang="en-US"/>
            <a:t>Some regulations </a:t>
          </a:r>
          <a:r>
            <a:rPr lang="en-US">
              <a:latin typeface="Arial"/>
              <a:cs typeface="Arial"/>
            </a:rPr>
            <a:t>only require</a:t>
          </a:r>
          <a:r>
            <a:rPr lang="en-US"/>
            <a:t> substance </a:t>
          </a:r>
          <a:r>
            <a:rPr lang="en-US">
              <a:latin typeface="Arial"/>
              <a:cs typeface="Arial"/>
            </a:rPr>
            <a:t>disclosure; having</a:t>
          </a:r>
          <a:r>
            <a:rPr lang="en-US"/>
            <a:t> that substance doesn’t necessarily make the product non-compliant.</a:t>
          </a:r>
        </a:p>
      </dgm:t>
    </dgm:pt>
    <dgm:pt modelId="{E0A52D55-5CDF-4944-81E2-589FB8CB1938}" type="parTrans" cxnId="{1743C9E0-70C8-4923-A8B8-1A6136DE1DAD}">
      <dgm:prSet/>
      <dgm:spPr/>
      <dgm:t>
        <a:bodyPr/>
        <a:lstStyle/>
        <a:p>
          <a:endParaRPr lang="en-US"/>
        </a:p>
      </dgm:t>
    </dgm:pt>
    <dgm:pt modelId="{A3A3C089-A47E-4990-9C09-CF86430E2443}" type="sibTrans" cxnId="{1743C9E0-70C8-4923-A8B8-1A6136DE1DAD}">
      <dgm:prSet/>
      <dgm:spPr/>
      <dgm:t>
        <a:bodyPr/>
        <a:lstStyle/>
        <a:p>
          <a:endParaRPr lang="en-US"/>
        </a:p>
      </dgm:t>
    </dgm:pt>
    <dgm:pt modelId="{65695CDB-31B2-453B-B459-F54DB6BF59E5}">
      <dgm:prSet/>
      <dgm:spPr/>
      <dgm:t>
        <a:bodyPr/>
        <a:lstStyle/>
        <a:p>
          <a:pPr rtl="0"/>
          <a:r>
            <a:rPr lang="en-US"/>
            <a:t>Regulatory requirements are not static. </a:t>
          </a:r>
          <a:r>
            <a:rPr lang="en-US">
              <a:latin typeface="Arial"/>
              <a:cs typeface="Arial"/>
            </a:rPr>
            <a:t>Substances</a:t>
          </a:r>
          <a:r>
            <a:rPr lang="en-US"/>
            <a:t> get added</a:t>
          </a:r>
          <a:r>
            <a:rPr lang="en-US">
              <a:latin typeface="Arial"/>
              <a:cs typeface="Arial"/>
            </a:rPr>
            <a:t>/removed,</a:t>
          </a:r>
          <a:r>
            <a:rPr lang="en-US"/>
            <a:t> thresholds can change, and exemptions can expire.</a:t>
          </a:r>
          <a:r>
            <a:rPr lang="en-US">
              <a:latin typeface="Arial"/>
              <a:cs typeface="Arial"/>
            </a:rPr>
            <a:t> </a:t>
          </a:r>
          <a:endParaRPr lang="en-US"/>
        </a:p>
      </dgm:t>
    </dgm:pt>
    <dgm:pt modelId="{31060059-0280-47C5-8824-C76F6868A4D7}" type="parTrans" cxnId="{F6EB9BF1-4C27-42FF-A54C-26A42CEED338}">
      <dgm:prSet/>
      <dgm:spPr/>
      <dgm:t>
        <a:bodyPr/>
        <a:lstStyle/>
        <a:p>
          <a:endParaRPr lang="en-US"/>
        </a:p>
      </dgm:t>
    </dgm:pt>
    <dgm:pt modelId="{5C29B251-9DED-4FBC-8C55-9175486F3F3B}" type="sibTrans" cxnId="{F6EB9BF1-4C27-42FF-A54C-26A42CEED338}">
      <dgm:prSet/>
      <dgm:spPr/>
      <dgm:t>
        <a:bodyPr/>
        <a:lstStyle/>
        <a:p>
          <a:endParaRPr lang="en-US"/>
        </a:p>
      </dgm:t>
    </dgm:pt>
    <dgm:pt modelId="{43A31EE7-C6FA-48EC-952C-6D1287C79868}" type="pres">
      <dgm:prSet presAssocID="{71CAB389-CA17-4ACD-9EB4-3BC82C30A29E}" presName="hierChild1" presStyleCnt="0">
        <dgm:presLayoutVars>
          <dgm:chPref val="1"/>
          <dgm:dir/>
          <dgm:animOne val="branch"/>
          <dgm:animLvl val="lvl"/>
          <dgm:resizeHandles/>
        </dgm:presLayoutVars>
      </dgm:prSet>
      <dgm:spPr/>
    </dgm:pt>
    <dgm:pt modelId="{8E562BD0-43E5-40A7-865F-D708D3051711}" type="pres">
      <dgm:prSet presAssocID="{36ABA508-2C8B-434A-B984-DEAD52E783E2}" presName="hierRoot1" presStyleCnt="0"/>
      <dgm:spPr/>
    </dgm:pt>
    <dgm:pt modelId="{59C88612-3180-49AC-BD1B-26F146E5F3FA}" type="pres">
      <dgm:prSet presAssocID="{36ABA508-2C8B-434A-B984-DEAD52E783E2}" presName="composite" presStyleCnt="0"/>
      <dgm:spPr/>
    </dgm:pt>
    <dgm:pt modelId="{DA942E26-7F8D-423E-A16D-7B99CAD593CA}" type="pres">
      <dgm:prSet presAssocID="{36ABA508-2C8B-434A-B984-DEAD52E783E2}" presName="background" presStyleLbl="node0" presStyleIdx="0" presStyleCnt="3"/>
      <dgm:spPr/>
    </dgm:pt>
    <dgm:pt modelId="{8C48406C-C6AE-4A48-9E68-C4EAEB5370ED}" type="pres">
      <dgm:prSet presAssocID="{36ABA508-2C8B-434A-B984-DEAD52E783E2}" presName="text" presStyleLbl="fgAcc0" presStyleIdx="0" presStyleCnt="3">
        <dgm:presLayoutVars>
          <dgm:chPref val="3"/>
        </dgm:presLayoutVars>
      </dgm:prSet>
      <dgm:spPr/>
    </dgm:pt>
    <dgm:pt modelId="{E23D215F-5C5D-4F3C-A0FB-08D9EB54A279}" type="pres">
      <dgm:prSet presAssocID="{36ABA508-2C8B-434A-B984-DEAD52E783E2}" presName="hierChild2" presStyleCnt="0"/>
      <dgm:spPr/>
    </dgm:pt>
    <dgm:pt modelId="{40400A99-D728-4623-8A79-EB9CB5D47E22}" type="pres">
      <dgm:prSet presAssocID="{4FF50D90-EFDE-4702-B352-90DAB5F409A1}" presName="hierRoot1" presStyleCnt="0"/>
      <dgm:spPr/>
    </dgm:pt>
    <dgm:pt modelId="{B1206D32-5CF7-4B5C-80E0-4DDC0660C25B}" type="pres">
      <dgm:prSet presAssocID="{4FF50D90-EFDE-4702-B352-90DAB5F409A1}" presName="composite" presStyleCnt="0"/>
      <dgm:spPr/>
    </dgm:pt>
    <dgm:pt modelId="{D91E705B-1E7F-4680-991A-C638823C8B6F}" type="pres">
      <dgm:prSet presAssocID="{4FF50D90-EFDE-4702-B352-90DAB5F409A1}" presName="background" presStyleLbl="node0" presStyleIdx="1" presStyleCnt="3"/>
      <dgm:spPr/>
    </dgm:pt>
    <dgm:pt modelId="{476AF010-2707-49A1-A938-46890CAA1E06}" type="pres">
      <dgm:prSet presAssocID="{4FF50D90-EFDE-4702-B352-90DAB5F409A1}" presName="text" presStyleLbl="fgAcc0" presStyleIdx="1" presStyleCnt="3">
        <dgm:presLayoutVars>
          <dgm:chPref val="3"/>
        </dgm:presLayoutVars>
      </dgm:prSet>
      <dgm:spPr/>
    </dgm:pt>
    <dgm:pt modelId="{BFB4B443-6392-4C8F-9E60-AAA6032847B9}" type="pres">
      <dgm:prSet presAssocID="{4FF50D90-EFDE-4702-B352-90DAB5F409A1}" presName="hierChild2" presStyleCnt="0"/>
      <dgm:spPr/>
    </dgm:pt>
    <dgm:pt modelId="{34072203-1315-4180-8D12-B32271C77FFE}" type="pres">
      <dgm:prSet presAssocID="{65695CDB-31B2-453B-B459-F54DB6BF59E5}" presName="hierRoot1" presStyleCnt="0"/>
      <dgm:spPr/>
    </dgm:pt>
    <dgm:pt modelId="{F114D47D-D61C-4177-9FA6-436D01C40B93}" type="pres">
      <dgm:prSet presAssocID="{65695CDB-31B2-453B-B459-F54DB6BF59E5}" presName="composite" presStyleCnt="0"/>
      <dgm:spPr/>
    </dgm:pt>
    <dgm:pt modelId="{B3C32E2C-B17B-450E-95E0-9C301CE30FFF}" type="pres">
      <dgm:prSet presAssocID="{65695CDB-31B2-453B-B459-F54DB6BF59E5}" presName="background" presStyleLbl="node0" presStyleIdx="2" presStyleCnt="3"/>
      <dgm:spPr/>
    </dgm:pt>
    <dgm:pt modelId="{6CEADC80-CC55-4EBD-9787-013597000D98}" type="pres">
      <dgm:prSet presAssocID="{65695CDB-31B2-453B-B459-F54DB6BF59E5}" presName="text" presStyleLbl="fgAcc0" presStyleIdx="2" presStyleCnt="3">
        <dgm:presLayoutVars>
          <dgm:chPref val="3"/>
        </dgm:presLayoutVars>
      </dgm:prSet>
      <dgm:spPr/>
    </dgm:pt>
    <dgm:pt modelId="{DF6DB23D-FA32-4317-BD54-81E5184F4CB5}" type="pres">
      <dgm:prSet presAssocID="{65695CDB-31B2-453B-B459-F54DB6BF59E5}" presName="hierChild2" presStyleCnt="0"/>
      <dgm:spPr/>
    </dgm:pt>
  </dgm:ptLst>
  <dgm:cxnLst>
    <dgm:cxn modelId="{A27AD415-836A-43F5-9271-70C21340D19F}" srcId="{71CAB389-CA17-4ACD-9EB4-3BC82C30A29E}" destId="{36ABA508-2C8B-434A-B984-DEAD52E783E2}" srcOrd="0" destOrd="0" parTransId="{DFC91F4E-0B52-44D4-833F-649A5E4B7C8A}" sibTransId="{F30A016E-5A72-4610-9B33-E320F43A6FDA}"/>
    <dgm:cxn modelId="{EE56451E-8FA6-4AC7-B6C3-6B4F1F238138}" type="presOf" srcId="{71CAB389-CA17-4ACD-9EB4-3BC82C30A29E}" destId="{43A31EE7-C6FA-48EC-952C-6D1287C79868}" srcOrd="0" destOrd="0" presId="urn:microsoft.com/office/officeart/2005/8/layout/hierarchy1"/>
    <dgm:cxn modelId="{7E359D62-ECE3-4C3F-AD3A-06DE37329BFA}" type="presOf" srcId="{65695CDB-31B2-453B-B459-F54DB6BF59E5}" destId="{6CEADC80-CC55-4EBD-9787-013597000D98}" srcOrd="0" destOrd="0" presId="urn:microsoft.com/office/officeart/2005/8/layout/hierarchy1"/>
    <dgm:cxn modelId="{BA79FD69-6B3E-4DA7-A4F3-92E7F6F82BAE}" type="presOf" srcId="{4FF50D90-EFDE-4702-B352-90DAB5F409A1}" destId="{476AF010-2707-49A1-A938-46890CAA1E06}" srcOrd="0" destOrd="0" presId="urn:microsoft.com/office/officeart/2005/8/layout/hierarchy1"/>
    <dgm:cxn modelId="{31BEBFA3-DFA4-4DA6-87A0-3375731B0548}" type="presOf" srcId="{36ABA508-2C8B-434A-B984-DEAD52E783E2}" destId="{8C48406C-C6AE-4A48-9E68-C4EAEB5370ED}" srcOrd="0" destOrd="0" presId="urn:microsoft.com/office/officeart/2005/8/layout/hierarchy1"/>
    <dgm:cxn modelId="{1743C9E0-70C8-4923-A8B8-1A6136DE1DAD}" srcId="{71CAB389-CA17-4ACD-9EB4-3BC82C30A29E}" destId="{4FF50D90-EFDE-4702-B352-90DAB5F409A1}" srcOrd="1" destOrd="0" parTransId="{E0A52D55-5CDF-4944-81E2-589FB8CB1938}" sibTransId="{A3A3C089-A47E-4990-9C09-CF86430E2443}"/>
    <dgm:cxn modelId="{F6EB9BF1-4C27-42FF-A54C-26A42CEED338}" srcId="{71CAB389-CA17-4ACD-9EB4-3BC82C30A29E}" destId="{65695CDB-31B2-453B-B459-F54DB6BF59E5}" srcOrd="2" destOrd="0" parTransId="{31060059-0280-47C5-8824-C76F6868A4D7}" sibTransId="{5C29B251-9DED-4FBC-8C55-9175486F3F3B}"/>
    <dgm:cxn modelId="{367A0928-321E-4571-876C-EABDC49718C9}" type="presParOf" srcId="{43A31EE7-C6FA-48EC-952C-6D1287C79868}" destId="{8E562BD0-43E5-40A7-865F-D708D3051711}" srcOrd="0" destOrd="0" presId="urn:microsoft.com/office/officeart/2005/8/layout/hierarchy1"/>
    <dgm:cxn modelId="{7E0234B7-9B62-4D8C-AB83-DA6B80FCC270}" type="presParOf" srcId="{8E562BD0-43E5-40A7-865F-D708D3051711}" destId="{59C88612-3180-49AC-BD1B-26F146E5F3FA}" srcOrd="0" destOrd="0" presId="urn:microsoft.com/office/officeart/2005/8/layout/hierarchy1"/>
    <dgm:cxn modelId="{0F7C3012-179C-4F1A-B43F-DDC692758C94}" type="presParOf" srcId="{59C88612-3180-49AC-BD1B-26F146E5F3FA}" destId="{DA942E26-7F8D-423E-A16D-7B99CAD593CA}" srcOrd="0" destOrd="0" presId="urn:microsoft.com/office/officeart/2005/8/layout/hierarchy1"/>
    <dgm:cxn modelId="{E1F388BA-D801-4CAD-BD05-E755CFBA6C92}" type="presParOf" srcId="{59C88612-3180-49AC-BD1B-26F146E5F3FA}" destId="{8C48406C-C6AE-4A48-9E68-C4EAEB5370ED}" srcOrd="1" destOrd="0" presId="urn:microsoft.com/office/officeart/2005/8/layout/hierarchy1"/>
    <dgm:cxn modelId="{3703355A-C85F-4CB0-A85A-90CC1CA9AE7E}" type="presParOf" srcId="{8E562BD0-43E5-40A7-865F-D708D3051711}" destId="{E23D215F-5C5D-4F3C-A0FB-08D9EB54A279}" srcOrd="1" destOrd="0" presId="urn:microsoft.com/office/officeart/2005/8/layout/hierarchy1"/>
    <dgm:cxn modelId="{CB092002-667C-4E6B-B0CA-0ACD698070E6}" type="presParOf" srcId="{43A31EE7-C6FA-48EC-952C-6D1287C79868}" destId="{40400A99-D728-4623-8A79-EB9CB5D47E22}" srcOrd="1" destOrd="0" presId="urn:microsoft.com/office/officeart/2005/8/layout/hierarchy1"/>
    <dgm:cxn modelId="{E343822E-A57E-4109-9F5E-6E0FD97699E9}" type="presParOf" srcId="{40400A99-D728-4623-8A79-EB9CB5D47E22}" destId="{B1206D32-5CF7-4B5C-80E0-4DDC0660C25B}" srcOrd="0" destOrd="0" presId="urn:microsoft.com/office/officeart/2005/8/layout/hierarchy1"/>
    <dgm:cxn modelId="{858B56F8-931B-4D22-87DB-731E4124BEEA}" type="presParOf" srcId="{B1206D32-5CF7-4B5C-80E0-4DDC0660C25B}" destId="{D91E705B-1E7F-4680-991A-C638823C8B6F}" srcOrd="0" destOrd="0" presId="urn:microsoft.com/office/officeart/2005/8/layout/hierarchy1"/>
    <dgm:cxn modelId="{21A73C4C-5E36-43ED-A980-8782AA14EE32}" type="presParOf" srcId="{B1206D32-5CF7-4B5C-80E0-4DDC0660C25B}" destId="{476AF010-2707-49A1-A938-46890CAA1E06}" srcOrd="1" destOrd="0" presId="urn:microsoft.com/office/officeart/2005/8/layout/hierarchy1"/>
    <dgm:cxn modelId="{358C3EAA-BC0B-4F23-9F28-72CBFBAA7A38}" type="presParOf" srcId="{40400A99-D728-4623-8A79-EB9CB5D47E22}" destId="{BFB4B443-6392-4C8F-9E60-AAA6032847B9}" srcOrd="1" destOrd="0" presId="urn:microsoft.com/office/officeart/2005/8/layout/hierarchy1"/>
    <dgm:cxn modelId="{ECD807AB-DEFD-4D82-AEFF-8321C55E9B33}" type="presParOf" srcId="{43A31EE7-C6FA-48EC-952C-6D1287C79868}" destId="{34072203-1315-4180-8D12-B32271C77FFE}" srcOrd="2" destOrd="0" presId="urn:microsoft.com/office/officeart/2005/8/layout/hierarchy1"/>
    <dgm:cxn modelId="{C7303B0F-952F-46E9-BE5C-FEC2342ACB8A}" type="presParOf" srcId="{34072203-1315-4180-8D12-B32271C77FFE}" destId="{F114D47D-D61C-4177-9FA6-436D01C40B93}" srcOrd="0" destOrd="0" presId="urn:microsoft.com/office/officeart/2005/8/layout/hierarchy1"/>
    <dgm:cxn modelId="{16BDC97C-051F-403C-A4B9-48526FDF6894}" type="presParOf" srcId="{F114D47D-D61C-4177-9FA6-436D01C40B93}" destId="{B3C32E2C-B17B-450E-95E0-9C301CE30FFF}" srcOrd="0" destOrd="0" presId="urn:microsoft.com/office/officeart/2005/8/layout/hierarchy1"/>
    <dgm:cxn modelId="{4308AAE9-7157-4FB7-91A6-596B9E1F7A66}" type="presParOf" srcId="{F114D47D-D61C-4177-9FA6-436D01C40B93}" destId="{6CEADC80-CC55-4EBD-9787-013597000D98}" srcOrd="1" destOrd="0" presId="urn:microsoft.com/office/officeart/2005/8/layout/hierarchy1"/>
    <dgm:cxn modelId="{18CB3E37-D25E-4EC1-B6CD-4E3639DB16EF}" type="presParOf" srcId="{34072203-1315-4180-8D12-B32271C77FFE}" destId="{DF6DB23D-FA32-4317-BD54-81E5184F4CB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3AD163-27A3-43F9-A879-49878B4DDC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90844F3-6FAD-460C-A511-D0E2A388B101}">
      <dgm:prSet/>
      <dgm:spPr/>
      <dgm:t>
        <a:bodyPr/>
        <a:lstStyle/>
        <a:p>
          <a:r>
            <a:rPr lang="en-US"/>
            <a:t>Cummins Engineering Standard (CES) 10903</a:t>
          </a:r>
        </a:p>
      </dgm:t>
    </dgm:pt>
    <dgm:pt modelId="{7A8BEFA8-9E83-4CEC-906F-9C6E553B2137}" type="parTrans" cxnId="{C67218F7-FF88-49F7-A3C3-0497D1B6791F}">
      <dgm:prSet/>
      <dgm:spPr/>
      <dgm:t>
        <a:bodyPr/>
        <a:lstStyle/>
        <a:p>
          <a:endParaRPr lang="en-US"/>
        </a:p>
      </dgm:t>
    </dgm:pt>
    <dgm:pt modelId="{8E9738C0-4A5B-47B9-BF43-97066D966836}" type="sibTrans" cxnId="{C67218F7-FF88-49F7-A3C3-0497D1B6791F}">
      <dgm:prSet/>
      <dgm:spPr/>
      <dgm:t>
        <a:bodyPr/>
        <a:lstStyle/>
        <a:p>
          <a:endParaRPr lang="en-US"/>
        </a:p>
      </dgm:t>
    </dgm:pt>
    <dgm:pt modelId="{3C3D435B-24F1-4C13-83C4-712A63C8B094}">
      <dgm:prSet/>
      <dgm:spPr/>
      <dgm:t>
        <a:bodyPr/>
        <a:lstStyle/>
        <a:p>
          <a:r>
            <a:rPr lang="en-US"/>
            <a:t>Details Cummins specific prohibited and restricted substances</a:t>
          </a:r>
        </a:p>
      </dgm:t>
    </dgm:pt>
    <dgm:pt modelId="{0D71E72F-E006-4D0C-9DF1-A8A61598DE2E}" type="parTrans" cxnId="{BF990ED3-14F1-47B6-9AB0-D447A7AFAFF4}">
      <dgm:prSet/>
      <dgm:spPr/>
      <dgm:t>
        <a:bodyPr/>
        <a:lstStyle/>
        <a:p>
          <a:endParaRPr lang="en-US"/>
        </a:p>
      </dgm:t>
    </dgm:pt>
    <dgm:pt modelId="{B41B0491-711E-4877-AD42-C004E1CCDBC6}" type="sibTrans" cxnId="{BF990ED3-14F1-47B6-9AB0-D447A7AFAFF4}">
      <dgm:prSet/>
      <dgm:spPr/>
      <dgm:t>
        <a:bodyPr/>
        <a:lstStyle/>
        <a:p>
          <a:endParaRPr lang="en-US"/>
        </a:p>
      </dgm:t>
    </dgm:pt>
    <dgm:pt modelId="{E7290F01-344C-4F83-9DB5-7CDAD4304E4C}">
      <dgm:prSet/>
      <dgm:spPr/>
      <dgm:t>
        <a:bodyPr/>
        <a:lstStyle/>
        <a:p>
          <a:r>
            <a:rPr lang="en-US"/>
            <a:t>Must be followed by all direct suppliers</a:t>
          </a:r>
        </a:p>
      </dgm:t>
    </dgm:pt>
    <dgm:pt modelId="{C5D8DB9D-0EF8-45A4-947C-43E7E6712E74}" type="parTrans" cxnId="{EA880416-5F1F-47F6-9024-0E19E0CF92B0}">
      <dgm:prSet/>
      <dgm:spPr/>
      <dgm:t>
        <a:bodyPr/>
        <a:lstStyle/>
        <a:p>
          <a:endParaRPr lang="en-US"/>
        </a:p>
      </dgm:t>
    </dgm:pt>
    <dgm:pt modelId="{039E0CBC-8ECD-44E9-ACD6-0CCD3355B95A}" type="sibTrans" cxnId="{EA880416-5F1F-47F6-9024-0E19E0CF92B0}">
      <dgm:prSet/>
      <dgm:spPr/>
      <dgm:t>
        <a:bodyPr/>
        <a:lstStyle/>
        <a:p>
          <a:endParaRPr lang="en-US"/>
        </a:p>
      </dgm:t>
    </dgm:pt>
    <dgm:pt modelId="{D4A29936-90EF-4E73-BC5B-67EFFA34AED1}">
      <dgm:prSet/>
      <dgm:spPr/>
      <dgm:t>
        <a:bodyPr/>
        <a:lstStyle/>
        <a:p>
          <a:r>
            <a:rPr lang="en-US"/>
            <a:t>Not following CES 10903 may result in regulatory non-compliance and failure to meet our customer’s requirements.</a:t>
          </a:r>
        </a:p>
      </dgm:t>
    </dgm:pt>
    <dgm:pt modelId="{1FE016CD-FC60-4170-A86C-02842DAA2EE3}" type="parTrans" cxnId="{39C5190C-761A-445B-BC0C-C85DD6DE8BC2}">
      <dgm:prSet/>
      <dgm:spPr/>
      <dgm:t>
        <a:bodyPr/>
        <a:lstStyle/>
        <a:p>
          <a:endParaRPr lang="en-US"/>
        </a:p>
      </dgm:t>
    </dgm:pt>
    <dgm:pt modelId="{A5FDD493-C49C-49C3-809A-3186ACF185B2}" type="sibTrans" cxnId="{39C5190C-761A-445B-BC0C-C85DD6DE8BC2}">
      <dgm:prSet/>
      <dgm:spPr/>
      <dgm:t>
        <a:bodyPr/>
        <a:lstStyle/>
        <a:p>
          <a:endParaRPr lang="en-US"/>
        </a:p>
      </dgm:t>
    </dgm:pt>
    <dgm:pt modelId="{A8490797-E7D4-4F17-9E28-91960BD64936}" type="pres">
      <dgm:prSet presAssocID="{FF3AD163-27A3-43F9-A879-49878B4DDCAC}" presName="linear" presStyleCnt="0">
        <dgm:presLayoutVars>
          <dgm:animLvl val="lvl"/>
          <dgm:resizeHandles val="exact"/>
        </dgm:presLayoutVars>
      </dgm:prSet>
      <dgm:spPr/>
    </dgm:pt>
    <dgm:pt modelId="{EF320725-10EF-447A-9D23-5A2465767099}" type="pres">
      <dgm:prSet presAssocID="{E90844F3-6FAD-460C-A511-D0E2A388B101}" presName="parentText" presStyleLbl="node1" presStyleIdx="0" presStyleCnt="1">
        <dgm:presLayoutVars>
          <dgm:chMax val="0"/>
          <dgm:bulletEnabled val="1"/>
        </dgm:presLayoutVars>
      </dgm:prSet>
      <dgm:spPr/>
    </dgm:pt>
    <dgm:pt modelId="{68A02FE1-65B3-462B-82DB-DAB16AB9A387}" type="pres">
      <dgm:prSet presAssocID="{E90844F3-6FAD-460C-A511-D0E2A388B101}" presName="childText" presStyleLbl="revTx" presStyleIdx="0" presStyleCnt="1">
        <dgm:presLayoutVars>
          <dgm:bulletEnabled val="1"/>
        </dgm:presLayoutVars>
      </dgm:prSet>
      <dgm:spPr/>
    </dgm:pt>
  </dgm:ptLst>
  <dgm:cxnLst>
    <dgm:cxn modelId="{8C401E06-6DFB-4D42-A045-D4152F3BF2BC}" type="presOf" srcId="{FF3AD163-27A3-43F9-A879-49878B4DDCAC}" destId="{A8490797-E7D4-4F17-9E28-91960BD64936}" srcOrd="0" destOrd="0" presId="urn:microsoft.com/office/officeart/2005/8/layout/vList2"/>
    <dgm:cxn modelId="{39C5190C-761A-445B-BC0C-C85DD6DE8BC2}" srcId="{E90844F3-6FAD-460C-A511-D0E2A388B101}" destId="{D4A29936-90EF-4E73-BC5B-67EFFA34AED1}" srcOrd="2" destOrd="0" parTransId="{1FE016CD-FC60-4170-A86C-02842DAA2EE3}" sibTransId="{A5FDD493-C49C-49C3-809A-3186ACF185B2}"/>
    <dgm:cxn modelId="{EA880416-5F1F-47F6-9024-0E19E0CF92B0}" srcId="{E90844F3-6FAD-460C-A511-D0E2A388B101}" destId="{E7290F01-344C-4F83-9DB5-7CDAD4304E4C}" srcOrd="1" destOrd="0" parTransId="{C5D8DB9D-0EF8-45A4-947C-43E7E6712E74}" sibTransId="{039E0CBC-8ECD-44E9-ACD6-0CCD3355B95A}"/>
    <dgm:cxn modelId="{9687B1A8-CA6E-4717-8429-D0D591E31A61}" type="presOf" srcId="{E7290F01-344C-4F83-9DB5-7CDAD4304E4C}" destId="{68A02FE1-65B3-462B-82DB-DAB16AB9A387}" srcOrd="0" destOrd="1" presId="urn:microsoft.com/office/officeart/2005/8/layout/vList2"/>
    <dgm:cxn modelId="{BF990ED3-14F1-47B6-9AB0-D447A7AFAFF4}" srcId="{E90844F3-6FAD-460C-A511-D0E2A388B101}" destId="{3C3D435B-24F1-4C13-83C4-712A63C8B094}" srcOrd="0" destOrd="0" parTransId="{0D71E72F-E006-4D0C-9DF1-A8A61598DE2E}" sibTransId="{B41B0491-711E-4877-AD42-C004E1CCDBC6}"/>
    <dgm:cxn modelId="{4FB4F1D6-0CED-454F-9E39-A1CA1BCA9606}" type="presOf" srcId="{E90844F3-6FAD-460C-A511-D0E2A388B101}" destId="{EF320725-10EF-447A-9D23-5A2465767099}" srcOrd="0" destOrd="0" presId="urn:microsoft.com/office/officeart/2005/8/layout/vList2"/>
    <dgm:cxn modelId="{06A8F2D9-B846-4B74-8F15-06C24E423C6E}" type="presOf" srcId="{3C3D435B-24F1-4C13-83C4-712A63C8B094}" destId="{68A02FE1-65B3-462B-82DB-DAB16AB9A387}" srcOrd="0" destOrd="0" presId="urn:microsoft.com/office/officeart/2005/8/layout/vList2"/>
    <dgm:cxn modelId="{6D748FED-F880-4BC6-A3A4-8B1D49FC5773}" type="presOf" srcId="{D4A29936-90EF-4E73-BC5B-67EFFA34AED1}" destId="{68A02FE1-65B3-462B-82DB-DAB16AB9A387}" srcOrd="0" destOrd="2" presId="urn:microsoft.com/office/officeart/2005/8/layout/vList2"/>
    <dgm:cxn modelId="{C67218F7-FF88-49F7-A3C3-0497D1B6791F}" srcId="{FF3AD163-27A3-43F9-A879-49878B4DDCAC}" destId="{E90844F3-6FAD-460C-A511-D0E2A388B101}" srcOrd="0" destOrd="0" parTransId="{7A8BEFA8-9E83-4CEC-906F-9C6E553B2137}" sibTransId="{8E9738C0-4A5B-47B9-BF43-97066D966836}"/>
    <dgm:cxn modelId="{9D443E50-CE83-450F-8FCB-AF925B2591CC}" type="presParOf" srcId="{A8490797-E7D4-4F17-9E28-91960BD64936}" destId="{EF320725-10EF-447A-9D23-5A2465767099}" srcOrd="0" destOrd="0" presId="urn:microsoft.com/office/officeart/2005/8/layout/vList2"/>
    <dgm:cxn modelId="{F5B15BA0-0C5E-4DBF-B966-6890B1A2AB9F}" type="presParOf" srcId="{A8490797-E7D4-4F17-9E28-91960BD64936}" destId="{68A02FE1-65B3-462B-82DB-DAB16AB9A387}"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42E26-7F8D-423E-A16D-7B99CAD593CA}">
      <dsp:nvSpPr>
        <dsp:cNvPr id="0" name=""/>
        <dsp:cNvSpPr/>
      </dsp:nvSpPr>
      <dsp:spPr>
        <a:xfrm>
          <a:off x="0" y="880857"/>
          <a:ext cx="3122665" cy="1982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8406C-C6AE-4A48-9E68-C4EAEB5370ED}">
      <dsp:nvSpPr>
        <dsp:cNvPr id="0" name=""/>
        <dsp:cNvSpPr/>
      </dsp:nvSpPr>
      <dsp:spPr>
        <a:xfrm>
          <a:off x="346962" y="1210471"/>
          <a:ext cx="3122665" cy="1982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latin typeface="Arial"/>
              <a:cs typeface="Arial"/>
            </a:rPr>
            <a:t>Regulatory substance</a:t>
          </a:r>
          <a:r>
            <a:rPr lang="en-US" sz="1900" kern="1200"/>
            <a:t> thresholds can be at the </a:t>
          </a:r>
          <a:r>
            <a:rPr lang="en-US" sz="1900" u="sng" kern="1200"/>
            <a:t>homogenous</a:t>
          </a:r>
          <a:r>
            <a:rPr lang="en-US" sz="1900" kern="1200"/>
            <a:t> material level</a:t>
          </a:r>
          <a:r>
            <a:rPr lang="en-US" sz="1900" kern="1200">
              <a:latin typeface="Arial"/>
              <a:cs typeface="Arial"/>
            </a:rPr>
            <a:t> or </a:t>
          </a:r>
          <a:r>
            <a:rPr lang="en-US" sz="1900" u="sng" kern="1200"/>
            <a:t>lowest component</a:t>
          </a:r>
          <a:r>
            <a:rPr lang="en-US" sz="1900" u="sng" kern="1200">
              <a:latin typeface="Arial"/>
              <a:cs typeface="Arial"/>
            </a:rPr>
            <a:t>/article</a:t>
          </a:r>
          <a:r>
            <a:rPr lang="en-US" sz="1900" u="sng" kern="1200"/>
            <a:t> level</a:t>
          </a:r>
          <a:r>
            <a:rPr lang="en-US" sz="1900" u="sng" kern="1200">
              <a:latin typeface="Arial"/>
              <a:cs typeface="Arial"/>
            </a:rPr>
            <a:t>.</a:t>
          </a:r>
          <a:endParaRPr lang="en-US" sz="1900" kern="1200" dirty="0"/>
        </a:p>
      </dsp:txBody>
      <dsp:txXfrm>
        <a:off x="405039" y="1268548"/>
        <a:ext cx="3006511" cy="1866738"/>
      </dsp:txXfrm>
    </dsp:sp>
    <dsp:sp modelId="{D91E705B-1E7F-4680-991A-C638823C8B6F}">
      <dsp:nvSpPr>
        <dsp:cNvPr id="0" name=""/>
        <dsp:cNvSpPr/>
      </dsp:nvSpPr>
      <dsp:spPr>
        <a:xfrm>
          <a:off x="3816590" y="880857"/>
          <a:ext cx="3122665" cy="1982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6AF010-2707-49A1-A938-46890CAA1E06}">
      <dsp:nvSpPr>
        <dsp:cNvPr id="0" name=""/>
        <dsp:cNvSpPr/>
      </dsp:nvSpPr>
      <dsp:spPr>
        <a:xfrm>
          <a:off x="4163553" y="1210471"/>
          <a:ext cx="3122665" cy="1982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Some regulations </a:t>
          </a:r>
          <a:r>
            <a:rPr lang="en-US" sz="1900" kern="1200">
              <a:latin typeface="Arial"/>
              <a:cs typeface="Arial"/>
            </a:rPr>
            <a:t>only require</a:t>
          </a:r>
          <a:r>
            <a:rPr lang="en-US" sz="1900" kern="1200"/>
            <a:t> substance </a:t>
          </a:r>
          <a:r>
            <a:rPr lang="en-US" sz="1900" kern="1200">
              <a:latin typeface="Arial"/>
              <a:cs typeface="Arial"/>
            </a:rPr>
            <a:t>disclosure; having</a:t>
          </a:r>
          <a:r>
            <a:rPr lang="en-US" sz="1900" kern="1200"/>
            <a:t> that substance doesn’t necessarily make the product non-compliant.</a:t>
          </a:r>
        </a:p>
      </dsp:txBody>
      <dsp:txXfrm>
        <a:off x="4221630" y="1268548"/>
        <a:ext cx="3006511" cy="1866738"/>
      </dsp:txXfrm>
    </dsp:sp>
    <dsp:sp modelId="{B3C32E2C-B17B-450E-95E0-9C301CE30FFF}">
      <dsp:nvSpPr>
        <dsp:cNvPr id="0" name=""/>
        <dsp:cNvSpPr/>
      </dsp:nvSpPr>
      <dsp:spPr>
        <a:xfrm>
          <a:off x="7633181" y="880857"/>
          <a:ext cx="3122665" cy="1982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EADC80-CC55-4EBD-9787-013597000D98}">
      <dsp:nvSpPr>
        <dsp:cNvPr id="0" name=""/>
        <dsp:cNvSpPr/>
      </dsp:nvSpPr>
      <dsp:spPr>
        <a:xfrm>
          <a:off x="7980143" y="1210471"/>
          <a:ext cx="3122665" cy="19828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kern="1200"/>
            <a:t>Regulatory requirements are not static. </a:t>
          </a:r>
          <a:r>
            <a:rPr lang="en-US" sz="1900" kern="1200">
              <a:latin typeface="Arial"/>
              <a:cs typeface="Arial"/>
            </a:rPr>
            <a:t>Substances</a:t>
          </a:r>
          <a:r>
            <a:rPr lang="en-US" sz="1900" kern="1200"/>
            <a:t> get added</a:t>
          </a:r>
          <a:r>
            <a:rPr lang="en-US" sz="1900" kern="1200">
              <a:latin typeface="Arial"/>
              <a:cs typeface="Arial"/>
            </a:rPr>
            <a:t>/removed,</a:t>
          </a:r>
          <a:r>
            <a:rPr lang="en-US" sz="1900" kern="1200"/>
            <a:t> thresholds can change, and exemptions can expire.</a:t>
          </a:r>
          <a:r>
            <a:rPr lang="en-US" sz="1900" kern="1200">
              <a:latin typeface="Arial"/>
              <a:cs typeface="Arial"/>
            </a:rPr>
            <a:t> </a:t>
          </a:r>
          <a:endParaRPr lang="en-US" sz="1900" kern="1200"/>
        </a:p>
      </dsp:txBody>
      <dsp:txXfrm>
        <a:off x="8038220" y="1268548"/>
        <a:ext cx="3006511" cy="1866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20725-10EF-447A-9D23-5A2465767099}">
      <dsp:nvSpPr>
        <dsp:cNvPr id="0" name=""/>
        <dsp:cNvSpPr/>
      </dsp:nvSpPr>
      <dsp:spPr>
        <a:xfrm>
          <a:off x="0" y="21517"/>
          <a:ext cx="5189787" cy="1235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Cummins Engineering Standard (CES) 10903</a:t>
          </a:r>
        </a:p>
      </dsp:txBody>
      <dsp:txXfrm>
        <a:off x="60313" y="81830"/>
        <a:ext cx="5069161" cy="1114894"/>
      </dsp:txXfrm>
    </dsp:sp>
    <dsp:sp modelId="{68A02FE1-65B3-462B-82DB-DAB16AB9A387}">
      <dsp:nvSpPr>
        <dsp:cNvPr id="0" name=""/>
        <dsp:cNvSpPr/>
      </dsp:nvSpPr>
      <dsp:spPr>
        <a:xfrm>
          <a:off x="0" y="1257037"/>
          <a:ext cx="5189787" cy="324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77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a:t>Details Cummins specific prohibited and restricted substances</a:t>
          </a:r>
        </a:p>
        <a:p>
          <a:pPr marL="228600" lvl="1" indent="-228600" algn="l" defTabSz="1111250">
            <a:lnSpc>
              <a:spcPct val="90000"/>
            </a:lnSpc>
            <a:spcBef>
              <a:spcPct val="0"/>
            </a:spcBef>
            <a:spcAft>
              <a:spcPct val="20000"/>
            </a:spcAft>
            <a:buChar char="•"/>
          </a:pPr>
          <a:r>
            <a:rPr lang="en-US" sz="2500" kern="1200"/>
            <a:t>Must be followed by all direct suppliers</a:t>
          </a:r>
        </a:p>
        <a:p>
          <a:pPr marL="228600" lvl="1" indent="-228600" algn="l" defTabSz="1111250">
            <a:lnSpc>
              <a:spcPct val="90000"/>
            </a:lnSpc>
            <a:spcBef>
              <a:spcPct val="0"/>
            </a:spcBef>
            <a:spcAft>
              <a:spcPct val="20000"/>
            </a:spcAft>
            <a:buChar char="•"/>
          </a:pPr>
          <a:r>
            <a:rPr lang="en-US" sz="2500" kern="1200"/>
            <a:t>Not following CES 10903 may result in regulatory non-compliance and failure to meet our customer’s requirements.</a:t>
          </a:r>
        </a:p>
      </dsp:txBody>
      <dsp:txXfrm>
        <a:off x="0" y="1257037"/>
        <a:ext cx="5189787" cy="32457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BC694-193C-4E6C-9FE1-247F8A6747B7}"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D6179-7C92-4F73-8BB8-12FDFF794E52}" type="slidenum">
              <a:rPr lang="en-US" smtClean="0"/>
              <a:t>‹#›</a:t>
            </a:fld>
            <a:endParaRPr lang="en-US"/>
          </a:p>
        </p:txBody>
      </p:sp>
    </p:spTree>
    <p:extLst>
      <p:ext uri="{BB962C8B-B14F-4D97-AF65-F5344CB8AC3E}">
        <p14:creationId xmlns:p14="http://schemas.microsoft.com/office/powerpoint/2010/main" val="254389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75A69-64E8-4A05-8A2C-3D4486AC7B6C}" type="slidenum">
              <a:rPr lang="en-US" smtClean="0"/>
              <a:pPr/>
              <a:t>10</a:t>
            </a:fld>
            <a:endParaRPr lang="en-US"/>
          </a:p>
        </p:txBody>
      </p:sp>
    </p:spTree>
    <p:extLst>
      <p:ext uri="{BB962C8B-B14F-4D97-AF65-F5344CB8AC3E}">
        <p14:creationId xmlns:p14="http://schemas.microsoft.com/office/powerpoint/2010/main" val="329374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75A69-64E8-4A05-8A2C-3D4486AC7B6C}" type="slidenum">
              <a:rPr lang="en-US" smtClean="0"/>
              <a:pPr/>
              <a:t>11</a:t>
            </a:fld>
            <a:endParaRPr lang="en-US"/>
          </a:p>
        </p:txBody>
      </p:sp>
    </p:spTree>
    <p:extLst>
      <p:ext uri="{BB962C8B-B14F-4D97-AF65-F5344CB8AC3E}">
        <p14:creationId xmlns:p14="http://schemas.microsoft.com/office/powerpoint/2010/main" val="153661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498729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75A69-64E8-4A05-8A2C-3D4486AC7B6C}" type="slidenum">
              <a:rPr lang="en-US" smtClean="0"/>
              <a:pPr/>
              <a:t>30</a:t>
            </a:fld>
            <a:endParaRPr lang="en-US"/>
          </a:p>
        </p:txBody>
      </p:sp>
    </p:spTree>
    <p:extLst>
      <p:ext uri="{BB962C8B-B14F-4D97-AF65-F5344CB8AC3E}">
        <p14:creationId xmlns:p14="http://schemas.microsoft.com/office/powerpoint/2010/main" val="120529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175A69-64E8-4A05-8A2C-3D4486AC7B6C}" type="slidenum">
              <a:rPr lang="en-US" smtClean="0"/>
              <a:pPr/>
              <a:t>34</a:t>
            </a:fld>
            <a:endParaRPr lang="en-US"/>
          </a:p>
        </p:txBody>
      </p:sp>
    </p:spTree>
    <p:extLst>
      <p:ext uri="{BB962C8B-B14F-4D97-AF65-F5344CB8AC3E}">
        <p14:creationId xmlns:p14="http://schemas.microsoft.com/office/powerpoint/2010/main" val="2891322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17164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Placeholder 18"/>
          <p:cNvSpPr>
            <a:spLocks noGrp="1"/>
          </p:cNvSpPr>
          <p:nvPr>
            <p:ph type="title"/>
          </p:nvPr>
        </p:nvSpPr>
        <p:spPr>
          <a:xfrm>
            <a:off x="609600" y="366185"/>
            <a:ext cx="10972800" cy="1325033"/>
          </a:xfrm>
          <a:prstGeom prst="rect">
            <a:avLst/>
          </a:prstGeom>
        </p:spPr>
        <p:txBody>
          <a:bodyPr vert="horz" lIns="91440" tIns="45720" rIns="91440" bIns="45720" rtlCol="0" anchor="t">
            <a:normAutofit/>
          </a:bodyPr>
          <a:lstStyle>
            <a:lvl1pPr>
              <a:lnSpc>
                <a:spcPts val="4800"/>
              </a:lnSpc>
              <a:defRPr/>
            </a:lvl1pPr>
          </a:lstStyle>
          <a:p>
            <a:r>
              <a:rPr lang="en-US"/>
              <a:t>Click to edit Master title style</a:t>
            </a:r>
          </a:p>
        </p:txBody>
      </p:sp>
      <p:sp>
        <p:nvSpPr>
          <p:cNvPr id="4" name="Text Placeholder 3"/>
          <p:cNvSpPr>
            <a:spLocks noGrp="1"/>
          </p:cNvSpPr>
          <p:nvPr>
            <p:ph type="body" sz="quarter" idx="11"/>
          </p:nvPr>
        </p:nvSpPr>
        <p:spPr>
          <a:xfrm>
            <a:off x="609600" y="1901825"/>
            <a:ext cx="10972801" cy="4425950"/>
          </a:xfrm>
          <a:prstGeom prst="rect">
            <a:avLst/>
          </a:prstGeom>
        </p:spPr>
        <p:txBody>
          <a:bodyPr>
            <a:normAutofit/>
          </a:bodyPr>
          <a:lstStyle>
            <a:lvl1pPr>
              <a:lnSpc>
                <a:spcPct val="100000"/>
              </a:lnSpc>
              <a:defRPr sz="1800"/>
            </a:lvl1pPr>
            <a:lvl2pPr>
              <a:lnSpc>
                <a:spcPct val="100000"/>
              </a:lnSpc>
              <a:defRPr sz="1800"/>
            </a:lvl2pPr>
            <a:lvl3pPr>
              <a:lnSpc>
                <a:spcPct val="100000"/>
              </a:lnSpc>
              <a:defRPr sz="16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3075278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
        <p:nvSpPr>
          <p:cNvPr id="7" name="Content Placeholder 6"/>
          <p:cNvSpPr>
            <a:spLocks noGrp="1"/>
          </p:cNvSpPr>
          <p:nvPr>
            <p:ph sz="quarter" idx="11"/>
          </p:nvPr>
        </p:nvSpPr>
        <p:spPr>
          <a:xfrm>
            <a:off x="6215063"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p:cNvSpPr>
            <a:spLocks noGrp="1"/>
          </p:cNvSpPr>
          <p:nvPr>
            <p:ph sz="quarter" idx="12"/>
          </p:nvPr>
        </p:nvSpPr>
        <p:spPr>
          <a:xfrm>
            <a:off x="609600"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371228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7" name="Straight Connector 6"/>
          <p:cNvCxnSpPr/>
          <p:nvPr userDrawn="1"/>
        </p:nvCxnSpPr>
        <p:spPr>
          <a:xfrm>
            <a:off x="6050642"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hasCustomPrompt="1"/>
          </p:nvPr>
        </p:nvSpPr>
        <p:spPr>
          <a:xfrm>
            <a:off x="0" y="-1"/>
            <a:ext cx="6081485" cy="6861773"/>
          </a:xfrm>
          <a:prstGeom prst="rect">
            <a:avLst/>
          </a:prstGeom>
          <a:solidFill>
            <a:schemeClr val="bg1">
              <a:lumMod val="95000"/>
            </a:schemeClr>
          </a:solidFill>
        </p:spPr>
        <p:txBody>
          <a:bodyPr>
            <a:normAutofit/>
          </a:bodyPr>
          <a:lstStyle>
            <a:lvl1pPr>
              <a:defRPr sz="1400" baseline="0"/>
            </a:lvl1pPr>
          </a:lstStyle>
          <a:p>
            <a:r>
              <a:rPr lang="en-US"/>
              <a:t>Drag picture to placeholder or click icon to add. </a:t>
            </a:r>
          </a:p>
        </p:txBody>
      </p:sp>
      <p:sp>
        <p:nvSpPr>
          <p:cNvPr id="12" name="Text Placeholder 15">
            <a:extLst>
              <a:ext uri="{FF2B5EF4-FFF2-40B4-BE49-F238E27FC236}">
                <a16:creationId xmlns:a16="http://schemas.microsoft.com/office/drawing/2014/main" id="{4D498B6C-2CA0-0748-95AA-FE48D85B9B2A}"/>
              </a:ext>
            </a:extLst>
          </p:cNvPr>
          <p:cNvSpPr>
            <a:spLocks noGrp="1"/>
          </p:cNvSpPr>
          <p:nvPr>
            <p:ph type="body" sz="quarter" idx="17" hasCustomPrompt="1"/>
          </p:nvPr>
        </p:nvSpPr>
        <p:spPr>
          <a:xfrm>
            <a:off x="6309360" y="6117735"/>
            <a:ext cx="5210175" cy="327025"/>
          </a:xfrm>
          <a:prstGeom prst="rect">
            <a:avLst/>
          </a:prstGeom>
        </p:spPr>
        <p:txBody>
          <a:bodyPr anchor="t"/>
          <a:lstStyle>
            <a:lvl1pPr marL="0" indent="0">
              <a:lnSpc>
                <a:spcPct val="10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Date</a:t>
            </a:r>
          </a:p>
        </p:txBody>
      </p:sp>
      <p:sp>
        <p:nvSpPr>
          <p:cNvPr id="13" name="Text Placeholder 17">
            <a:extLst>
              <a:ext uri="{FF2B5EF4-FFF2-40B4-BE49-F238E27FC236}">
                <a16:creationId xmlns:a16="http://schemas.microsoft.com/office/drawing/2014/main" id="{8758754B-08E0-FC4E-8687-AB82518896A0}"/>
              </a:ext>
            </a:extLst>
          </p:cNvPr>
          <p:cNvSpPr>
            <a:spLocks noGrp="1"/>
          </p:cNvSpPr>
          <p:nvPr>
            <p:ph type="body" sz="quarter" idx="18" hasCustomPrompt="1"/>
          </p:nvPr>
        </p:nvSpPr>
        <p:spPr>
          <a:xfrm>
            <a:off x="6309360" y="6516687"/>
            <a:ext cx="5210175" cy="252490"/>
          </a:xfrm>
          <a:prstGeom prst="rect">
            <a:avLst/>
          </a:prstGeom>
        </p:spPr>
        <p:txBody>
          <a:bodyPr anchor="b"/>
          <a:lstStyle>
            <a:lvl1pPr marL="0" indent="0">
              <a:buNone/>
              <a:defRPr sz="11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Data Classification</a:t>
            </a:r>
          </a:p>
        </p:txBody>
      </p:sp>
      <p:sp>
        <p:nvSpPr>
          <p:cNvPr id="14" name="Title 32">
            <a:extLst>
              <a:ext uri="{FF2B5EF4-FFF2-40B4-BE49-F238E27FC236}">
                <a16:creationId xmlns:a16="http://schemas.microsoft.com/office/drawing/2014/main" id="{399013B4-CB39-7249-B5BF-7ABD684C2023}"/>
              </a:ext>
            </a:extLst>
          </p:cNvPr>
          <p:cNvSpPr>
            <a:spLocks noGrp="1"/>
          </p:cNvSpPr>
          <p:nvPr>
            <p:ph type="ctrTitle" hasCustomPrompt="1"/>
          </p:nvPr>
        </p:nvSpPr>
        <p:spPr>
          <a:xfrm>
            <a:off x="6309360" y="1346570"/>
            <a:ext cx="5210223" cy="3496507"/>
          </a:xfrm>
        </p:spPr>
        <p:txBody>
          <a:bodyPr anchor="b">
            <a:normAutofit/>
          </a:bodyPr>
          <a:lstStyle>
            <a:lvl1pPr fontAlgn="b">
              <a:lnSpc>
                <a:spcPts val="4800"/>
              </a:lnSpc>
              <a:defRPr sz="4800" b="1" i="0">
                <a:latin typeface="Arial Black" panose="020B0604020202020204" pitchFamily="34" charset="0"/>
                <a:cs typeface="Arial Black" panose="020B0604020202020204" pitchFamily="34" charset="0"/>
              </a:defRPr>
            </a:lvl1pPr>
          </a:lstStyle>
          <a:p>
            <a:r>
              <a:rPr lang="en-US"/>
              <a:t>Presentation title</a:t>
            </a:r>
          </a:p>
        </p:txBody>
      </p:sp>
      <p:sp>
        <p:nvSpPr>
          <p:cNvPr id="15" name="Text Placeholder 13">
            <a:extLst>
              <a:ext uri="{FF2B5EF4-FFF2-40B4-BE49-F238E27FC236}">
                <a16:creationId xmlns:a16="http://schemas.microsoft.com/office/drawing/2014/main" id="{2045CAA0-F484-9C4A-83DD-AC574DD6891A}"/>
              </a:ext>
            </a:extLst>
          </p:cNvPr>
          <p:cNvSpPr>
            <a:spLocks noGrp="1"/>
          </p:cNvSpPr>
          <p:nvPr>
            <p:ph type="body" sz="quarter" idx="16" hasCustomPrompt="1"/>
          </p:nvPr>
        </p:nvSpPr>
        <p:spPr>
          <a:xfrm>
            <a:off x="6309360" y="4869059"/>
            <a:ext cx="5210175" cy="994305"/>
          </a:xfrm>
          <a:prstGeom prst="rect">
            <a:avLst/>
          </a:prstGeom>
        </p:spPr>
        <p:txBody>
          <a:bodyPr anchor="t"/>
          <a:lstStyle>
            <a:lvl1pPr marL="0" indent="0">
              <a:lnSpc>
                <a:spcPts val="2400"/>
              </a:lnSpc>
              <a:buNone/>
              <a:defRPr sz="2400"/>
            </a:lvl1pPr>
          </a:lstStyle>
          <a:p>
            <a:pPr lvl="0"/>
            <a:r>
              <a:rPr lang="en-US"/>
              <a:t>Presenter Name</a:t>
            </a:r>
          </a:p>
        </p:txBody>
      </p:sp>
      <p:pic>
        <p:nvPicPr>
          <p:cNvPr id="8" name="Picture 7">
            <a:extLst>
              <a:ext uri="{FF2B5EF4-FFF2-40B4-BE49-F238E27FC236}">
                <a16:creationId xmlns:a16="http://schemas.microsoft.com/office/drawing/2014/main" id="{FFB454A8-248D-0947-9C79-0456FFBAC775}"/>
              </a:ext>
            </a:extLst>
          </p:cNvPr>
          <p:cNvPicPr>
            <a:picLocks noChangeAspect="1"/>
          </p:cNvPicPr>
          <p:nvPr userDrawn="1"/>
        </p:nvPicPr>
        <p:blipFill>
          <a:blip r:embed="rId2"/>
          <a:stretch>
            <a:fillRect/>
          </a:stretch>
        </p:blipFill>
        <p:spPr>
          <a:xfrm>
            <a:off x="6309360" y="457200"/>
            <a:ext cx="723900" cy="635000"/>
          </a:xfrm>
          <a:prstGeom prst="rect">
            <a:avLst/>
          </a:prstGeom>
        </p:spPr>
      </p:pic>
    </p:spTree>
    <p:extLst>
      <p:ext uri="{BB962C8B-B14F-4D97-AF65-F5344CB8AC3E}">
        <p14:creationId xmlns:p14="http://schemas.microsoft.com/office/powerpoint/2010/main" val="24565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ine image grid">
    <p:spTree>
      <p:nvGrpSpPr>
        <p:cNvPr id="1" name=""/>
        <p:cNvGrpSpPr/>
        <p:nvPr/>
      </p:nvGrpSpPr>
      <p:grpSpPr>
        <a:xfrm>
          <a:off x="0" y="0"/>
          <a:ext cx="0" cy="0"/>
          <a:chOff x="0" y="0"/>
          <a:chExt cx="0" cy="0"/>
        </a:xfrm>
      </p:grpSpPr>
      <p:sp>
        <p:nvSpPr>
          <p:cNvPr id="34" name="Picture Placeholder 17"/>
          <p:cNvSpPr>
            <a:spLocks noGrp="1"/>
          </p:cNvSpPr>
          <p:nvPr>
            <p:ph type="pic" sz="quarter" idx="18"/>
          </p:nvPr>
        </p:nvSpPr>
        <p:spPr>
          <a:xfrm>
            <a:off x="1189687" y="1112989"/>
            <a:ext cx="1252997" cy="1248847"/>
          </a:xfrm>
          <a:prstGeom prst="rect">
            <a:avLst/>
          </a:prstGeo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35" name="Picture Placeholder 17"/>
          <p:cNvSpPr>
            <a:spLocks noGrp="1"/>
          </p:cNvSpPr>
          <p:nvPr>
            <p:ph type="pic" sz="quarter" idx="19"/>
          </p:nvPr>
        </p:nvSpPr>
        <p:spPr>
          <a:xfrm>
            <a:off x="2895187" y="1112989"/>
            <a:ext cx="1252997" cy="1248847"/>
          </a:xfrm>
          <a:prstGeom prst="rect">
            <a:avLst/>
          </a:prstGeo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36" name="Picture Placeholder 17"/>
          <p:cNvSpPr>
            <a:spLocks noGrp="1"/>
          </p:cNvSpPr>
          <p:nvPr>
            <p:ph type="pic" sz="quarter" idx="20"/>
          </p:nvPr>
        </p:nvSpPr>
        <p:spPr>
          <a:xfrm>
            <a:off x="4600687" y="1113555"/>
            <a:ext cx="1252997" cy="1248847"/>
          </a:xfrm>
          <a:prstGeom prst="rect">
            <a:avLst/>
          </a:prstGeo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37" name="Picture Placeholder 17"/>
          <p:cNvSpPr>
            <a:spLocks noGrp="1"/>
          </p:cNvSpPr>
          <p:nvPr>
            <p:ph type="pic" sz="quarter" idx="21"/>
          </p:nvPr>
        </p:nvSpPr>
        <p:spPr>
          <a:xfrm>
            <a:off x="1189687" y="2799822"/>
            <a:ext cx="1252997" cy="1248847"/>
          </a:xfrm>
          <a:prstGeom prst="rect">
            <a:avLst/>
          </a:prstGeo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38" name="Picture Placeholder 17"/>
          <p:cNvSpPr>
            <a:spLocks noGrp="1"/>
          </p:cNvSpPr>
          <p:nvPr>
            <p:ph type="pic" sz="quarter" idx="22"/>
          </p:nvPr>
        </p:nvSpPr>
        <p:spPr>
          <a:xfrm>
            <a:off x="2895187" y="2799822"/>
            <a:ext cx="1252997" cy="1248847"/>
          </a:xfrm>
          <a:prstGeom prst="rect">
            <a:avLst/>
          </a:prstGeo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39" name="Picture Placeholder 17"/>
          <p:cNvSpPr>
            <a:spLocks noGrp="1"/>
          </p:cNvSpPr>
          <p:nvPr>
            <p:ph type="pic" sz="quarter" idx="23"/>
          </p:nvPr>
        </p:nvSpPr>
        <p:spPr>
          <a:xfrm>
            <a:off x="4600687" y="2800390"/>
            <a:ext cx="1252997" cy="1248847"/>
          </a:xfrm>
          <a:prstGeom prst="rect">
            <a:avLst/>
          </a:prstGeo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40" name="Picture Placeholder 17"/>
          <p:cNvSpPr>
            <a:spLocks noGrp="1"/>
          </p:cNvSpPr>
          <p:nvPr>
            <p:ph type="pic" sz="quarter" idx="24"/>
          </p:nvPr>
        </p:nvSpPr>
        <p:spPr>
          <a:xfrm>
            <a:off x="1189687" y="4508630"/>
            <a:ext cx="1252997" cy="1248847"/>
          </a:xfrm>
          <a:prstGeom prst="rect">
            <a:avLst/>
          </a:prstGeo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41" name="Picture Placeholder 17"/>
          <p:cNvSpPr>
            <a:spLocks noGrp="1"/>
          </p:cNvSpPr>
          <p:nvPr>
            <p:ph type="pic" sz="quarter" idx="25"/>
          </p:nvPr>
        </p:nvSpPr>
        <p:spPr>
          <a:xfrm>
            <a:off x="2895187" y="4508630"/>
            <a:ext cx="1252997" cy="1248847"/>
          </a:xfrm>
          <a:prstGeom prst="rect">
            <a:avLst/>
          </a:prstGeo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42" name="Picture Placeholder 17"/>
          <p:cNvSpPr>
            <a:spLocks noGrp="1"/>
          </p:cNvSpPr>
          <p:nvPr>
            <p:ph type="pic" sz="quarter" idx="26"/>
          </p:nvPr>
        </p:nvSpPr>
        <p:spPr>
          <a:xfrm>
            <a:off x="4600687" y="4509197"/>
            <a:ext cx="1252997" cy="1248847"/>
          </a:xfrm>
          <a:prstGeom prst="rect">
            <a:avLst/>
          </a:prstGeo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11"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3184903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ader message">
    <p:spTree>
      <p:nvGrpSpPr>
        <p:cNvPr id="1" name=""/>
        <p:cNvGrpSpPr/>
        <p:nvPr/>
      </p:nvGrpSpPr>
      <p:grpSpPr>
        <a:xfrm>
          <a:off x="0" y="0"/>
          <a:ext cx="0" cy="0"/>
          <a:chOff x="0" y="0"/>
          <a:chExt cx="0" cy="0"/>
        </a:xfrm>
      </p:grpSpPr>
      <p:sp>
        <p:nvSpPr>
          <p:cNvPr id="6" name="Picture Placeholder 2"/>
          <p:cNvSpPr>
            <a:spLocks noGrp="1"/>
          </p:cNvSpPr>
          <p:nvPr>
            <p:ph type="pic" sz="quarter" idx="26"/>
          </p:nvPr>
        </p:nvSpPr>
        <p:spPr>
          <a:xfrm>
            <a:off x="1951989" y="2424794"/>
            <a:ext cx="2008937" cy="2008415"/>
          </a:xfrm>
          <a:prstGeom prst="ellipse">
            <a:avLst/>
          </a:prstGeom>
          <a:solidFill>
            <a:schemeClr val="bg1">
              <a:lumMod val="95000"/>
            </a:schemeClr>
          </a:solidFill>
        </p:spPr>
        <p:txBody>
          <a:bodyPr>
            <a:normAutofit/>
          </a:bodyPr>
          <a:lstStyle>
            <a:lvl1pPr>
              <a:defRPr sz="1400"/>
            </a:lvl1pPr>
          </a:lstStyle>
          <a:p>
            <a:r>
              <a:rPr lang="en-US"/>
              <a:t>Drag picture to placeholder or click icon to add</a:t>
            </a:r>
          </a:p>
        </p:txBody>
      </p:sp>
      <p:sp>
        <p:nvSpPr>
          <p:cNvPr id="4"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
        <p:nvSpPr>
          <p:cNvPr id="5" name="Title 1">
            <a:extLst>
              <a:ext uri="{FF2B5EF4-FFF2-40B4-BE49-F238E27FC236}">
                <a16:creationId xmlns:a16="http://schemas.microsoft.com/office/drawing/2014/main" id="{DED85CDE-DF7F-C849-A2AF-20D8397B7920}"/>
              </a:ext>
            </a:extLst>
          </p:cNvPr>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Tree>
    <p:extLst>
      <p:ext uri="{BB962C8B-B14F-4D97-AF65-F5344CB8AC3E}">
        <p14:creationId xmlns:p14="http://schemas.microsoft.com/office/powerpoint/2010/main" val="3678977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27C44-7B45-4DD4-BE8E-7F2D5AA452CB}"/>
              </a:ext>
            </a:extLst>
          </p:cNvPr>
          <p:cNvSpPr>
            <a:spLocks noGrp="1"/>
          </p:cNvSpPr>
          <p:nvPr>
            <p:ph idx="1" hasCustomPrompt="1"/>
          </p:nvPr>
        </p:nvSpPr>
        <p:spPr/>
        <p:txBody>
          <a:bodyPr/>
          <a:lstStyle/>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025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and image_3 column">
    <p:spTree>
      <p:nvGrpSpPr>
        <p:cNvPr id="1" name=""/>
        <p:cNvGrpSpPr/>
        <p:nvPr/>
      </p:nvGrpSpPr>
      <p:grpSpPr>
        <a:xfrm>
          <a:off x="0" y="0"/>
          <a:ext cx="0" cy="0"/>
          <a:chOff x="0" y="0"/>
          <a:chExt cx="0" cy="0"/>
        </a:xfrm>
      </p:grpSpPr>
      <p:sp>
        <p:nvSpPr>
          <p:cNvPr id="3" name="Content Placeholder 6"/>
          <p:cNvSpPr>
            <a:spLocks noGrp="1"/>
          </p:cNvSpPr>
          <p:nvPr>
            <p:ph sz="quarter" idx="11"/>
          </p:nvPr>
        </p:nvSpPr>
        <p:spPr>
          <a:xfrm>
            <a:off x="4305830" y="1901825"/>
            <a:ext cx="3351739"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6"/>
          <p:cNvSpPr>
            <a:spLocks noGrp="1"/>
          </p:cNvSpPr>
          <p:nvPr>
            <p:ph sz="quarter" idx="12"/>
          </p:nvPr>
        </p:nvSpPr>
        <p:spPr>
          <a:xfrm>
            <a:off x="609600" y="1901825"/>
            <a:ext cx="3351739"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p:nvPr>
        </p:nvSpPr>
        <p:spPr>
          <a:xfrm>
            <a:off x="8002061" y="1901825"/>
            <a:ext cx="3351739" cy="4425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8"/>
          <p:cNvSpPr>
            <a:spLocks noGrp="1"/>
          </p:cNvSpPr>
          <p:nvPr>
            <p:ph type="body" sz="quarter" idx="14"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
        <p:nvSpPr>
          <p:cNvPr id="7" name="Title 1">
            <a:extLst>
              <a:ext uri="{FF2B5EF4-FFF2-40B4-BE49-F238E27FC236}">
                <a16:creationId xmlns:a16="http://schemas.microsoft.com/office/drawing/2014/main" id="{1498B43B-D929-234E-A26E-DFCB326AFA35}"/>
              </a:ext>
            </a:extLst>
          </p:cNvPr>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Tree>
    <p:extLst>
      <p:ext uri="{BB962C8B-B14F-4D97-AF65-F5344CB8AC3E}">
        <p14:creationId xmlns:p14="http://schemas.microsoft.com/office/powerpoint/2010/main" val="3458206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x image grid">
    <p:spTree>
      <p:nvGrpSpPr>
        <p:cNvPr id="1" name=""/>
        <p:cNvGrpSpPr/>
        <p:nvPr/>
      </p:nvGrpSpPr>
      <p:grpSpPr>
        <a:xfrm>
          <a:off x="0" y="0"/>
          <a:ext cx="0" cy="0"/>
          <a:chOff x="0" y="0"/>
          <a:chExt cx="0" cy="0"/>
        </a:xfrm>
      </p:grpSpPr>
      <p:sp>
        <p:nvSpPr>
          <p:cNvPr id="15" name="Picture Placeholder 17"/>
          <p:cNvSpPr>
            <a:spLocks noGrp="1"/>
          </p:cNvSpPr>
          <p:nvPr>
            <p:ph type="pic" sz="quarter" idx="14"/>
          </p:nvPr>
        </p:nvSpPr>
        <p:spPr>
          <a:xfrm>
            <a:off x="1238896" y="2699255"/>
            <a:ext cx="2694475" cy="1334528"/>
          </a:xfrm>
          <a:prstGeom prst="rect">
            <a:avLst/>
          </a:prstGeo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16" name="Picture Placeholder 17"/>
          <p:cNvSpPr>
            <a:spLocks noGrp="1"/>
          </p:cNvSpPr>
          <p:nvPr>
            <p:ph type="pic" sz="quarter" idx="15"/>
          </p:nvPr>
        </p:nvSpPr>
        <p:spPr>
          <a:xfrm>
            <a:off x="4748763" y="2699255"/>
            <a:ext cx="2694475" cy="1334528"/>
          </a:xfrm>
          <a:prstGeom prst="rect">
            <a:avLst/>
          </a:prstGeo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17" name="Picture Placeholder 17"/>
          <p:cNvSpPr>
            <a:spLocks noGrp="1"/>
          </p:cNvSpPr>
          <p:nvPr>
            <p:ph type="pic" sz="quarter" idx="16"/>
          </p:nvPr>
        </p:nvSpPr>
        <p:spPr>
          <a:xfrm>
            <a:off x="1238896" y="4373596"/>
            <a:ext cx="2694475" cy="1334528"/>
          </a:xfrm>
          <a:prstGeom prst="rect">
            <a:avLst/>
          </a:prstGeo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18" name="Picture Placeholder 17"/>
          <p:cNvSpPr>
            <a:spLocks noGrp="1"/>
          </p:cNvSpPr>
          <p:nvPr>
            <p:ph type="pic" sz="quarter" idx="17"/>
          </p:nvPr>
        </p:nvSpPr>
        <p:spPr>
          <a:xfrm>
            <a:off x="4748763" y="4373596"/>
            <a:ext cx="2694475" cy="1334528"/>
          </a:xfrm>
          <a:prstGeom prst="rect">
            <a:avLst/>
          </a:prstGeo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19" name="Picture Placeholder 17"/>
          <p:cNvSpPr>
            <a:spLocks noGrp="1"/>
          </p:cNvSpPr>
          <p:nvPr>
            <p:ph type="pic" sz="quarter" idx="18"/>
          </p:nvPr>
        </p:nvSpPr>
        <p:spPr>
          <a:xfrm>
            <a:off x="8234276" y="2699255"/>
            <a:ext cx="2694475" cy="1334528"/>
          </a:xfrm>
          <a:prstGeom prst="rect">
            <a:avLst/>
          </a:prstGeo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20" name="Picture Placeholder 17"/>
          <p:cNvSpPr>
            <a:spLocks noGrp="1"/>
          </p:cNvSpPr>
          <p:nvPr>
            <p:ph type="pic" sz="quarter" idx="19"/>
          </p:nvPr>
        </p:nvSpPr>
        <p:spPr>
          <a:xfrm>
            <a:off x="8234276" y="4373596"/>
            <a:ext cx="2694475" cy="1334528"/>
          </a:xfrm>
          <a:prstGeom prst="rect">
            <a:avLst/>
          </a:prstGeom>
          <a:solidFill>
            <a:schemeClr val="bg1">
              <a:lumMod val="95000"/>
            </a:schemeClr>
          </a:solidFill>
        </p:spPr>
        <p:txBody>
          <a:bodyPr>
            <a:normAutofit/>
          </a:bodyPr>
          <a:lstStyle>
            <a:lvl1pPr marL="0" indent="0">
              <a:buNone/>
              <a:defRPr sz="1400">
                <a:solidFill>
                  <a:schemeClr val="tx1"/>
                </a:solidFill>
              </a:defRPr>
            </a:lvl1pPr>
          </a:lstStyle>
          <a:p>
            <a:r>
              <a:rPr lang="en-US"/>
              <a:t>Click icon to add picture</a:t>
            </a:r>
          </a:p>
        </p:txBody>
      </p:sp>
      <p:sp>
        <p:nvSpPr>
          <p:cNvPr id="9"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
        <p:nvSpPr>
          <p:cNvPr id="10" name="Title 1">
            <a:extLst>
              <a:ext uri="{FF2B5EF4-FFF2-40B4-BE49-F238E27FC236}">
                <a16:creationId xmlns:a16="http://schemas.microsoft.com/office/drawing/2014/main" id="{FD2450DA-79A8-014B-A05F-BED0ACBB13CB}"/>
              </a:ext>
            </a:extLst>
          </p:cNvPr>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Tree>
    <p:extLst>
      <p:ext uri="{BB962C8B-B14F-4D97-AF65-F5344CB8AC3E}">
        <p14:creationId xmlns:p14="http://schemas.microsoft.com/office/powerpoint/2010/main" val="1484976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images_one top, one bottom">
    <p:spTree>
      <p:nvGrpSpPr>
        <p:cNvPr id="1" name=""/>
        <p:cNvGrpSpPr/>
        <p:nvPr/>
      </p:nvGrpSpPr>
      <p:grpSpPr>
        <a:xfrm>
          <a:off x="0" y="0"/>
          <a:ext cx="0" cy="0"/>
          <a:chOff x="0" y="0"/>
          <a:chExt cx="0" cy="0"/>
        </a:xfrm>
      </p:grpSpPr>
      <p:sp>
        <p:nvSpPr>
          <p:cNvPr id="18" name="Picture Placeholder 2"/>
          <p:cNvSpPr>
            <a:spLocks noGrp="1"/>
          </p:cNvSpPr>
          <p:nvPr>
            <p:ph type="pic" sz="quarter" idx="26"/>
          </p:nvPr>
        </p:nvSpPr>
        <p:spPr>
          <a:xfrm>
            <a:off x="0" y="0"/>
            <a:ext cx="6096000" cy="3429000"/>
          </a:xfrm>
          <a:prstGeom prst="rect">
            <a:avLst/>
          </a:prstGeom>
          <a:solidFill>
            <a:schemeClr val="bg1">
              <a:lumMod val="95000"/>
            </a:schemeClr>
          </a:solidFill>
        </p:spPr>
        <p:txBody>
          <a:bodyPr>
            <a:normAutofit/>
          </a:bodyPr>
          <a:lstStyle>
            <a:lvl1pPr>
              <a:defRPr sz="1400"/>
            </a:lvl1pPr>
          </a:lstStyle>
          <a:p>
            <a:r>
              <a:rPr lang="en-US"/>
              <a:t>Click icon to add picture</a:t>
            </a:r>
          </a:p>
        </p:txBody>
      </p:sp>
      <p:sp>
        <p:nvSpPr>
          <p:cNvPr id="19" name="Picture Placeholder 2"/>
          <p:cNvSpPr>
            <a:spLocks noGrp="1"/>
          </p:cNvSpPr>
          <p:nvPr>
            <p:ph type="pic" sz="quarter" idx="27"/>
          </p:nvPr>
        </p:nvSpPr>
        <p:spPr>
          <a:xfrm>
            <a:off x="6096000" y="3429000"/>
            <a:ext cx="6096000" cy="3429000"/>
          </a:xfrm>
          <a:prstGeom prst="rect">
            <a:avLst/>
          </a:prstGeom>
          <a:solidFill>
            <a:schemeClr val="bg1">
              <a:lumMod val="95000"/>
            </a:schemeClr>
          </a:solidFill>
        </p:spPr>
        <p:txBody>
          <a:bodyPr>
            <a:normAutofit/>
          </a:bodyPr>
          <a:lstStyle>
            <a:lvl1pPr>
              <a:defRPr sz="1400"/>
            </a:lvl1pPr>
          </a:lstStyle>
          <a:p>
            <a:r>
              <a:rPr lang="en-US"/>
              <a:t>Click icon to add picture</a:t>
            </a:r>
          </a:p>
        </p:txBody>
      </p:sp>
      <p:sp>
        <p:nvSpPr>
          <p:cNvPr id="12"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333" smtClean="0">
                <a:solidFill>
                  <a:schemeClr val="bg1"/>
                </a:solidFill>
              </a:rPr>
              <a:t>‹#›</a:t>
            </a:fld>
            <a:endParaRPr lang="en-US" sz="1333">
              <a:solidFill>
                <a:schemeClr val="bg1"/>
              </a:solidFill>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5" name="Straight Connector 14"/>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644191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5" name="Title 32">
            <a:extLst>
              <a:ext uri="{FF2B5EF4-FFF2-40B4-BE49-F238E27FC236}">
                <a16:creationId xmlns:a16="http://schemas.microsoft.com/office/drawing/2014/main" id="{370D13C0-1A33-7C49-B2FC-9B3C93EED0B7}"/>
              </a:ext>
            </a:extLst>
          </p:cNvPr>
          <p:cNvSpPr>
            <a:spLocks noGrp="1"/>
          </p:cNvSpPr>
          <p:nvPr>
            <p:ph type="ctrTitle" hasCustomPrompt="1"/>
          </p:nvPr>
        </p:nvSpPr>
        <p:spPr>
          <a:xfrm>
            <a:off x="6309360" y="1292352"/>
            <a:ext cx="5210223" cy="3550726"/>
          </a:xfrm>
        </p:spPr>
        <p:txBody>
          <a:bodyPr anchor="b">
            <a:normAutofit/>
          </a:bodyPr>
          <a:lstStyle>
            <a:lvl1pPr fontAlgn="b">
              <a:lnSpc>
                <a:spcPts val="4800"/>
              </a:lnSpc>
              <a:defRPr sz="4800" b="1" i="0">
                <a:latin typeface="Arial Black" panose="020B0604020202020204" pitchFamily="34" charset="0"/>
                <a:cs typeface="Arial Black" panose="020B0604020202020204" pitchFamily="34" charset="0"/>
              </a:defRPr>
            </a:lvl1pPr>
          </a:lstStyle>
          <a:p>
            <a:r>
              <a:rPr lang="en-US"/>
              <a:t>Presentation title</a:t>
            </a:r>
          </a:p>
        </p:txBody>
      </p:sp>
      <p:sp>
        <p:nvSpPr>
          <p:cNvPr id="11" name="Subtitle 2">
            <a:extLst>
              <a:ext uri="{FF2B5EF4-FFF2-40B4-BE49-F238E27FC236}">
                <a16:creationId xmlns:a16="http://schemas.microsoft.com/office/drawing/2014/main" id="{B85D6215-A59C-1B4A-ACD9-F168EF58A4D1}"/>
              </a:ext>
            </a:extLst>
          </p:cNvPr>
          <p:cNvSpPr txBox="1">
            <a:spLocks/>
          </p:cNvSpPr>
          <p:nvPr userDrawn="1"/>
        </p:nvSpPr>
        <p:spPr>
          <a:xfrm>
            <a:off x="1174965" y="4533127"/>
            <a:ext cx="4914123" cy="1148830"/>
          </a:xfrm>
          <a:prstGeom prst="rect">
            <a:avLst/>
          </a:prstGeom>
        </p:spPr>
        <p:txBody>
          <a:bodyPr anchor="ctr">
            <a:normAutofit/>
          </a:bodyPr>
          <a:lstStyle>
            <a:lvl1pPr marL="0" indent="0" algn="l" defTabSz="914400" rtl="0" eaLnBrk="1" latinLnBrk="0" hangingPunct="1">
              <a:lnSpc>
                <a:spcPct val="100000"/>
              </a:lnSpc>
              <a:spcBef>
                <a:spcPts val="1000"/>
              </a:spcBef>
              <a:buFont typeface="Wingdings" charset="2"/>
              <a:buNone/>
              <a:defRPr sz="2667" b="0" i="0" kern="1200">
                <a:solidFill>
                  <a:schemeClr val="tx1"/>
                </a:solidFill>
                <a:latin typeface="Arial" charset="0"/>
                <a:ea typeface="Arial" charset="0"/>
                <a:cs typeface="Arial" charset="0"/>
              </a:defRPr>
            </a:lvl1pPr>
            <a:lvl2pPr marL="457189"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charset="0"/>
                <a:ea typeface="Arial" charset="0"/>
                <a:cs typeface="Arial" charset="0"/>
              </a:defRPr>
            </a:lvl2pPr>
            <a:lvl3pPr marL="914377" indent="0" algn="ctr" defTabSz="914400" rtl="0" eaLnBrk="1" latinLnBrk="0" hangingPunct="1">
              <a:lnSpc>
                <a:spcPct val="90000"/>
              </a:lnSpc>
              <a:spcBef>
                <a:spcPts val="500"/>
              </a:spcBef>
              <a:buFont typeface="LucidaGrande" charset="0"/>
              <a:buNone/>
              <a:defRPr sz="1800" b="0" i="0" kern="1200">
                <a:solidFill>
                  <a:schemeClr val="tx1"/>
                </a:solidFill>
                <a:latin typeface="Arial" charset="0"/>
                <a:ea typeface="Arial" charset="0"/>
                <a:cs typeface="Arial" charset="0"/>
              </a:defRPr>
            </a:lvl3pPr>
            <a:lvl4pPr marL="1371566" indent="0" algn="ctr" defTabSz="914400" rtl="0" eaLnBrk="1" latinLnBrk="0" hangingPunct="1">
              <a:lnSpc>
                <a:spcPct val="90000"/>
              </a:lnSpc>
              <a:spcBef>
                <a:spcPts val="500"/>
              </a:spcBef>
              <a:buSzPct val="80000"/>
              <a:buFont typeface="Courier New" charset="0"/>
              <a:buNone/>
              <a:defRPr sz="1600" b="0" i="0" kern="1200">
                <a:solidFill>
                  <a:schemeClr val="tx1"/>
                </a:solidFill>
                <a:latin typeface="Arial" charset="0"/>
                <a:ea typeface="Arial" charset="0"/>
                <a:cs typeface="Arial" charset="0"/>
              </a:defRPr>
            </a:lvl4pPr>
            <a:lvl5pPr marL="1828754"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charset="0"/>
                <a:ea typeface="Arial" charset="0"/>
                <a:cs typeface="Arial" charset="0"/>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solidFill>
                <a:srgbClr val="000000"/>
              </a:solidFill>
            </a:endParaRPr>
          </a:p>
        </p:txBody>
      </p:sp>
      <p:sp>
        <p:nvSpPr>
          <p:cNvPr id="14" name="Text Placeholder 13">
            <a:extLst>
              <a:ext uri="{FF2B5EF4-FFF2-40B4-BE49-F238E27FC236}">
                <a16:creationId xmlns:a16="http://schemas.microsoft.com/office/drawing/2014/main" id="{F7C4B312-D0C1-2A4B-BC5A-3FCFB3A1CC21}"/>
              </a:ext>
            </a:extLst>
          </p:cNvPr>
          <p:cNvSpPr>
            <a:spLocks noGrp="1"/>
          </p:cNvSpPr>
          <p:nvPr>
            <p:ph type="body" sz="quarter" idx="16" hasCustomPrompt="1"/>
          </p:nvPr>
        </p:nvSpPr>
        <p:spPr>
          <a:xfrm>
            <a:off x="6309360" y="4869059"/>
            <a:ext cx="5210175" cy="994305"/>
          </a:xfrm>
          <a:prstGeom prst="rect">
            <a:avLst/>
          </a:prstGeom>
        </p:spPr>
        <p:txBody>
          <a:bodyPr anchor="t"/>
          <a:lstStyle>
            <a:lvl1pPr marL="0" indent="0">
              <a:lnSpc>
                <a:spcPts val="2400"/>
              </a:lnSpc>
              <a:buNone/>
              <a:defRPr sz="2400"/>
            </a:lvl1pPr>
          </a:lstStyle>
          <a:p>
            <a:pPr lvl="0"/>
            <a:r>
              <a:rPr lang="en-US"/>
              <a:t>Presenter Name</a:t>
            </a:r>
          </a:p>
        </p:txBody>
      </p:sp>
      <p:sp>
        <p:nvSpPr>
          <p:cNvPr id="18" name="Text Placeholder 17">
            <a:extLst>
              <a:ext uri="{FF2B5EF4-FFF2-40B4-BE49-F238E27FC236}">
                <a16:creationId xmlns:a16="http://schemas.microsoft.com/office/drawing/2014/main" id="{FB08434F-D71C-2B4F-99AE-EA6706E1B6B1}"/>
              </a:ext>
            </a:extLst>
          </p:cNvPr>
          <p:cNvSpPr>
            <a:spLocks noGrp="1"/>
          </p:cNvSpPr>
          <p:nvPr>
            <p:ph type="body" sz="quarter" idx="18" hasCustomPrompt="1"/>
          </p:nvPr>
        </p:nvSpPr>
        <p:spPr>
          <a:xfrm>
            <a:off x="6309360" y="6516687"/>
            <a:ext cx="5210175" cy="252490"/>
          </a:xfrm>
          <a:prstGeom prst="rect">
            <a:avLst/>
          </a:prstGeom>
        </p:spPr>
        <p:txBody>
          <a:bodyPr anchor="b"/>
          <a:lstStyle>
            <a:lvl1pPr marL="0" indent="0">
              <a:buNone/>
              <a:defRPr sz="11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Data Classification</a:t>
            </a:r>
          </a:p>
        </p:txBody>
      </p:sp>
      <p:sp>
        <p:nvSpPr>
          <p:cNvPr id="22" name="Text Placeholder 15">
            <a:extLst>
              <a:ext uri="{FF2B5EF4-FFF2-40B4-BE49-F238E27FC236}">
                <a16:creationId xmlns:a16="http://schemas.microsoft.com/office/drawing/2014/main" id="{3EE99D1F-3AFC-B649-9FB5-477FF69699EE}"/>
              </a:ext>
            </a:extLst>
          </p:cNvPr>
          <p:cNvSpPr>
            <a:spLocks noGrp="1"/>
          </p:cNvSpPr>
          <p:nvPr>
            <p:ph type="body" sz="quarter" idx="17" hasCustomPrompt="1"/>
          </p:nvPr>
        </p:nvSpPr>
        <p:spPr>
          <a:xfrm>
            <a:off x="6309360" y="6117735"/>
            <a:ext cx="5210175" cy="327025"/>
          </a:xfrm>
          <a:prstGeom prst="rect">
            <a:avLst/>
          </a:prstGeom>
        </p:spPr>
        <p:txBody>
          <a:bodyPr anchor="t"/>
          <a:lstStyle>
            <a:lvl1pPr marL="0" indent="0">
              <a:lnSpc>
                <a:spcPct val="10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Date</a:t>
            </a:r>
          </a:p>
        </p:txBody>
      </p:sp>
    </p:spTree>
    <p:extLst>
      <p:ext uri="{BB962C8B-B14F-4D97-AF65-F5344CB8AC3E}">
        <p14:creationId xmlns:p14="http://schemas.microsoft.com/office/powerpoint/2010/main" val="1957475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prstGeom prst="rect">
            <a:avLst/>
          </a:prstGeom>
          <a:solidFill>
            <a:schemeClr val="bg1">
              <a:lumMod val="95000"/>
            </a:schemeClr>
          </a:solidFill>
        </p:spPr>
        <p:txBody>
          <a:bodyPr/>
          <a:lstStyle/>
          <a:p>
            <a:r>
              <a:rPr lang="en-US"/>
              <a:t>Click icon to add picture</a:t>
            </a:r>
          </a:p>
        </p:txBody>
      </p:sp>
      <p:sp>
        <p:nvSpPr>
          <p:cNvPr id="12"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13"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333" smtClean="0">
                <a:solidFill>
                  <a:srgbClr val="FFFFFF"/>
                </a:solidFill>
              </a:rPr>
              <a:pPr/>
              <a:t>‹#›</a:t>
            </a:fld>
            <a:endParaRPr lang="en-US" sz="1333">
              <a:solidFill>
                <a:srgbClr val="FFFFFF"/>
              </a:solidFill>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5" name="Straight Connector 14"/>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28616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24474637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iStock_000017360118_XXXLarge_ppt 100 3i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0" y="3187535"/>
            <a:ext cx="12192000" cy="3681984"/>
          </a:xfrm>
          <a:prstGeom prst="rect">
            <a:avLst/>
          </a:prstGeom>
        </p:spPr>
      </p:pic>
      <p:sp>
        <p:nvSpPr>
          <p:cNvPr id="7170" name="Rectangle 2"/>
          <p:cNvSpPr>
            <a:spLocks noGrp="1" noChangeArrowheads="1"/>
          </p:cNvSpPr>
          <p:nvPr>
            <p:ph type="ctrTitle" hasCustomPrompt="1"/>
          </p:nvPr>
        </p:nvSpPr>
        <p:spPr>
          <a:xfrm>
            <a:off x="1243996" y="414677"/>
            <a:ext cx="6934881" cy="2407428"/>
          </a:xfrm>
        </p:spPr>
        <p:txBody>
          <a:bodyPr anchor="ctr" anchorCtr="0">
            <a:normAutofit/>
          </a:bodyPr>
          <a:lstStyle>
            <a:lvl1pPr>
              <a:defRPr sz="4800" b="1"/>
            </a:lvl1pPr>
          </a:lstStyle>
          <a:p>
            <a:r>
              <a:rPr lang="en-US"/>
              <a:t>Title of Presentation</a:t>
            </a:r>
          </a:p>
        </p:txBody>
      </p:sp>
      <p:sp>
        <p:nvSpPr>
          <p:cNvPr id="7171" name="Rectangle 3"/>
          <p:cNvSpPr>
            <a:spLocks noGrp="1" noChangeArrowheads="1"/>
          </p:cNvSpPr>
          <p:nvPr>
            <p:ph type="subTitle" idx="1" hasCustomPrompt="1"/>
          </p:nvPr>
        </p:nvSpPr>
        <p:spPr>
          <a:xfrm>
            <a:off x="1239352" y="3500602"/>
            <a:ext cx="6179237" cy="521156"/>
          </a:xfrm>
        </p:spPr>
        <p:txBody>
          <a:bodyPr anchor="ctr" anchorCtr="0"/>
          <a:lstStyle>
            <a:lvl1pPr marL="0" indent="0">
              <a:buFont typeface="Wingdings" pitchFamily="-65" charset="2"/>
              <a:buNone/>
              <a:defRPr sz="3200" b="1"/>
            </a:lvl1pPr>
          </a:lstStyle>
          <a:p>
            <a:r>
              <a:rPr lang="en-US"/>
              <a:t>Presenter Name</a:t>
            </a:r>
          </a:p>
        </p:txBody>
      </p:sp>
      <p:sp>
        <p:nvSpPr>
          <p:cNvPr id="6" name="Rectangle 7"/>
          <p:cNvSpPr>
            <a:spLocks noChangeArrowheads="1"/>
          </p:cNvSpPr>
          <p:nvPr userDrawn="1"/>
        </p:nvSpPr>
        <p:spPr bwMode="ltGray">
          <a:xfrm>
            <a:off x="0" y="2"/>
            <a:ext cx="859368" cy="6888237"/>
          </a:xfrm>
          <a:prstGeom prst="rect">
            <a:avLst/>
          </a:prstGeom>
          <a:solidFill>
            <a:srgbClr val="EE2E24"/>
          </a:solidFill>
          <a:ln w="9525">
            <a:noFill/>
            <a:miter lim="800000"/>
            <a:headEnd/>
            <a:tailEnd/>
          </a:ln>
          <a:effectLst/>
        </p:spPr>
        <p:txBody>
          <a:bodyPr wrap="none" anchor="ctr"/>
          <a:lstStyle/>
          <a:p>
            <a:endParaRPr lang="en-US"/>
          </a:p>
        </p:txBody>
      </p:sp>
      <p:sp>
        <p:nvSpPr>
          <p:cNvPr id="4" name="Text Placeholder 3"/>
          <p:cNvSpPr>
            <a:spLocks noGrp="1"/>
          </p:cNvSpPr>
          <p:nvPr>
            <p:ph type="body" sz="quarter" idx="10" hasCustomPrompt="1"/>
          </p:nvPr>
        </p:nvSpPr>
        <p:spPr>
          <a:xfrm>
            <a:off x="1239353" y="4103125"/>
            <a:ext cx="6179236" cy="571500"/>
          </a:xfrm>
        </p:spPr>
        <p:txBody>
          <a:bodyPr anchor="ctr" anchorCtr="0"/>
          <a:lstStyle>
            <a:lvl1pPr marL="0" indent="0">
              <a:buNone/>
              <a:defRPr sz="2667"/>
            </a:lvl1pPr>
          </a:lstStyle>
          <a:p>
            <a:pPr lvl="0"/>
            <a:r>
              <a:rPr lang="en-US"/>
              <a:t>Date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6765" y="1833433"/>
            <a:ext cx="4404135" cy="5054807"/>
          </a:xfrm>
          <a:prstGeom prst="rect">
            <a:avLst/>
          </a:prstGeom>
        </p:spPr>
      </p:pic>
      <p:sp>
        <p:nvSpPr>
          <p:cNvPr id="8" name="Text Placeholder 3"/>
          <p:cNvSpPr>
            <a:spLocks noGrp="1"/>
          </p:cNvSpPr>
          <p:nvPr>
            <p:ph type="body" sz="quarter" idx="11" hasCustomPrompt="1"/>
          </p:nvPr>
        </p:nvSpPr>
        <p:spPr>
          <a:xfrm>
            <a:off x="1253534" y="4746541"/>
            <a:ext cx="6179236" cy="424263"/>
          </a:xfrm>
        </p:spPr>
        <p:txBody>
          <a:bodyPr anchor="ctr" anchorCtr="0"/>
          <a:lstStyle>
            <a:lvl1pPr marL="0" indent="0">
              <a:buNone/>
              <a:defRPr sz="1867" i="0">
                <a:solidFill>
                  <a:schemeClr val="tx1"/>
                </a:solidFill>
              </a:defRPr>
            </a:lvl1pPr>
          </a:lstStyle>
          <a:p>
            <a:pPr lvl="0"/>
            <a:r>
              <a:rPr lang="en-US"/>
              <a:t>Insert Data Classification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231012" y="377077"/>
            <a:ext cx="9308651" cy="890587"/>
          </a:xfrm>
        </p:spPr>
        <p:txBody>
          <a:bodyPr/>
          <a:lstStyle/>
          <a:p>
            <a:r>
              <a:rPr lang="en-US"/>
              <a:t>Click to edit Master title style</a:t>
            </a:r>
          </a:p>
        </p:txBody>
      </p:sp>
      <p:sp>
        <p:nvSpPr>
          <p:cNvPr id="3" name="Content Placeholder 2"/>
          <p:cNvSpPr>
            <a:spLocks noGrp="1"/>
          </p:cNvSpPr>
          <p:nvPr>
            <p:ph idx="1"/>
          </p:nvPr>
        </p:nvSpPr>
        <p:spPr>
          <a:xfrm>
            <a:off x="1234020" y="1778000"/>
            <a:ext cx="10621097" cy="445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1290300" y="6375258"/>
            <a:ext cx="742952" cy="357812"/>
          </a:xfrm>
          <a:prstGeom prst="rect">
            <a:avLst/>
          </a:prstGeom>
        </p:spPr>
        <p:txBody>
          <a:bodyPr anchor="b" anchorCtr="0"/>
          <a:lstStyle>
            <a:lvl1pPr algn="r">
              <a:defRPr sz="1600">
                <a:solidFill>
                  <a:schemeClr val="bg1">
                    <a:lumMod val="50000"/>
                  </a:schemeClr>
                </a:solidFill>
              </a:defRPr>
            </a:lvl1pPr>
          </a:lstStyle>
          <a:p>
            <a:fld id="{8A661967-8D01-4D8A-8FD0-86F83ECE6BD1}" type="slidenum">
              <a:rPr lang="en-US" smtClean="0"/>
              <a:pPr/>
              <a:t>‹#›</a:t>
            </a:fld>
            <a:endParaRPr lang="en-US"/>
          </a:p>
        </p:txBody>
      </p:sp>
      <p:sp>
        <p:nvSpPr>
          <p:cNvPr id="7" name="Footer Placeholder 4"/>
          <p:cNvSpPr>
            <a:spLocks noGrp="1"/>
          </p:cNvSpPr>
          <p:nvPr>
            <p:ph type="ftr" sz="quarter" idx="3"/>
          </p:nvPr>
        </p:nvSpPr>
        <p:spPr>
          <a:xfrm>
            <a:off x="1231012" y="6356351"/>
            <a:ext cx="4114800" cy="366183"/>
          </a:xfrm>
          <a:prstGeom prst="rect">
            <a:avLst/>
          </a:prstGeom>
        </p:spPr>
        <p:txBody>
          <a:bodyPr vert="horz" lIns="0" tIns="45720" rIns="91440" bIns="45720" rtlCol="0" anchor="b" anchorCtr="0"/>
          <a:lstStyle>
            <a:lvl1pPr algn="ctr">
              <a:defRPr sz="1333">
                <a:solidFill>
                  <a:schemeClr val="tx1">
                    <a:tint val="75000"/>
                  </a:schemeClr>
                </a:solidFill>
              </a:defRPr>
            </a:lvl1pPr>
          </a:lstStyle>
          <a:p>
            <a:pPr algn="l"/>
            <a:r>
              <a:rPr lang="en-US"/>
              <a:t>Insert Data Classification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1231012" y="377077"/>
            <a:ext cx="9308651" cy="890587"/>
          </a:xfrm>
        </p:spPr>
        <p:txBody>
          <a:bodyPr/>
          <a:lstStyle/>
          <a:p>
            <a:r>
              <a:rPr lang="en-US"/>
              <a:t>Click to edit Master title style</a:t>
            </a:r>
          </a:p>
        </p:txBody>
      </p:sp>
      <p:sp>
        <p:nvSpPr>
          <p:cNvPr id="5" name="Content Placeholder 2"/>
          <p:cNvSpPr>
            <a:spLocks noGrp="1"/>
          </p:cNvSpPr>
          <p:nvPr>
            <p:ph idx="1"/>
          </p:nvPr>
        </p:nvSpPr>
        <p:spPr>
          <a:xfrm>
            <a:off x="1234020" y="1778001"/>
            <a:ext cx="5001681" cy="4359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2"/>
          </p:nvPr>
        </p:nvSpPr>
        <p:spPr>
          <a:xfrm>
            <a:off x="6527801" y="1777510"/>
            <a:ext cx="5327652" cy="4359932"/>
          </a:xfrm>
        </p:spPr>
        <p:txBody>
          <a:bodyPr/>
          <a:lstStyle/>
          <a:p>
            <a:r>
              <a:rPr lang="en-US"/>
              <a:t>Click icon to add picture</a:t>
            </a:r>
          </a:p>
        </p:txBody>
      </p:sp>
      <p:sp>
        <p:nvSpPr>
          <p:cNvPr id="10" name="Slide Number Placeholder 5"/>
          <p:cNvSpPr>
            <a:spLocks noGrp="1"/>
          </p:cNvSpPr>
          <p:nvPr>
            <p:ph type="sldNum" sz="quarter" idx="4"/>
          </p:nvPr>
        </p:nvSpPr>
        <p:spPr>
          <a:xfrm>
            <a:off x="11290300" y="6375258"/>
            <a:ext cx="742952" cy="357812"/>
          </a:xfrm>
          <a:prstGeom prst="rect">
            <a:avLst/>
          </a:prstGeom>
        </p:spPr>
        <p:txBody>
          <a:bodyPr anchor="b" anchorCtr="0"/>
          <a:lstStyle>
            <a:lvl1pPr algn="r">
              <a:defRPr sz="1600">
                <a:solidFill>
                  <a:schemeClr val="bg1">
                    <a:lumMod val="50000"/>
                  </a:schemeClr>
                </a:solidFill>
              </a:defRPr>
            </a:lvl1pPr>
          </a:lstStyle>
          <a:p>
            <a:fld id="{8A661967-8D01-4D8A-8FD0-86F83ECE6BD1}" type="slidenum">
              <a:rPr lang="en-US" smtClean="0"/>
              <a:pPr/>
              <a:t>‹#›</a:t>
            </a:fld>
            <a:endParaRPr lang="en-US"/>
          </a:p>
        </p:txBody>
      </p:sp>
      <p:sp>
        <p:nvSpPr>
          <p:cNvPr id="9" name="Footer Placeholder 4"/>
          <p:cNvSpPr>
            <a:spLocks noGrp="1"/>
          </p:cNvSpPr>
          <p:nvPr>
            <p:ph type="ftr" sz="quarter" idx="3"/>
          </p:nvPr>
        </p:nvSpPr>
        <p:spPr>
          <a:xfrm>
            <a:off x="1231012" y="6356351"/>
            <a:ext cx="4114800" cy="366183"/>
          </a:xfrm>
          <a:prstGeom prst="rect">
            <a:avLst/>
          </a:prstGeom>
        </p:spPr>
        <p:txBody>
          <a:bodyPr vert="horz" lIns="0" tIns="45720" rIns="91440" bIns="45720" rtlCol="0" anchor="b" anchorCtr="0"/>
          <a:lstStyle>
            <a:lvl1pPr algn="ctr">
              <a:defRPr sz="1333">
                <a:solidFill>
                  <a:schemeClr val="tx1">
                    <a:tint val="75000"/>
                  </a:schemeClr>
                </a:solidFill>
              </a:defRPr>
            </a:lvl1pPr>
          </a:lstStyle>
          <a:p>
            <a:pPr algn="l"/>
            <a:r>
              <a:rPr lang="en-US"/>
              <a:t>Insert Data Classification</a:t>
            </a:r>
          </a:p>
        </p:txBody>
      </p:sp>
    </p:spTree>
    <p:extLst>
      <p:ext uri="{BB962C8B-B14F-4D97-AF65-F5344CB8AC3E}">
        <p14:creationId xmlns:p14="http://schemas.microsoft.com/office/powerpoint/2010/main" val="3608878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1012" y="1585468"/>
            <a:ext cx="10592688" cy="2942336"/>
          </a:xfrm>
        </p:spPr>
        <p:txBody>
          <a:bodyPr anchor="t" anchorCtr="0">
            <a:normAutofit/>
          </a:bodyPr>
          <a:lstStyle>
            <a:lvl1pPr>
              <a:defRPr sz="5333" b="0"/>
            </a:lvl1pPr>
          </a:lstStyle>
          <a:p>
            <a:r>
              <a:rPr lang="en-US"/>
              <a:t>Section Header</a:t>
            </a:r>
          </a:p>
        </p:txBody>
      </p:sp>
      <p:sp>
        <p:nvSpPr>
          <p:cNvPr id="6" name="Slide Number Placeholder 5"/>
          <p:cNvSpPr>
            <a:spLocks noGrp="1"/>
          </p:cNvSpPr>
          <p:nvPr>
            <p:ph type="sldNum" sz="quarter" idx="4"/>
          </p:nvPr>
        </p:nvSpPr>
        <p:spPr>
          <a:xfrm>
            <a:off x="11290300" y="6375258"/>
            <a:ext cx="742952" cy="357812"/>
          </a:xfrm>
          <a:prstGeom prst="rect">
            <a:avLst/>
          </a:prstGeom>
        </p:spPr>
        <p:txBody>
          <a:bodyPr anchor="b" anchorCtr="0"/>
          <a:lstStyle>
            <a:lvl1pPr algn="r">
              <a:defRPr sz="1600">
                <a:solidFill>
                  <a:schemeClr val="bg1">
                    <a:lumMod val="50000"/>
                  </a:schemeClr>
                </a:solidFill>
              </a:defRPr>
            </a:lvl1pPr>
          </a:lstStyle>
          <a:p>
            <a:fld id="{8A661967-8D01-4D8A-8FD0-86F83ECE6BD1}" type="slidenum">
              <a:rPr lang="en-US" smtClean="0"/>
              <a:pPr/>
              <a:t>‹#›</a:t>
            </a:fld>
            <a:endParaRPr lang="en-US"/>
          </a:p>
        </p:txBody>
      </p:sp>
      <p:sp>
        <p:nvSpPr>
          <p:cNvPr id="8" name="Footer Placeholder 4"/>
          <p:cNvSpPr>
            <a:spLocks noGrp="1"/>
          </p:cNvSpPr>
          <p:nvPr>
            <p:ph type="ftr" sz="quarter" idx="3"/>
          </p:nvPr>
        </p:nvSpPr>
        <p:spPr>
          <a:xfrm>
            <a:off x="1231012" y="6356351"/>
            <a:ext cx="4114800" cy="366183"/>
          </a:xfrm>
          <a:prstGeom prst="rect">
            <a:avLst/>
          </a:prstGeom>
        </p:spPr>
        <p:txBody>
          <a:bodyPr vert="horz" lIns="0" tIns="45720" rIns="91440" bIns="45720" rtlCol="0" anchor="b" anchorCtr="0"/>
          <a:lstStyle>
            <a:lvl1pPr algn="ctr">
              <a:defRPr sz="1333">
                <a:solidFill>
                  <a:schemeClr val="tx1">
                    <a:tint val="75000"/>
                  </a:schemeClr>
                </a:solidFill>
              </a:defRPr>
            </a:lvl1pPr>
          </a:lstStyle>
          <a:p>
            <a:pPr algn="l"/>
            <a:r>
              <a:rPr lang="en-US"/>
              <a:t>Insert Data Classification</a:t>
            </a:r>
          </a:p>
        </p:txBody>
      </p:sp>
    </p:spTree>
    <p:extLst>
      <p:ext uri="{BB962C8B-B14F-4D97-AF65-F5344CB8AC3E}">
        <p14:creationId xmlns:p14="http://schemas.microsoft.com/office/powerpoint/2010/main" val="670632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90300" y="6375258"/>
            <a:ext cx="742952" cy="357812"/>
          </a:xfrm>
          <a:prstGeom prst="rect">
            <a:avLst/>
          </a:prstGeom>
        </p:spPr>
        <p:txBody>
          <a:bodyPr anchor="b" anchorCtr="0"/>
          <a:lstStyle>
            <a:lvl1pPr algn="r">
              <a:defRPr sz="1600">
                <a:solidFill>
                  <a:schemeClr val="bg1">
                    <a:lumMod val="50000"/>
                  </a:schemeClr>
                </a:solidFill>
              </a:defRPr>
            </a:lvl1pPr>
          </a:lstStyle>
          <a:p>
            <a:fld id="{8A661967-8D01-4D8A-8FD0-86F83ECE6BD1}" type="slidenum">
              <a:rPr lang="en-US" smtClean="0"/>
              <a:pPr/>
              <a:t>‹#›</a:t>
            </a:fld>
            <a:endParaRPr lang="en-US"/>
          </a:p>
        </p:txBody>
      </p:sp>
      <p:sp>
        <p:nvSpPr>
          <p:cNvPr id="4" name="Footer Placeholder 4"/>
          <p:cNvSpPr>
            <a:spLocks noGrp="1"/>
          </p:cNvSpPr>
          <p:nvPr>
            <p:ph type="ftr" sz="quarter" idx="3"/>
          </p:nvPr>
        </p:nvSpPr>
        <p:spPr>
          <a:xfrm>
            <a:off x="1231012" y="6356351"/>
            <a:ext cx="4114800" cy="366183"/>
          </a:xfrm>
          <a:prstGeom prst="rect">
            <a:avLst/>
          </a:prstGeom>
        </p:spPr>
        <p:txBody>
          <a:bodyPr vert="horz" lIns="0" tIns="45720" rIns="91440" bIns="45720" rtlCol="0" anchor="b" anchorCtr="0"/>
          <a:lstStyle>
            <a:lvl1pPr algn="ctr">
              <a:defRPr sz="1333">
                <a:solidFill>
                  <a:schemeClr val="tx1">
                    <a:tint val="75000"/>
                  </a:schemeClr>
                </a:solidFill>
              </a:defRPr>
            </a:lvl1pPr>
          </a:lstStyle>
          <a:p>
            <a:pPr algn="l"/>
            <a:r>
              <a:rPr lang="en-US"/>
              <a:t>Insert Data Classification</a:t>
            </a:r>
          </a:p>
        </p:txBody>
      </p:sp>
    </p:spTree>
    <p:extLst>
      <p:ext uri="{BB962C8B-B14F-4D97-AF65-F5344CB8AC3E}">
        <p14:creationId xmlns:p14="http://schemas.microsoft.com/office/powerpoint/2010/main" val="2428453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Slide">
    <p:bg bwMode="gray">
      <p:bgPr>
        <a:solidFill>
          <a:schemeClr val="bg1"/>
        </a:solidFill>
        <a:effectLst/>
      </p:bgPr>
    </p:bg>
    <p:spTree>
      <p:nvGrpSpPr>
        <p:cNvPr id="1" name=""/>
        <p:cNvGrpSpPr/>
        <p:nvPr/>
      </p:nvGrpSpPr>
      <p:grpSpPr>
        <a:xfrm>
          <a:off x="0" y="0"/>
          <a:ext cx="0" cy="0"/>
          <a:chOff x="0" y="0"/>
          <a:chExt cx="0" cy="0"/>
        </a:xfrm>
      </p:grpSpPr>
      <p:pic>
        <p:nvPicPr>
          <p:cNvPr id="5" name="Picture 4" descr="iStock_000017360118_XXXLarge_ppt 100 3i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0" y="3187535"/>
            <a:ext cx="12192000" cy="3681984"/>
          </a:xfrm>
          <a:prstGeom prst="rect">
            <a:avLst/>
          </a:prstGeom>
        </p:spPr>
      </p:pic>
      <p:sp>
        <p:nvSpPr>
          <p:cNvPr id="7170" name="Rectangle 2"/>
          <p:cNvSpPr>
            <a:spLocks noGrp="1" noChangeArrowheads="1"/>
          </p:cNvSpPr>
          <p:nvPr>
            <p:ph type="ctrTitle" hasCustomPrompt="1"/>
          </p:nvPr>
        </p:nvSpPr>
        <p:spPr>
          <a:xfrm>
            <a:off x="1243996" y="414677"/>
            <a:ext cx="6934881" cy="2407428"/>
          </a:xfrm>
        </p:spPr>
        <p:txBody>
          <a:bodyPr anchor="ctr" anchorCtr="0">
            <a:normAutofit/>
          </a:bodyPr>
          <a:lstStyle>
            <a:lvl1pPr>
              <a:defRPr sz="4800" b="1"/>
            </a:lvl1pPr>
          </a:lstStyle>
          <a:p>
            <a:r>
              <a:rPr lang="en-US"/>
              <a:t>Title of Presentation</a:t>
            </a:r>
          </a:p>
        </p:txBody>
      </p:sp>
      <p:sp>
        <p:nvSpPr>
          <p:cNvPr id="7171" name="Rectangle 3"/>
          <p:cNvSpPr>
            <a:spLocks noGrp="1" noChangeArrowheads="1"/>
          </p:cNvSpPr>
          <p:nvPr>
            <p:ph type="subTitle" idx="1" hasCustomPrompt="1"/>
          </p:nvPr>
        </p:nvSpPr>
        <p:spPr>
          <a:xfrm>
            <a:off x="1239352" y="3500602"/>
            <a:ext cx="6179237" cy="521156"/>
          </a:xfrm>
        </p:spPr>
        <p:txBody>
          <a:bodyPr anchor="ctr" anchorCtr="0"/>
          <a:lstStyle>
            <a:lvl1pPr marL="0" indent="0">
              <a:buFont typeface="Wingdings" pitchFamily="-65" charset="2"/>
              <a:buNone/>
              <a:defRPr sz="3200" b="1"/>
            </a:lvl1pPr>
          </a:lstStyle>
          <a:p>
            <a:r>
              <a:rPr lang="en-US"/>
              <a:t>Presenter Name</a:t>
            </a:r>
          </a:p>
        </p:txBody>
      </p:sp>
      <p:sp>
        <p:nvSpPr>
          <p:cNvPr id="6" name="Rectangle 7"/>
          <p:cNvSpPr>
            <a:spLocks noChangeArrowheads="1"/>
          </p:cNvSpPr>
          <p:nvPr userDrawn="1"/>
        </p:nvSpPr>
        <p:spPr bwMode="ltGray">
          <a:xfrm>
            <a:off x="0" y="2"/>
            <a:ext cx="859368" cy="6888237"/>
          </a:xfrm>
          <a:prstGeom prst="rect">
            <a:avLst/>
          </a:prstGeom>
          <a:solidFill>
            <a:srgbClr val="EE2E24"/>
          </a:solidFill>
          <a:ln w="9525">
            <a:noFill/>
            <a:miter lim="800000"/>
            <a:headEnd/>
            <a:tailEnd/>
          </a:ln>
          <a:effectLst/>
        </p:spPr>
        <p:txBody>
          <a:bodyPr wrap="none" anchor="ctr"/>
          <a:lstStyle/>
          <a:p>
            <a:endParaRPr lang="en-US"/>
          </a:p>
        </p:txBody>
      </p:sp>
      <p:sp>
        <p:nvSpPr>
          <p:cNvPr id="4" name="Text Placeholder 3"/>
          <p:cNvSpPr>
            <a:spLocks noGrp="1"/>
          </p:cNvSpPr>
          <p:nvPr>
            <p:ph type="body" sz="quarter" idx="10" hasCustomPrompt="1"/>
          </p:nvPr>
        </p:nvSpPr>
        <p:spPr>
          <a:xfrm>
            <a:off x="1239353" y="4103125"/>
            <a:ext cx="6179236" cy="571500"/>
          </a:xfrm>
        </p:spPr>
        <p:txBody>
          <a:bodyPr anchor="ctr" anchorCtr="0"/>
          <a:lstStyle>
            <a:lvl1pPr marL="0" indent="0">
              <a:buNone/>
              <a:defRPr sz="2667"/>
            </a:lvl1pPr>
          </a:lstStyle>
          <a:p>
            <a:pPr lvl="0"/>
            <a:r>
              <a:rPr lang="en-US"/>
              <a:t>Date</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6765" y="1833433"/>
            <a:ext cx="4404135" cy="5054807"/>
          </a:xfrm>
          <a:prstGeom prst="rect">
            <a:avLst/>
          </a:prstGeom>
        </p:spPr>
      </p:pic>
      <p:sp>
        <p:nvSpPr>
          <p:cNvPr id="8" name="Text Placeholder 3"/>
          <p:cNvSpPr>
            <a:spLocks noGrp="1"/>
          </p:cNvSpPr>
          <p:nvPr>
            <p:ph type="body" sz="quarter" idx="11" hasCustomPrompt="1"/>
          </p:nvPr>
        </p:nvSpPr>
        <p:spPr>
          <a:xfrm>
            <a:off x="1253534" y="4746541"/>
            <a:ext cx="6179236" cy="424263"/>
          </a:xfrm>
        </p:spPr>
        <p:txBody>
          <a:bodyPr anchor="ctr" anchorCtr="0"/>
          <a:lstStyle>
            <a:lvl1pPr marL="0" indent="0">
              <a:buNone/>
              <a:defRPr sz="1867" i="0">
                <a:solidFill>
                  <a:schemeClr val="tx1"/>
                </a:solidFill>
              </a:defRPr>
            </a:lvl1pPr>
          </a:lstStyle>
          <a:p>
            <a:pPr lvl="0"/>
            <a:r>
              <a:rPr lang="en-US"/>
              <a:t>Insert Data Classification</a:t>
            </a:r>
          </a:p>
        </p:txBody>
      </p:sp>
    </p:spTree>
    <p:extLst>
      <p:ext uri="{BB962C8B-B14F-4D97-AF65-F5344CB8AC3E}">
        <p14:creationId xmlns:p14="http://schemas.microsoft.com/office/powerpoint/2010/main" val="1041039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31012" y="1585468"/>
            <a:ext cx="10592688" cy="2942336"/>
          </a:xfrm>
        </p:spPr>
        <p:txBody>
          <a:bodyPr anchor="t" anchorCtr="0">
            <a:normAutofit/>
          </a:bodyPr>
          <a:lstStyle>
            <a:lvl1pPr>
              <a:defRPr sz="5333" b="0"/>
            </a:lvl1pPr>
          </a:lstStyle>
          <a:p>
            <a:r>
              <a:rPr lang="en-US"/>
              <a:t>Section Header</a:t>
            </a:r>
          </a:p>
        </p:txBody>
      </p:sp>
      <p:sp>
        <p:nvSpPr>
          <p:cNvPr id="6" name="Slide Number Placeholder 5"/>
          <p:cNvSpPr>
            <a:spLocks noGrp="1"/>
          </p:cNvSpPr>
          <p:nvPr>
            <p:ph type="sldNum" sz="quarter" idx="4"/>
          </p:nvPr>
        </p:nvSpPr>
        <p:spPr>
          <a:xfrm>
            <a:off x="11290300" y="6375258"/>
            <a:ext cx="742952" cy="357812"/>
          </a:xfrm>
          <a:prstGeom prst="rect">
            <a:avLst/>
          </a:prstGeom>
        </p:spPr>
        <p:txBody>
          <a:bodyPr anchor="b" anchorCtr="0"/>
          <a:lstStyle>
            <a:lvl1pPr algn="r">
              <a:defRPr sz="1600">
                <a:solidFill>
                  <a:schemeClr val="bg1">
                    <a:lumMod val="50000"/>
                  </a:schemeClr>
                </a:solidFill>
              </a:defRPr>
            </a:lvl1pPr>
          </a:lstStyle>
          <a:p>
            <a:fld id="{8A661967-8D01-4D8A-8FD0-86F83ECE6BD1}" type="slidenum">
              <a:rPr lang="en-US" smtClean="0"/>
              <a:pPr/>
              <a:t>‹#›</a:t>
            </a:fld>
            <a:endParaRPr lang="en-US"/>
          </a:p>
        </p:txBody>
      </p:sp>
      <p:sp>
        <p:nvSpPr>
          <p:cNvPr id="8" name="Footer Placeholder 4"/>
          <p:cNvSpPr>
            <a:spLocks noGrp="1"/>
          </p:cNvSpPr>
          <p:nvPr>
            <p:ph type="ftr" sz="quarter" idx="3"/>
          </p:nvPr>
        </p:nvSpPr>
        <p:spPr>
          <a:xfrm>
            <a:off x="1231012" y="6356351"/>
            <a:ext cx="4114800" cy="366183"/>
          </a:xfrm>
          <a:prstGeom prst="rect">
            <a:avLst/>
          </a:prstGeom>
        </p:spPr>
        <p:txBody>
          <a:bodyPr vert="horz" lIns="0" tIns="45720" rIns="91440" bIns="45720" rtlCol="0" anchor="b" anchorCtr="0"/>
          <a:lstStyle>
            <a:lvl1pPr algn="ctr">
              <a:defRPr sz="1333">
                <a:solidFill>
                  <a:schemeClr val="tx1">
                    <a:tint val="75000"/>
                  </a:schemeClr>
                </a:solidFill>
              </a:defRPr>
            </a:lvl1pPr>
          </a:lstStyle>
          <a:p>
            <a:pPr algn="l"/>
            <a:r>
              <a:rPr lang="en-US"/>
              <a:t>Insert Data Classification</a:t>
            </a:r>
          </a:p>
        </p:txBody>
      </p:sp>
    </p:spTree>
    <p:extLst>
      <p:ext uri="{BB962C8B-B14F-4D97-AF65-F5344CB8AC3E}">
        <p14:creationId xmlns:p14="http://schemas.microsoft.com/office/powerpoint/2010/main" val="719431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2563677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3"/>
          <p:cNvSpPr>
            <a:spLocks noGrp="1"/>
          </p:cNvSpPr>
          <p:nvPr>
            <p:ph type="body" sz="quarter" idx="11"/>
          </p:nvPr>
        </p:nvSpPr>
        <p:spPr>
          <a:xfrm>
            <a:off x="609600" y="1901825"/>
            <a:ext cx="10972801" cy="4425950"/>
          </a:xfrm>
          <a:prstGeom prst="rect">
            <a:avLst/>
          </a:prstGeom>
        </p:spPr>
        <p:txBody>
          <a:bodyPr>
            <a:normAutofit/>
          </a:bodyPr>
          <a:lstStyle>
            <a:lvl1pPr marL="0" indent="0">
              <a:lnSpc>
                <a:spcPct val="100000"/>
              </a:lnSpc>
              <a:buNone/>
              <a:defRPr sz="1800"/>
            </a:lvl1pPr>
            <a:lvl2pPr marL="457200" indent="0">
              <a:lnSpc>
                <a:spcPct val="100000"/>
              </a:lnSpc>
              <a:buNone/>
              <a:defRPr sz="1800"/>
            </a:lvl2pPr>
            <a:lvl3pPr marL="914400" indent="0">
              <a:lnSpc>
                <a:spcPct val="100000"/>
              </a:lnSpc>
              <a:buNone/>
              <a:defRPr sz="1600"/>
            </a:lvl3pPr>
            <a:lvl4pPr marL="1371600" indent="0">
              <a:lnSpc>
                <a:spcPct val="100000"/>
              </a:lnSpc>
              <a:buNone/>
              <a:defRPr sz="1600"/>
            </a:lvl4pPr>
            <a:lvl5pPr marL="1828800" indent="0">
              <a:lnSpc>
                <a:spcPct val="1000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3098877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im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
        <p:nvSpPr>
          <p:cNvPr id="7" name="Content Placeholder 6"/>
          <p:cNvSpPr>
            <a:spLocks noGrp="1"/>
          </p:cNvSpPr>
          <p:nvPr>
            <p:ph sz="quarter" idx="11"/>
          </p:nvPr>
        </p:nvSpPr>
        <p:spPr>
          <a:xfrm>
            <a:off x="6215063"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p:cNvSpPr>
            <a:spLocks noGrp="1"/>
          </p:cNvSpPr>
          <p:nvPr>
            <p:ph sz="quarter" idx="12"/>
          </p:nvPr>
        </p:nvSpPr>
        <p:spPr>
          <a:xfrm>
            <a:off x="609600"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16577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prstGeom prst="rect">
            <a:avLst/>
          </a:prstGeom>
          <a:solidFill>
            <a:schemeClr val="bg1">
              <a:lumMod val="95000"/>
            </a:schemeClr>
          </a:solidFill>
        </p:spPr>
        <p:txBody>
          <a:bodyPr/>
          <a:lstStyle/>
          <a:p>
            <a:r>
              <a:rPr lang="en-US"/>
              <a:t>Click icon to add picture</a:t>
            </a:r>
          </a:p>
        </p:txBody>
      </p:sp>
      <p:sp>
        <p:nvSpPr>
          <p:cNvPr id="12"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13"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333" smtClean="0">
                <a:solidFill>
                  <a:srgbClr val="FFFFFF"/>
                </a:solidFill>
              </a:rPr>
              <a:pPr/>
              <a:t>‹#›</a:t>
            </a:fld>
            <a:endParaRPr lang="en-US" sz="1333">
              <a:solidFill>
                <a:srgbClr val="FFFFFF"/>
              </a:solidFill>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5" name="Straight Connector 14"/>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159360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7" name="Straight Connector 6"/>
          <p:cNvCxnSpPr/>
          <p:nvPr userDrawn="1"/>
        </p:nvCxnSpPr>
        <p:spPr>
          <a:xfrm>
            <a:off x="6050642"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hasCustomPrompt="1"/>
          </p:nvPr>
        </p:nvSpPr>
        <p:spPr>
          <a:xfrm>
            <a:off x="0" y="-1"/>
            <a:ext cx="6081485" cy="6861773"/>
          </a:xfrm>
          <a:prstGeom prst="rect">
            <a:avLst/>
          </a:prstGeom>
          <a:solidFill>
            <a:schemeClr val="bg1">
              <a:lumMod val="95000"/>
            </a:schemeClr>
          </a:solidFill>
        </p:spPr>
        <p:txBody>
          <a:bodyPr>
            <a:normAutofit/>
          </a:bodyPr>
          <a:lstStyle>
            <a:lvl1pPr>
              <a:defRPr sz="1400" baseline="0"/>
            </a:lvl1pPr>
          </a:lstStyle>
          <a:p>
            <a:r>
              <a:rPr lang="en-US"/>
              <a:t>Drag picture to placeholder or click icon to add. </a:t>
            </a:r>
          </a:p>
        </p:txBody>
      </p:sp>
      <p:sp>
        <p:nvSpPr>
          <p:cNvPr id="12" name="Text Placeholder 15">
            <a:extLst>
              <a:ext uri="{FF2B5EF4-FFF2-40B4-BE49-F238E27FC236}">
                <a16:creationId xmlns:a16="http://schemas.microsoft.com/office/drawing/2014/main" id="{4D498B6C-2CA0-0748-95AA-FE48D85B9B2A}"/>
              </a:ext>
            </a:extLst>
          </p:cNvPr>
          <p:cNvSpPr>
            <a:spLocks noGrp="1"/>
          </p:cNvSpPr>
          <p:nvPr>
            <p:ph type="body" sz="quarter" idx="17" hasCustomPrompt="1"/>
          </p:nvPr>
        </p:nvSpPr>
        <p:spPr>
          <a:xfrm>
            <a:off x="6309360" y="6117735"/>
            <a:ext cx="5210175" cy="327025"/>
          </a:xfrm>
          <a:prstGeom prst="rect">
            <a:avLst/>
          </a:prstGeom>
        </p:spPr>
        <p:txBody>
          <a:bodyPr anchor="t"/>
          <a:lstStyle>
            <a:lvl1pPr marL="0" indent="0">
              <a:lnSpc>
                <a:spcPct val="10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Date</a:t>
            </a:r>
          </a:p>
        </p:txBody>
      </p:sp>
      <p:sp>
        <p:nvSpPr>
          <p:cNvPr id="13" name="Text Placeholder 17">
            <a:extLst>
              <a:ext uri="{FF2B5EF4-FFF2-40B4-BE49-F238E27FC236}">
                <a16:creationId xmlns:a16="http://schemas.microsoft.com/office/drawing/2014/main" id="{8758754B-08E0-FC4E-8687-AB82518896A0}"/>
              </a:ext>
            </a:extLst>
          </p:cNvPr>
          <p:cNvSpPr>
            <a:spLocks noGrp="1"/>
          </p:cNvSpPr>
          <p:nvPr>
            <p:ph type="body" sz="quarter" idx="18" hasCustomPrompt="1"/>
          </p:nvPr>
        </p:nvSpPr>
        <p:spPr>
          <a:xfrm>
            <a:off x="6309360" y="6516687"/>
            <a:ext cx="5210175" cy="252490"/>
          </a:xfrm>
          <a:prstGeom prst="rect">
            <a:avLst/>
          </a:prstGeom>
        </p:spPr>
        <p:txBody>
          <a:bodyPr anchor="b"/>
          <a:lstStyle>
            <a:lvl1pPr marL="0" indent="0">
              <a:buNone/>
              <a:defRPr sz="11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Data Classification</a:t>
            </a:r>
          </a:p>
        </p:txBody>
      </p:sp>
      <p:sp>
        <p:nvSpPr>
          <p:cNvPr id="14" name="Title 32">
            <a:extLst>
              <a:ext uri="{FF2B5EF4-FFF2-40B4-BE49-F238E27FC236}">
                <a16:creationId xmlns:a16="http://schemas.microsoft.com/office/drawing/2014/main" id="{399013B4-CB39-7249-B5BF-7ABD684C2023}"/>
              </a:ext>
            </a:extLst>
          </p:cNvPr>
          <p:cNvSpPr>
            <a:spLocks noGrp="1"/>
          </p:cNvSpPr>
          <p:nvPr>
            <p:ph type="ctrTitle" hasCustomPrompt="1"/>
          </p:nvPr>
        </p:nvSpPr>
        <p:spPr>
          <a:xfrm>
            <a:off x="6309360" y="1346570"/>
            <a:ext cx="5210223" cy="3496507"/>
          </a:xfrm>
        </p:spPr>
        <p:txBody>
          <a:bodyPr anchor="b">
            <a:normAutofit/>
          </a:bodyPr>
          <a:lstStyle>
            <a:lvl1pPr fontAlgn="b">
              <a:lnSpc>
                <a:spcPts val="4800"/>
              </a:lnSpc>
              <a:defRPr sz="4800" b="1" i="0">
                <a:latin typeface="Arial Black" panose="020B0604020202020204" pitchFamily="34" charset="0"/>
                <a:cs typeface="Arial Black" panose="020B0604020202020204" pitchFamily="34" charset="0"/>
              </a:defRPr>
            </a:lvl1pPr>
          </a:lstStyle>
          <a:p>
            <a:r>
              <a:rPr lang="en-US"/>
              <a:t>Presentation title</a:t>
            </a:r>
          </a:p>
        </p:txBody>
      </p:sp>
      <p:sp>
        <p:nvSpPr>
          <p:cNvPr id="15" name="Text Placeholder 13">
            <a:extLst>
              <a:ext uri="{FF2B5EF4-FFF2-40B4-BE49-F238E27FC236}">
                <a16:creationId xmlns:a16="http://schemas.microsoft.com/office/drawing/2014/main" id="{2045CAA0-F484-9C4A-83DD-AC574DD6891A}"/>
              </a:ext>
            </a:extLst>
          </p:cNvPr>
          <p:cNvSpPr>
            <a:spLocks noGrp="1"/>
          </p:cNvSpPr>
          <p:nvPr>
            <p:ph type="body" sz="quarter" idx="16" hasCustomPrompt="1"/>
          </p:nvPr>
        </p:nvSpPr>
        <p:spPr>
          <a:xfrm>
            <a:off x="6309360" y="4869059"/>
            <a:ext cx="5210175" cy="994305"/>
          </a:xfrm>
          <a:prstGeom prst="rect">
            <a:avLst/>
          </a:prstGeom>
        </p:spPr>
        <p:txBody>
          <a:bodyPr anchor="t"/>
          <a:lstStyle>
            <a:lvl1pPr marL="0" indent="0">
              <a:lnSpc>
                <a:spcPts val="2400"/>
              </a:lnSpc>
              <a:buNone/>
              <a:defRPr sz="2400"/>
            </a:lvl1pPr>
          </a:lstStyle>
          <a:p>
            <a:pPr lvl="0"/>
            <a:r>
              <a:rPr lang="en-US"/>
              <a:t>Presenter Name</a:t>
            </a:r>
          </a:p>
        </p:txBody>
      </p:sp>
      <p:pic>
        <p:nvPicPr>
          <p:cNvPr id="8" name="Picture 7">
            <a:extLst>
              <a:ext uri="{FF2B5EF4-FFF2-40B4-BE49-F238E27FC236}">
                <a16:creationId xmlns:a16="http://schemas.microsoft.com/office/drawing/2014/main" id="{FFB454A8-248D-0947-9C79-0456FFBAC775}"/>
              </a:ext>
            </a:extLst>
          </p:cNvPr>
          <p:cNvPicPr>
            <a:picLocks noChangeAspect="1"/>
          </p:cNvPicPr>
          <p:nvPr userDrawn="1"/>
        </p:nvPicPr>
        <p:blipFill>
          <a:blip r:embed="rId2"/>
          <a:stretch>
            <a:fillRect/>
          </a:stretch>
        </p:blipFill>
        <p:spPr>
          <a:xfrm>
            <a:off x="6309360" y="457200"/>
            <a:ext cx="723900" cy="635000"/>
          </a:xfrm>
          <a:prstGeom prst="rect">
            <a:avLst/>
          </a:prstGeom>
        </p:spPr>
      </p:pic>
    </p:spTree>
    <p:extLst>
      <p:ext uri="{BB962C8B-B14F-4D97-AF65-F5344CB8AC3E}">
        <p14:creationId xmlns:p14="http://schemas.microsoft.com/office/powerpoint/2010/main" val="895344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231012" y="377077"/>
            <a:ext cx="9308651" cy="890587"/>
          </a:xfrm>
        </p:spPr>
        <p:txBody>
          <a:bodyPr/>
          <a:lstStyle/>
          <a:p>
            <a:r>
              <a:rPr lang="en-US"/>
              <a:t>Click to edit Master title style</a:t>
            </a:r>
          </a:p>
        </p:txBody>
      </p:sp>
      <p:sp>
        <p:nvSpPr>
          <p:cNvPr id="3" name="Content Placeholder 2"/>
          <p:cNvSpPr>
            <a:spLocks noGrp="1"/>
          </p:cNvSpPr>
          <p:nvPr>
            <p:ph idx="1"/>
          </p:nvPr>
        </p:nvSpPr>
        <p:spPr>
          <a:xfrm>
            <a:off x="1234020" y="1778000"/>
            <a:ext cx="10621097" cy="4455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4"/>
          </p:nvPr>
        </p:nvSpPr>
        <p:spPr>
          <a:xfrm>
            <a:off x="11290300" y="6375258"/>
            <a:ext cx="742952" cy="357812"/>
          </a:xfrm>
          <a:prstGeom prst="rect">
            <a:avLst/>
          </a:prstGeom>
        </p:spPr>
        <p:txBody>
          <a:bodyPr anchor="b" anchorCtr="0"/>
          <a:lstStyle>
            <a:lvl1pPr algn="r">
              <a:defRPr sz="1600">
                <a:solidFill>
                  <a:schemeClr val="bg1">
                    <a:lumMod val="50000"/>
                  </a:schemeClr>
                </a:solidFill>
              </a:defRPr>
            </a:lvl1pPr>
          </a:lstStyle>
          <a:p>
            <a:fld id="{8A661967-8D01-4D8A-8FD0-86F83ECE6BD1}" type="slidenum">
              <a:rPr lang="en-US" smtClean="0"/>
              <a:pPr/>
              <a:t>‹#›</a:t>
            </a:fld>
            <a:endParaRPr lang="en-US"/>
          </a:p>
        </p:txBody>
      </p:sp>
      <p:sp>
        <p:nvSpPr>
          <p:cNvPr id="7" name="Footer Placeholder 4"/>
          <p:cNvSpPr>
            <a:spLocks noGrp="1"/>
          </p:cNvSpPr>
          <p:nvPr>
            <p:ph type="ftr" sz="quarter" idx="3"/>
          </p:nvPr>
        </p:nvSpPr>
        <p:spPr>
          <a:xfrm>
            <a:off x="1231012" y="6356351"/>
            <a:ext cx="4114800" cy="366183"/>
          </a:xfrm>
          <a:prstGeom prst="rect">
            <a:avLst/>
          </a:prstGeom>
        </p:spPr>
        <p:txBody>
          <a:bodyPr vert="horz" lIns="0" tIns="45720" rIns="91440" bIns="45720" rtlCol="0" anchor="b" anchorCtr="0"/>
          <a:lstStyle>
            <a:lvl1pPr algn="ctr">
              <a:defRPr sz="1333">
                <a:solidFill>
                  <a:schemeClr val="tx1">
                    <a:tint val="75000"/>
                  </a:schemeClr>
                </a:solidFill>
              </a:defRPr>
            </a:lvl1pPr>
          </a:lstStyle>
          <a:p>
            <a:pPr algn="l"/>
            <a:r>
              <a:rPr lang="en-US"/>
              <a:t>Insert Data Classification</a:t>
            </a:r>
          </a:p>
        </p:txBody>
      </p:sp>
    </p:spTree>
    <p:extLst>
      <p:ext uri="{BB962C8B-B14F-4D97-AF65-F5344CB8AC3E}">
        <p14:creationId xmlns:p14="http://schemas.microsoft.com/office/powerpoint/2010/main" val="3360079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178392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3"/>
          <p:cNvSpPr>
            <a:spLocks noGrp="1"/>
          </p:cNvSpPr>
          <p:nvPr>
            <p:ph type="body" sz="quarter" idx="11"/>
          </p:nvPr>
        </p:nvSpPr>
        <p:spPr>
          <a:xfrm>
            <a:off x="609600" y="1901825"/>
            <a:ext cx="10972801" cy="4425950"/>
          </a:xfrm>
          <a:prstGeom prst="rect">
            <a:avLst/>
          </a:prstGeom>
        </p:spPr>
        <p:txBody>
          <a:bodyPr>
            <a:normAutofit/>
          </a:bodyPr>
          <a:lstStyle>
            <a:lvl1pPr marL="0" indent="0">
              <a:lnSpc>
                <a:spcPct val="100000"/>
              </a:lnSpc>
              <a:buNone/>
              <a:defRPr sz="1800"/>
            </a:lvl1pPr>
            <a:lvl2pPr marL="457200" indent="0">
              <a:lnSpc>
                <a:spcPct val="100000"/>
              </a:lnSpc>
              <a:buNone/>
              <a:defRPr sz="1800"/>
            </a:lvl2pPr>
            <a:lvl3pPr marL="914400" indent="0">
              <a:lnSpc>
                <a:spcPct val="100000"/>
              </a:lnSpc>
              <a:buNone/>
              <a:defRPr sz="1600"/>
            </a:lvl3pPr>
            <a:lvl4pPr marL="1371600" indent="0">
              <a:lnSpc>
                <a:spcPct val="100000"/>
              </a:lnSpc>
              <a:buNone/>
              <a:defRPr sz="1600"/>
            </a:lvl4pPr>
            <a:lvl5pPr marL="1828800" indent="0">
              <a:lnSpc>
                <a:spcPct val="100000"/>
              </a:lnSpc>
              <a:buNone/>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50125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3.pn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8"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200" smtClean="0">
                <a:solidFill>
                  <a:srgbClr val="FFFFFF"/>
                </a:solidFill>
              </a:rPr>
              <a:pPr/>
              <a:t>‹#›</a:t>
            </a:fld>
            <a:endParaRPr lang="en-US" sz="1200">
              <a:solidFill>
                <a:srgbClr val="FFFFFF"/>
              </a:solidFill>
            </a:endParaRPr>
          </a:p>
        </p:txBody>
      </p:sp>
      <p:pic>
        <p:nvPicPr>
          <p:cNvPr id="9" name="Picture 8"/>
          <p:cNvPicPr>
            <a:picLocks noChangeAspect="1"/>
          </p:cNvPicPr>
          <p:nvPr userDrawn="1"/>
        </p:nvPicPr>
        <p:blipFill rotWithShape="1">
          <a:blip r:embed="rId9"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0" name="Straight Connector 9"/>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609600" y="365125"/>
            <a:ext cx="10744200" cy="13255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84872958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83" r:id="rId5"/>
    <p:sldLayoutId id="2147483684" r:id="rId6"/>
    <p:sldLayoutId id="2147483699" r:id="rId7"/>
  </p:sldLayoutIdLst>
  <p:hf hdr="0" ftr="0" dt="0"/>
  <p:txStyles>
    <p:titleStyle>
      <a:lvl1pPr algn="l" defTabSz="914400" rtl="0" eaLnBrk="1" latinLnBrk="0" hangingPunct="1">
        <a:lnSpc>
          <a:spcPct val="10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8"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200" smtClean="0">
                <a:solidFill>
                  <a:srgbClr val="FFFFFF"/>
                </a:solidFill>
              </a:rPr>
              <a:pPr/>
              <a:t>‹#›</a:t>
            </a:fld>
            <a:endParaRPr lang="en-US" sz="1200">
              <a:solidFill>
                <a:srgbClr val="FFFFFF"/>
              </a:solidFill>
            </a:endParaRPr>
          </a:p>
        </p:txBody>
      </p:sp>
      <p:pic>
        <p:nvPicPr>
          <p:cNvPr id="9" name="Picture 8"/>
          <p:cNvPicPr>
            <a:picLocks noChangeAspect="1"/>
          </p:cNvPicPr>
          <p:nvPr userDrawn="1"/>
        </p:nvPicPr>
        <p:blipFill rotWithShape="1">
          <a:blip r:embed="rId14"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0" name="Straight Connector 9"/>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609600" y="365125"/>
            <a:ext cx="10744200" cy="13255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2484459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Lst>
  <p:hf hdr="0" ftr="0" dt="0"/>
  <p:txStyles>
    <p:titleStyle>
      <a:lvl1pPr algn="l" defTabSz="914400" rtl="0" eaLnBrk="1" latinLnBrk="0" hangingPunct="1">
        <a:lnSpc>
          <a:spcPct val="10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51" name="Rectangle 7"/>
          <p:cNvSpPr>
            <a:spLocks noChangeArrowheads="1"/>
          </p:cNvSpPr>
          <p:nvPr/>
        </p:nvSpPr>
        <p:spPr bwMode="ltGray">
          <a:xfrm>
            <a:off x="0" y="-1"/>
            <a:ext cx="859368" cy="6858001"/>
          </a:xfrm>
          <a:prstGeom prst="rect">
            <a:avLst/>
          </a:prstGeom>
          <a:solidFill>
            <a:srgbClr val="EE2E24"/>
          </a:solidFill>
          <a:ln w="9525">
            <a:noFill/>
            <a:miter lim="800000"/>
            <a:headEnd/>
            <a:tailEnd/>
          </a:ln>
          <a:effectLst/>
        </p:spPr>
        <p:txBody>
          <a:bodyPr wrap="none" anchor="ctr"/>
          <a:lstStyle/>
          <a:p>
            <a:endParaRPr lang="en-US"/>
          </a:p>
        </p:txBody>
      </p:sp>
      <p:sp>
        <p:nvSpPr>
          <p:cNvPr id="6146" name="Rectangle 2"/>
          <p:cNvSpPr>
            <a:spLocks noGrp="1" noChangeArrowheads="1"/>
          </p:cNvSpPr>
          <p:nvPr>
            <p:ph type="title"/>
          </p:nvPr>
        </p:nvSpPr>
        <p:spPr bwMode="auto">
          <a:xfrm>
            <a:off x="1231012" y="377077"/>
            <a:ext cx="9324693" cy="890587"/>
          </a:xfrm>
          <a:prstGeom prst="rect">
            <a:avLst/>
          </a:prstGeom>
          <a:noFill/>
          <a:ln w="9525">
            <a:noFill/>
            <a:miter lim="800000"/>
            <a:headEnd/>
            <a:tailEnd/>
          </a:ln>
          <a:effectLst/>
        </p:spPr>
        <p:txBody>
          <a:bodyPr vert="horz" wrap="square" lIns="0" tIns="0" rIns="0" bIns="0" numCol="1" anchor="ctr" anchorCtr="0" compatLnSpc="1">
            <a:prstTxWarp prst="textNoShape">
              <a:avLst/>
            </a:prstTxWarp>
            <a:normAutofit/>
          </a:bodyPr>
          <a:lstStyle/>
          <a:p>
            <a:pPr lvl="0"/>
            <a:r>
              <a:rPr lang="en-US"/>
              <a:t>Click to edit Master title style</a:t>
            </a:r>
          </a:p>
        </p:txBody>
      </p:sp>
      <p:sp>
        <p:nvSpPr>
          <p:cNvPr id="6147" name="Rectangle 3"/>
          <p:cNvSpPr>
            <a:spLocks noGrp="1" noChangeArrowheads="1"/>
          </p:cNvSpPr>
          <p:nvPr>
            <p:ph type="body" idx="1"/>
          </p:nvPr>
        </p:nvSpPr>
        <p:spPr bwMode="auto">
          <a:xfrm>
            <a:off x="1234020" y="1778000"/>
            <a:ext cx="10621097" cy="44554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11290300" y="6375258"/>
            <a:ext cx="742952" cy="357812"/>
          </a:xfrm>
          <a:prstGeom prst="rect">
            <a:avLst/>
          </a:prstGeom>
        </p:spPr>
        <p:txBody>
          <a:bodyPr anchor="b" anchorCtr="0"/>
          <a:lstStyle>
            <a:lvl1pPr algn="r">
              <a:defRPr sz="1600">
                <a:solidFill>
                  <a:schemeClr val="bg1">
                    <a:lumMod val="50000"/>
                  </a:schemeClr>
                </a:solidFill>
              </a:defRPr>
            </a:lvl1pPr>
          </a:lstStyle>
          <a:p>
            <a:fld id="{8A661967-8D01-4D8A-8FD0-86F83ECE6BD1}" type="slidenum">
              <a:rPr lang="en-US" smtClean="0"/>
              <a:pPr/>
              <a:t>‹#›</a:t>
            </a:fld>
            <a:endParaRPr lang="en-US"/>
          </a:p>
        </p:txBody>
      </p:sp>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133199" y="326278"/>
            <a:ext cx="798117" cy="736724"/>
          </a:xfrm>
          <a:prstGeom prst="rect">
            <a:avLst/>
          </a:prstGeom>
        </p:spPr>
      </p:pic>
      <p:sp>
        <p:nvSpPr>
          <p:cNvPr id="8" name="Footer Placeholder 4"/>
          <p:cNvSpPr>
            <a:spLocks noGrp="1"/>
          </p:cNvSpPr>
          <p:nvPr>
            <p:ph type="ftr" sz="quarter" idx="3"/>
          </p:nvPr>
        </p:nvSpPr>
        <p:spPr>
          <a:xfrm>
            <a:off x="1231012" y="6356351"/>
            <a:ext cx="4114800" cy="366183"/>
          </a:xfrm>
          <a:prstGeom prst="rect">
            <a:avLst/>
          </a:prstGeom>
        </p:spPr>
        <p:txBody>
          <a:bodyPr vert="horz" lIns="0" tIns="45720" rIns="91440" bIns="45720" rtlCol="0" anchor="b" anchorCtr="0"/>
          <a:lstStyle>
            <a:lvl1pPr algn="ctr">
              <a:defRPr sz="1333">
                <a:solidFill>
                  <a:schemeClr val="tx1">
                    <a:tint val="75000"/>
                  </a:schemeClr>
                </a:solidFill>
              </a:defRPr>
            </a:lvl1pPr>
          </a:lstStyle>
          <a:p>
            <a:pPr algn="l"/>
            <a:r>
              <a:rPr lang="en-US"/>
              <a:t>Insert Data Classification</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78" r:id="rId6"/>
    <p:sldLayoutId id="2147483681" r:id="rId7"/>
    <p:sldLayoutId id="2147483700" r:id="rId8"/>
  </p:sldLayoutIdLst>
  <p:hf hdr="0" dt="0"/>
  <p:txStyles>
    <p:titleStyle>
      <a:lvl1pPr algn="l" rtl="0" eaLnBrk="1" fontAlgn="base" hangingPunct="1">
        <a:lnSpc>
          <a:spcPct val="95000"/>
        </a:lnSpc>
        <a:spcBef>
          <a:spcPct val="0"/>
        </a:spcBef>
        <a:spcAft>
          <a:spcPct val="0"/>
        </a:spcAft>
        <a:defRPr sz="4267">
          <a:solidFill>
            <a:schemeClr val="tx2"/>
          </a:solidFill>
          <a:latin typeface="+mj-lt"/>
          <a:ea typeface="+mj-ea"/>
          <a:cs typeface="+mj-cs"/>
        </a:defRPr>
      </a:lvl1pPr>
      <a:lvl2pPr algn="l" rtl="0" eaLnBrk="1" fontAlgn="base" hangingPunct="1">
        <a:lnSpc>
          <a:spcPct val="95000"/>
        </a:lnSpc>
        <a:spcBef>
          <a:spcPct val="0"/>
        </a:spcBef>
        <a:spcAft>
          <a:spcPct val="0"/>
        </a:spcAft>
        <a:defRPr sz="4267">
          <a:solidFill>
            <a:schemeClr val="tx2"/>
          </a:solidFill>
          <a:latin typeface="Arial" charset="0"/>
          <a:cs typeface="Arial" charset="0"/>
        </a:defRPr>
      </a:lvl2pPr>
      <a:lvl3pPr algn="l" rtl="0" eaLnBrk="1" fontAlgn="base" hangingPunct="1">
        <a:lnSpc>
          <a:spcPct val="95000"/>
        </a:lnSpc>
        <a:spcBef>
          <a:spcPct val="0"/>
        </a:spcBef>
        <a:spcAft>
          <a:spcPct val="0"/>
        </a:spcAft>
        <a:defRPr sz="4267">
          <a:solidFill>
            <a:schemeClr val="tx2"/>
          </a:solidFill>
          <a:latin typeface="Arial" charset="0"/>
          <a:cs typeface="Arial" charset="0"/>
        </a:defRPr>
      </a:lvl3pPr>
      <a:lvl4pPr algn="l" rtl="0" eaLnBrk="1" fontAlgn="base" hangingPunct="1">
        <a:lnSpc>
          <a:spcPct val="95000"/>
        </a:lnSpc>
        <a:spcBef>
          <a:spcPct val="0"/>
        </a:spcBef>
        <a:spcAft>
          <a:spcPct val="0"/>
        </a:spcAft>
        <a:defRPr sz="4267">
          <a:solidFill>
            <a:schemeClr val="tx2"/>
          </a:solidFill>
          <a:latin typeface="Arial" charset="0"/>
          <a:cs typeface="Arial" charset="0"/>
        </a:defRPr>
      </a:lvl4pPr>
      <a:lvl5pPr algn="l" rtl="0" eaLnBrk="1" fontAlgn="base" hangingPunct="1">
        <a:lnSpc>
          <a:spcPct val="95000"/>
        </a:lnSpc>
        <a:spcBef>
          <a:spcPct val="0"/>
        </a:spcBef>
        <a:spcAft>
          <a:spcPct val="0"/>
        </a:spcAft>
        <a:defRPr sz="4267">
          <a:solidFill>
            <a:schemeClr val="tx2"/>
          </a:solidFill>
          <a:latin typeface="Arial" charset="0"/>
          <a:cs typeface="Arial" charset="0"/>
        </a:defRPr>
      </a:lvl5pPr>
      <a:lvl6pPr marL="609585" algn="l" rtl="0" eaLnBrk="1" fontAlgn="base" hangingPunct="1">
        <a:lnSpc>
          <a:spcPct val="95000"/>
        </a:lnSpc>
        <a:spcBef>
          <a:spcPct val="0"/>
        </a:spcBef>
        <a:spcAft>
          <a:spcPct val="0"/>
        </a:spcAft>
        <a:defRPr sz="4267">
          <a:solidFill>
            <a:schemeClr val="tx2"/>
          </a:solidFill>
          <a:latin typeface="Arial" charset="0"/>
          <a:cs typeface="Arial" charset="0"/>
        </a:defRPr>
      </a:lvl6pPr>
      <a:lvl7pPr marL="1219170" algn="l" rtl="0" eaLnBrk="1" fontAlgn="base" hangingPunct="1">
        <a:lnSpc>
          <a:spcPct val="95000"/>
        </a:lnSpc>
        <a:spcBef>
          <a:spcPct val="0"/>
        </a:spcBef>
        <a:spcAft>
          <a:spcPct val="0"/>
        </a:spcAft>
        <a:defRPr sz="4267">
          <a:solidFill>
            <a:schemeClr val="tx2"/>
          </a:solidFill>
          <a:latin typeface="Arial" charset="0"/>
          <a:cs typeface="Arial" charset="0"/>
        </a:defRPr>
      </a:lvl7pPr>
      <a:lvl8pPr marL="1828754" algn="l" rtl="0" eaLnBrk="1" fontAlgn="base" hangingPunct="1">
        <a:lnSpc>
          <a:spcPct val="95000"/>
        </a:lnSpc>
        <a:spcBef>
          <a:spcPct val="0"/>
        </a:spcBef>
        <a:spcAft>
          <a:spcPct val="0"/>
        </a:spcAft>
        <a:defRPr sz="4267">
          <a:solidFill>
            <a:schemeClr val="tx2"/>
          </a:solidFill>
          <a:latin typeface="Arial" charset="0"/>
          <a:cs typeface="Arial" charset="0"/>
        </a:defRPr>
      </a:lvl8pPr>
      <a:lvl9pPr marL="2438339" algn="l" rtl="0" eaLnBrk="1" fontAlgn="base" hangingPunct="1">
        <a:lnSpc>
          <a:spcPct val="95000"/>
        </a:lnSpc>
        <a:spcBef>
          <a:spcPct val="0"/>
        </a:spcBef>
        <a:spcAft>
          <a:spcPct val="0"/>
        </a:spcAft>
        <a:defRPr sz="4267">
          <a:solidFill>
            <a:schemeClr val="tx2"/>
          </a:solidFill>
          <a:latin typeface="Arial" charset="0"/>
          <a:cs typeface="Arial" charset="0"/>
        </a:defRPr>
      </a:lvl9pPr>
    </p:titleStyle>
    <p:bodyStyle>
      <a:lvl1pPr marL="309026" indent="-309026" algn="l" rtl="0" eaLnBrk="1" fontAlgn="base" hangingPunct="1">
        <a:spcBef>
          <a:spcPct val="35000"/>
        </a:spcBef>
        <a:spcAft>
          <a:spcPct val="0"/>
        </a:spcAft>
        <a:buClr>
          <a:srgbClr val="EE2E24"/>
        </a:buClr>
        <a:buFont typeface="Wingdings" pitchFamily="-65" charset="2"/>
        <a:buChar char="§"/>
        <a:defRPr sz="3467">
          <a:solidFill>
            <a:schemeClr val="tx1"/>
          </a:solidFill>
          <a:latin typeface="+mn-lt"/>
          <a:ea typeface="+mn-ea"/>
          <a:cs typeface="+mn-cs"/>
        </a:defRPr>
      </a:lvl1pPr>
      <a:lvl2pPr marL="772565" indent="-311143" algn="l" rtl="0" eaLnBrk="1" fontAlgn="base" hangingPunct="1">
        <a:spcBef>
          <a:spcPct val="35000"/>
        </a:spcBef>
        <a:spcAft>
          <a:spcPct val="0"/>
        </a:spcAft>
        <a:buClr>
          <a:srgbClr val="EE2E24"/>
        </a:buClr>
        <a:buFont typeface="Arial" charset="0"/>
        <a:buChar char="–"/>
        <a:defRPr sz="2933">
          <a:solidFill>
            <a:schemeClr val="tx1"/>
          </a:solidFill>
          <a:latin typeface="+mn-lt"/>
          <a:cs typeface="+mn-cs"/>
        </a:defRPr>
      </a:lvl2pPr>
      <a:lvl3pPr marL="1151438" indent="-226478" algn="l" rtl="0" eaLnBrk="1" fontAlgn="base" hangingPunct="1">
        <a:spcBef>
          <a:spcPct val="35000"/>
        </a:spcBef>
        <a:spcAft>
          <a:spcPct val="0"/>
        </a:spcAft>
        <a:buClr>
          <a:srgbClr val="EE2E24"/>
        </a:buClr>
        <a:buChar char="•"/>
        <a:defRPr sz="2667">
          <a:solidFill>
            <a:schemeClr val="tx1"/>
          </a:solidFill>
          <a:latin typeface="+mn-lt"/>
          <a:cs typeface="+mn-cs"/>
        </a:defRPr>
      </a:lvl3pPr>
      <a:lvl4pPr marL="1528195" indent="-224361" algn="l" rtl="0" eaLnBrk="1" fontAlgn="base" hangingPunct="1">
        <a:spcBef>
          <a:spcPct val="35000"/>
        </a:spcBef>
        <a:spcAft>
          <a:spcPct val="0"/>
        </a:spcAft>
        <a:buChar char="–"/>
        <a:defRPr>
          <a:solidFill>
            <a:schemeClr val="tx1"/>
          </a:solidFill>
          <a:latin typeface="+mn-lt"/>
          <a:cs typeface="+mn-cs"/>
        </a:defRPr>
      </a:lvl4pPr>
      <a:lvl5pPr marL="1921885" indent="-241294" algn="l" rtl="0" eaLnBrk="1" fontAlgn="base" hangingPunct="1">
        <a:spcBef>
          <a:spcPct val="35000"/>
        </a:spcBef>
        <a:spcAft>
          <a:spcPct val="0"/>
        </a:spcAft>
        <a:buChar char="»"/>
        <a:defRPr i="1">
          <a:solidFill>
            <a:schemeClr val="tx1"/>
          </a:solidFill>
          <a:latin typeface="+mn-lt"/>
          <a:cs typeface="+mn-cs"/>
        </a:defRPr>
      </a:lvl5pPr>
      <a:lvl6pPr marL="2531470" indent="-241294" algn="l" rtl="0" eaLnBrk="1" fontAlgn="base" hangingPunct="1">
        <a:spcBef>
          <a:spcPct val="35000"/>
        </a:spcBef>
        <a:spcAft>
          <a:spcPct val="0"/>
        </a:spcAft>
        <a:buChar char="»"/>
        <a:defRPr i="1">
          <a:solidFill>
            <a:schemeClr val="tx1"/>
          </a:solidFill>
          <a:latin typeface="+mn-lt"/>
          <a:cs typeface="+mn-cs"/>
        </a:defRPr>
      </a:lvl6pPr>
      <a:lvl7pPr marL="3141055" indent="-241294" algn="l" rtl="0" eaLnBrk="1" fontAlgn="base" hangingPunct="1">
        <a:spcBef>
          <a:spcPct val="35000"/>
        </a:spcBef>
        <a:spcAft>
          <a:spcPct val="0"/>
        </a:spcAft>
        <a:buChar char="»"/>
        <a:defRPr i="1">
          <a:solidFill>
            <a:schemeClr val="tx1"/>
          </a:solidFill>
          <a:latin typeface="+mn-lt"/>
          <a:cs typeface="+mn-cs"/>
        </a:defRPr>
      </a:lvl7pPr>
      <a:lvl8pPr marL="3750640" indent="-241294" algn="l" rtl="0" eaLnBrk="1" fontAlgn="base" hangingPunct="1">
        <a:spcBef>
          <a:spcPct val="35000"/>
        </a:spcBef>
        <a:spcAft>
          <a:spcPct val="0"/>
        </a:spcAft>
        <a:buChar char="»"/>
        <a:defRPr i="1">
          <a:solidFill>
            <a:schemeClr val="tx1"/>
          </a:solidFill>
          <a:latin typeface="+mn-lt"/>
          <a:cs typeface="+mn-cs"/>
        </a:defRPr>
      </a:lvl8pPr>
      <a:lvl9pPr marL="4360224" indent="-241294"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hyperlink" Target="https://public.cummins.com/sites/CSP/en-us/Pages/Prohibited-Substances.aspx" TargetMode="Externa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png"/><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collaborate.cummins.com/sites/CSP/SiteCollectionDocuments/Environmental%20Stewardship/Cummins%20Prohibited%20and%20Declarable%20Substance%20Lists.xlsx" TargetMode="External"/><Relationship Id="rId2" Type="http://schemas.openxmlformats.org/officeDocument/2006/relationships/hyperlink" Target="https://public.cummins.com/sites/CSP/en-us/Pages/Prohibited-Substances.aspx" TargetMode="Externa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hyperlink" Target="https://public.cdxsystem.com/en/web/cdx/ordering_mds&#8203;" TargetMode="External"/><Relationship Id="rId2" Type="http://schemas.openxmlformats.org/officeDocument/2006/relationships/hyperlink" Target="https://www.mdsystem.com/imdsnt/startpage/index.jsp" TargetMode="External"/><Relationship Id="rId1" Type="http://schemas.openxmlformats.org/officeDocument/2006/relationships/slideLayout" Target="../slideLayouts/slideLayout2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public.cummins.com/sites/CSP/SiteCollectionDocuments/EnvironmentalStewardship/Anthesis-Quick%20Start%20Guide.pdf" TargetMode="External"/><Relationship Id="rId2" Type="http://schemas.openxmlformats.org/officeDocument/2006/relationships/hyperlink" Target="https://www.bomcheck.net/en" TargetMode="Externa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http://www.cdxsystem.com/" TargetMode="External"/><Relationship Id="rId2" Type="http://schemas.openxmlformats.org/officeDocument/2006/relationships/hyperlink" Target="http://www.mdsystem.com/" TargetMode="Externa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hyperlink" Target="mailto:conflictminerals.reporting@cummins.com" TargetMode="External"/><Relationship Id="rId2" Type="http://schemas.openxmlformats.org/officeDocument/2006/relationships/hyperlink" Target="https://www.responsiblemineralsinitiative.org" TargetMode="Externa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hyperlink" Target="https://public.cummins.com/sites/CSP/en-us/Pages/Materials-Disclosure-Guide.aspx" TargetMode="Externa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hyperlink" Target="https://public.mdsystem.com/documents/10906/17094/elv_amendment_annex_II_2013.pdf/219d2296-0b75-4107-add9-61daeba950d6" TargetMode="External"/><Relationship Id="rId2" Type="http://schemas.openxmlformats.org/officeDocument/2006/relationships/hyperlink" Target="http://eur-lex.europa.eu/legal-content/EN/TXT/PDF/?uri=CELEX:02000L0053-20130611&amp;qid=1405610569066&amp;from=EN" TargetMode="Externa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eur-lex.europa.eu/legal-content/EN/TXT/?uri=uriserv:OJ.L_.2011.174.01.0088.01.ENG&amp;toc=OJ:L:2011:174:TOC"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echa.europa.eu/candidate-list-table"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13.xml"/><Relationship Id="rId3" Type="http://schemas.openxmlformats.org/officeDocument/2006/relationships/image" Target="../media/image20.png"/><Relationship Id="rId7" Type="http://schemas.openxmlformats.org/officeDocument/2006/relationships/slide" Target="slide36.xml"/><Relationship Id="rId12" Type="http://schemas.openxmlformats.org/officeDocument/2006/relationships/slide" Target="slide28.xml"/><Relationship Id="rId2" Type="http://schemas.openxmlformats.org/officeDocument/2006/relationships/image" Target="../media/image19.png"/><Relationship Id="rId1" Type="http://schemas.openxmlformats.org/officeDocument/2006/relationships/slideLayout" Target="../slideLayouts/slideLayout21.xml"/><Relationship Id="rId6" Type="http://schemas.openxmlformats.org/officeDocument/2006/relationships/slide" Target="slide35.xml"/><Relationship Id="rId11" Type="http://schemas.openxmlformats.org/officeDocument/2006/relationships/slide" Target="slide31.xml"/><Relationship Id="rId5" Type="http://schemas.openxmlformats.org/officeDocument/2006/relationships/image" Target="../media/image22.png"/><Relationship Id="rId10" Type="http://schemas.openxmlformats.org/officeDocument/2006/relationships/slide" Target="slide30.xml"/><Relationship Id="rId4" Type="http://schemas.openxmlformats.org/officeDocument/2006/relationships/image" Target="../media/image21.png"/><Relationship Id="rId9" Type="http://schemas.openxmlformats.org/officeDocument/2006/relationships/slide" Target="slide32.xml"/><Relationship Id="rId14" Type="http://schemas.openxmlformats.org/officeDocument/2006/relationships/slide" Target="slide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62" r="62"/>
          <a:stretch>
            <a:fillRect/>
          </a:stretch>
        </p:blipFill>
        <p:spPr>
          <a:prstGeom prst="rect">
            <a:avLst/>
          </a:prstGeom>
        </p:spPr>
      </p:pic>
      <p:sp>
        <p:nvSpPr>
          <p:cNvPr id="18" name="Title 17">
            <a:extLst>
              <a:ext uri="{FF2B5EF4-FFF2-40B4-BE49-F238E27FC236}">
                <a16:creationId xmlns:a16="http://schemas.microsoft.com/office/drawing/2014/main" id="{8F25EE12-E308-8B40-B630-7AE8CCA67F96}"/>
              </a:ext>
            </a:extLst>
          </p:cNvPr>
          <p:cNvSpPr>
            <a:spLocks noGrp="1"/>
          </p:cNvSpPr>
          <p:nvPr>
            <p:ph type="ctrTitle"/>
          </p:nvPr>
        </p:nvSpPr>
        <p:spPr>
          <a:xfrm>
            <a:off x="6309360" y="1346570"/>
            <a:ext cx="5694572" cy="3867456"/>
          </a:xfrm>
        </p:spPr>
        <p:txBody>
          <a:bodyPr>
            <a:normAutofit/>
          </a:bodyPr>
          <a:lstStyle/>
          <a:p>
            <a:r>
              <a:rPr lang="en-US" dirty="0"/>
              <a:t>Training: Restricted Substances Overview</a:t>
            </a:r>
          </a:p>
        </p:txBody>
      </p:sp>
      <p:sp>
        <p:nvSpPr>
          <p:cNvPr id="19" name="Text Placeholder 18">
            <a:extLst>
              <a:ext uri="{FF2B5EF4-FFF2-40B4-BE49-F238E27FC236}">
                <a16:creationId xmlns:a16="http://schemas.microsoft.com/office/drawing/2014/main" id="{E105846F-1262-8046-AFF8-D4CEE343F1C4}"/>
              </a:ext>
            </a:extLst>
          </p:cNvPr>
          <p:cNvSpPr>
            <a:spLocks noGrp="1"/>
          </p:cNvSpPr>
          <p:nvPr>
            <p:ph type="body" sz="quarter" idx="16"/>
          </p:nvPr>
        </p:nvSpPr>
        <p:spPr>
          <a:xfrm>
            <a:off x="6256443" y="5269283"/>
            <a:ext cx="5210175" cy="994305"/>
          </a:xfrm>
        </p:spPr>
        <p:txBody>
          <a:bodyPr/>
          <a:lstStyle/>
          <a:p>
            <a:r>
              <a:rPr lang="en-US" dirty="0"/>
              <a:t>2023</a:t>
            </a:r>
          </a:p>
        </p:txBody>
      </p:sp>
      <p:sp>
        <p:nvSpPr>
          <p:cNvPr id="4" name="Text Placeholder 7">
            <a:extLst>
              <a:ext uri="{FF2B5EF4-FFF2-40B4-BE49-F238E27FC236}">
                <a16:creationId xmlns:a16="http://schemas.microsoft.com/office/drawing/2014/main" id="{0E93F6DE-F203-5C21-9088-AA5220F5B122}"/>
              </a:ext>
            </a:extLst>
          </p:cNvPr>
          <p:cNvSpPr txBox="1">
            <a:spLocks/>
          </p:cNvSpPr>
          <p:nvPr/>
        </p:nvSpPr>
        <p:spPr>
          <a:xfrm>
            <a:off x="6439642" y="6474505"/>
            <a:ext cx="4176143" cy="286232"/>
          </a:xfrm>
          <a:prstGeom prst="rect">
            <a:avLst/>
          </a:prstGeom>
        </p:spPr>
        <p:txBody>
          <a:bodyPr vert="horz" wrap="none" lIns="91440" tIns="45720" rIns="91440" bIns="45720" anchor="t">
            <a:spAutoFit/>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solidFill>
                  <a:schemeClr val="tx1">
                    <a:lumMod val="50000"/>
                    <a:lumOff val="50000"/>
                  </a:schemeClr>
                </a:solidFill>
                <a:latin typeface="Arial"/>
                <a:cs typeface="Arial"/>
              </a:rPr>
              <a:t>Public Use-Intended for Cummins Direct Suppliers</a:t>
            </a:r>
            <a:endParaRPr lang="en-US" sz="1400">
              <a:solidFill>
                <a:schemeClr val="tx1">
                  <a:lumMod val="50000"/>
                  <a:lumOff val="50000"/>
                </a:schemeClr>
              </a:solidFill>
            </a:endParaRPr>
          </a:p>
        </p:txBody>
      </p:sp>
    </p:spTree>
    <p:extLst>
      <p:ext uri="{BB962C8B-B14F-4D97-AF65-F5344CB8AC3E}">
        <p14:creationId xmlns:p14="http://schemas.microsoft.com/office/powerpoint/2010/main" val="3414481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292" y="555922"/>
            <a:ext cx="10592688" cy="834869"/>
          </a:xfrm>
        </p:spPr>
        <p:txBody>
          <a:bodyPr>
            <a:normAutofit fontScale="90000"/>
          </a:bodyPr>
          <a:lstStyle/>
          <a:p>
            <a:r>
              <a:rPr lang="en-US" sz="4800" u="sng"/>
              <a:t>Key Regulations Lists and Concepts</a:t>
            </a:r>
            <a:br>
              <a:rPr lang="en-US" sz="5300"/>
            </a:br>
            <a:endParaRPr lang="en-US"/>
          </a:p>
        </p:txBody>
      </p:sp>
      <p:sp>
        <p:nvSpPr>
          <p:cNvPr id="3" name="Slide Number Placeholder 2"/>
          <p:cNvSpPr>
            <a:spLocks noGrp="1"/>
          </p:cNvSpPr>
          <p:nvPr>
            <p:ph type="sldNum" sz="quarter" idx="4"/>
          </p:nvPr>
        </p:nvSpPr>
        <p:spPr/>
        <p:txBody>
          <a:bodyPr/>
          <a:lstStyle/>
          <a:p>
            <a:fld id="{8A661967-8D01-4D8A-8FD0-86F83ECE6BD1}" type="slidenum">
              <a:rPr lang="en-US" smtClean="0"/>
              <a:pPr/>
              <a:t>10</a:t>
            </a:fld>
            <a:endParaRPr lang="en-US"/>
          </a:p>
        </p:txBody>
      </p:sp>
      <p:sp>
        <p:nvSpPr>
          <p:cNvPr id="4" name="Footer Placeholder 3"/>
          <p:cNvSpPr>
            <a:spLocks noGrp="1"/>
          </p:cNvSpPr>
          <p:nvPr>
            <p:ph type="ftr" sz="quarter" idx="3"/>
          </p:nvPr>
        </p:nvSpPr>
        <p:spPr/>
        <p:txBody>
          <a:bodyPr/>
          <a:lstStyle/>
          <a:p>
            <a:pPr algn="l"/>
            <a:r>
              <a:rPr lang="en-US"/>
              <a:t>Public Use – Intended for Cummins Direct Suppliers</a:t>
            </a:r>
          </a:p>
        </p:txBody>
      </p:sp>
      <p:graphicFrame>
        <p:nvGraphicFramePr>
          <p:cNvPr id="9" name="Content Placeholder 4">
            <a:extLst>
              <a:ext uri="{FF2B5EF4-FFF2-40B4-BE49-F238E27FC236}">
                <a16:creationId xmlns:a16="http://schemas.microsoft.com/office/drawing/2014/main" id="{6057F6FA-7CF1-9008-44B2-418642B4CB77}"/>
              </a:ext>
            </a:extLst>
          </p:cNvPr>
          <p:cNvGraphicFramePr/>
          <p:nvPr>
            <p:extLst>
              <p:ext uri="{D42A27DB-BD31-4B8C-83A1-F6EECF244321}">
                <p14:modId xmlns:p14="http://schemas.microsoft.com/office/powerpoint/2010/main" val="3132262518"/>
              </p:ext>
            </p:extLst>
          </p:nvPr>
        </p:nvGraphicFramePr>
        <p:xfrm>
          <a:off x="930444" y="1390790"/>
          <a:ext cx="11102809" cy="407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5" name="Rectangle: Rounded Corners 194">
            <a:extLst>
              <a:ext uri="{FF2B5EF4-FFF2-40B4-BE49-F238E27FC236}">
                <a16:creationId xmlns:a16="http://schemas.microsoft.com/office/drawing/2014/main" id="{623B2607-D4B0-B58A-81FA-69482E984D98}"/>
              </a:ext>
            </a:extLst>
          </p:cNvPr>
          <p:cNvSpPr/>
          <p:nvPr/>
        </p:nvSpPr>
        <p:spPr>
          <a:xfrm>
            <a:off x="843641" y="5970084"/>
            <a:ext cx="11275787" cy="30734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b="1"/>
              <a:t>Common Theme: </a:t>
            </a:r>
            <a:r>
              <a:rPr lang="en-US" sz="1900"/>
              <a:t>Know What’s In Your Product, Where the Material Came From &amp; Where You Sold It</a:t>
            </a:r>
          </a:p>
        </p:txBody>
      </p:sp>
    </p:spTree>
    <p:extLst>
      <p:ext uri="{BB962C8B-B14F-4D97-AF65-F5344CB8AC3E}">
        <p14:creationId xmlns:p14="http://schemas.microsoft.com/office/powerpoint/2010/main" val="249124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875" y="397172"/>
            <a:ext cx="10592688" cy="834869"/>
          </a:xfrm>
        </p:spPr>
        <p:txBody>
          <a:bodyPr>
            <a:normAutofit fontScale="90000"/>
          </a:bodyPr>
          <a:lstStyle/>
          <a:p>
            <a:r>
              <a:rPr lang="en-US" sz="4800" u="sng"/>
              <a:t>Key Regulation Lists and Concepts</a:t>
            </a:r>
            <a:br>
              <a:rPr lang="en-US" sz="5300"/>
            </a:br>
            <a:endParaRPr lang="en-US"/>
          </a:p>
        </p:txBody>
      </p:sp>
      <p:sp>
        <p:nvSpPr>
          <p:cNvPr id="3" name="Slide Number Placeholder 2"/>
          <p:cNvSpPr>
            <a:spLocks noGrp="1"/>
          </p:cNvSpPr>
          <p:nvPr>
            <p:ph type="sldNum" sz="quarter" idx="4"/>
          </p:nvPr>
        </p:nvSpPr>
        <p:spPr/>
        <p:txBody>
          <a:bodyPr/>
          <a:lstStyle/>
          <a:p>
            <a:fld id="{8A661967-8D01-4D8A-8FD0-86F83ECE6BD1}" type="slidenum">
              <a:rPr lang="en-US" smtClean="0"/>
              <a:pPr/>
              <a:t>11</a:t>
            </a:fld>
            <a:endParaRPr lang="en-US"/>
          </a:p>
        </p:txBody>
      </p:sp>
      <p:pic>
        <p:nvPicPr>
          <p:cNvPr id="7" name="Picture 6">
            <a:extLst>
              <a:ext uri="{FF2B5EF4-FFF2-40B4-BE49-F238E27FC236}">
                <a16:creationId xmlns:a16="http://schemas.microsoft.com/office/drawing/2014/main" id="{4807AA5F-9344-4985-A12E-02E2E437D92D}"/>
              </a:ext>
            </a:extLst>
          </p:cNvPr>
          <p:cNvPicPr>
            <a:picLocks noChangeAspect="1"/>
          </p:cNvPicPr>
          <p:nvPr/>
        </p:nvPicPr>
        <p:blipFill>
          <a:blip r:embed="rId3"/>
          <a:stretch>
            <a:fillRect/>
          </a:stretch>
        </p:blipFill>
        <p:spPr>
          <a:xfrm>
            <a:off x="6768188" y="1688256"/>
            <a:ext cx="5470089" cy="1463179"/>
          </a:xfrm>
          <a:prstGeom prst="rect">
            <a:avLst/>
          </a:prstGeom>
        </p:spPr>
      </p:pic>
      <p:sp>
        <p:nvSpPr>
          <p:cNvPr id="8" name="Content Placeholder 2">
            <a:extLst>
              <a:ext uri="{FF2B5EF4-FFF2-40B4-BE49-F238E27FC236}">
                <a16:creationId xmlns:a16="http://schemas.microsoft.com/office/drawing/2014/main" id="{4B937BE3-5499-564D-4F2C-63D651994302}"/>
              </a:ext>
            </a:extLst>
          </p:cNvPr>
          <p:cNvSpPr txBox="1">
            <a:spLocks/>
          </p:cNvSpPr>
          <p:nvPr/>
        </p:nvSpPr>
        <p:spPr>
          <a:xfrm>
            <a:off x="759523" y="1403373"/>
            <a:ext cx="6047479" cy="3195753"/>
          </a:xfrm>
          <a:prstGeom prst="rect">
            <a:avLst/>
          </a:prstGeom>
        </p:spPr>
        <p:txBody>
          <a:bodyPr/>
          <a:lstStyle>
            <a:lvl1pPr marL="231775" indent="-231775" algn="l" rtl="0" eaLnBrk="1" fontAlgn="base" hangingPunct="1">
              <a:spcBef>
                <a:spcPct val="35000"/>
              </a:spcBef>
              <a:spcAft>
                <a:spcPct val="0"/>
              </a:spcAft>
              <a:buClr>
                <a:srgbClr val="EE2E24"/>
              </a:buClr>
              <a:buFont typeface="Wingdings" pitchFamily="-65" charset="2"/>
              <a:buChar char="§"/>
              <a:defRPr sz="2600">
                <a:solidFill>
                  <a:schemeClr val="tx1"/>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6175" indent="-168275" algn="l" rtl="0" eaLnBrk="1" fontAlgn="base" hangingPunct="1">
              <a:spcBef>
                <a:spcPct val="35000"/>
              </a:spcBef>
              <a:spcAft>
                <a:spcPct val="0"/>
              </a:spcAft>
              <a:buChar char="–"/>
              <a:defRPr>
                <a:solidFill>
                  <a:schemeClr val="tx1"/>
                </a:solidFill>
                <a:latin typeface="+mn-lt"/>
                <a:cs typeface="+mn-cs"/>
              </a:defRPr>
            </a:lvl4pPr>
            <a:lvl5pPr marL="1441450" indent="-180975" algn="l" rtl="0" eaLnBrk="1" fontAlgn="base" hangingPunct="1">
              <a:spcBef>
                <a:spcPct val="35000"/>
              </a:spcBef>
              <a:spcAft>
                <a:spcPct val="0"/>
              </a:spcAft>
              <a:buChar char="»"/>
              <a:defRPr i="1">
                <a:solidFill>
                  <a:schemeClr val="tx1"/>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a:lstStyle>
          <a:p>
            <a:pPr marL="0" indent="0">
              <a:buNone/>
            </a:pPr>
            <a:r>
              <a:rPr lang="en-US" sz="2400" u="sng" kern="0"/>
              <a:t>Homogenous Material</a:t>
            </a:r>
          </a:p>
          <a:p>
            <a:pPr lvl="1"/>
            <a:r>
              <a:rPr lang="en-US" sz="1600" kern="0"/>
              <a:t>A material with a uniform composition throughout</a:t>
            </a:r>
          </a:p>
          <a:p>
            <a:pPr lvl="1"/>
            <a:r>
              <a:rPr lang="en-US" sz="1600" kern="0"/>
              <a:t>A material that consists of a combination of materials, that cannot be disjointed or separated into different materials by mechanical actions such as unscrewing, cutting, crushing, grinding or abrasive processes (ex: pigmented plastics).</a:t>
            </a:r>
          </a:p>
          <a:p>
            <a:pPr lvl="1"/>
            <a:r>
              <a:rPr lang="en-US" sz="1600" kern="0"/>
              <a:t>For substance thresholds at the homogenous level (ex: ELV/RoHS), EACH material must be compliant for product compliance.</a:t>
            </a:r>
          </a:p>
          <a:p>
            <a:endParaRPr lang="en-US" sz="3467" kern="0"/>
          </a:p>
        </p:txBody>
      </p:sp>
      <p:grpSp>
        <p:nvGrpSpPr>
          <p:cNvPr id="25" name="Group 24">
            <a:extLst>
              <a:ext uri="{FF2B5EF4-FFF2-40B4-BE49-F238E27FC236}">
                <a16:creationId xmlns:a16="http://schemas.microsoft.com/office/drawing/2014/main" id="{4AA2BE76-91EE-DD1F-04A0-EE32DD5BDD5F}"/>
              </a:ext>
            </a:extLst>
          </p:cNvPr>
          <p:cNvGrpSpPr/>
          <p:nvPr/>
        </p:nvGrpSpPr>
        <p:grpSpPr>
          <a:xfrm>
            <a:off x="6466201" y="5057478"/>
            <a:ext cx="5235856" cy="1390790"/>
            <a:chOff x="4841912" y="3655969"/>
            <a:chExt cx="3926892" cy="1043093"/>
          </a:xfrm>
        </p:grpSpPr>
        <p:grpSp>
          <p:nvGrpSpPr>
            <p:cNvPr id="10" name="Group 9">
              <a:extLst>
                <a:ext uri="{FF2B5EF4-FFF2-40B4-BE49-F238E27FC236}">
                  <a16:creationId xmlns:a16="http://schemas.microsoft.com/office/drawing/2014/main" id="{24FB7D57-51E2-6FE2-CAFF-D9119BAFE6C8}"/>
                </a:ext>
              </a:extLst>
            </p:cNvPr>
            <p:cNvGrpSpPr/>
            <p:nvPr/>
          </p:nvGrpSpPr>
          <p:grpSpPr>
            <a:xfrm>
              <a:off x="4841912" y="3655969"/>
              <a:ext cx="3926892" cy="1043093"/>
              <a:chOff x="4861087" y="3335836"/>
              <a:chExt cx="3472076" cy="1566928"/>
            </a:xfrm>
          </p:grpSpPr>
          <p:cxnSp>
            <p:nvCxnSpPr>
              <p:cNvPr id="11" name="Straight Connector 10">
                <a:extLst>
                  <a:ext uri="{FF2B5EF4-FFF2-40B4-BE49-F238E27FC236}">
                    <a16:creationId xmlns:a16="http://schemas.microsoft.com/office/drawing/2014/main" id="{89389C07-74E4-CB79-17EE-8FA788AC44D7}"/>
                  </a:ext>
                </a:extLst>
              </p:cNvPr>
              <p:cNvCxnSpPr/>
              <p:nvPr/>
            </p:nvCxnSpPr>
            <p:spPr bwMode="auto">
              <a:xfrm>
                <a:off x="5203739" y="4003726"/>
                <a:ext cx="1461405" cy="18291"/>
              </a:xfrm>
              <a:prstGeom prst="line">
                <a:avLst/>
              </a:prstGeom>
              <a:solidFill>
                <a:srgbClr val="C0C0C0"/>
              </a:solidFill>
              <a:ln w="12700" cap="flat" cmpd="sng" algn="ctr">
                <a:solidFill>
                  <a:srgbClr val="EE2E24"/>
                </a:solidFill>
                <a:prstDash val="solid"/>
                <a:round/>
                <a:headEnd type="none" w="med" len="med"/>
                <a:tailEnd type="none" w="med" len="med"/>
              </a:ln>
              <a:effectLst/>
            </p:spPr>
          </p:cxnSp>
          <p:sp>
            <p:nvSpPr>
              <p:cNvPr id="12" name="TextBox 11">
                <a:extLst>
                  <a:ext uri="{FF2B5EF4-FFF2-40B4-BE49-F238E27FC236}">
                    <a16:creationId xmlns:a16="http://schemas.microsoft.com/office/drawing/2014/main" id="{95EF3900-E8FA-F16C-8BD2-8DE167948025}"/>
                  </a:ext>
                </a:extLst>
              </p:cNvPr>
              <p:cNvSpPr txBox="1"/>
              <p:nvPr/>
            </p:nvSpPr>
            <p:spPr>
              <a:xfrm>
                <a:off x="4861087" y="3393022"/>
                <a:ext cx="2377750" cy="427738"/>
              </a:xfrm>
              <a:prstGeom prst="rect">
                <a:avLst/>
              </a:prstGeom>
              <a:noFill/>
            </p:spPr>
            <p:txBody>
              <a:bodyPr wrap="square" rtlCol="0">
                <a:spAutoFit/>
              </a:bodyPr>
              <a:lstStyle/>
              <a:p>
                <a:pPr algn="ctr"/>
                <a:r>
                  <a:rPr lang="en-US" sz="1867"/>
                  <a:t>Total Weight of substance</a:t>
                </a:r>
              </a:p>
            </p:txBody>
          </p:sp>
          <p:sp>
            <p:nvSpPr>
              <p:cNvPr id="13" name="TextBox 12">
                <a:extLst>
                  <a:ext uri="{FF2B5EF4-FFF2-40B4-BE49-F238E27FC236}">
                    <a16:creationId xmlns:a16="http://schemas.microsoft.com/office/drawing/2014/main" id="{DC541468-F308-93FA-0FCD-A249FAE1CFE3}"/>
                  </a:ext>
                </a:extLst>
              </p:cNvPr>
              <p:cNvSpPr txBox="1"/>
              <p:nvPr/>
            </p:nvSpPr>
            <p:spPr>
              <a:xfrm>
                <a:off x="6628998" y="3748417"/>
                <a:ext cx="507499" cy="658834"/>
              </a:xfrm>
              <a:prstGeom prst="rect">
                <a:avLst/>
              </a:prstGeom>
              <a:noFill/>
            </p:spPr>
            <p:txBody>
              <a:bodyPr wrap="square" rtlCol="0">
                <a:spAutoFit/>
              </a:bodyPr>
              <a:lstStyle/>
              <a:p>
                <a:pPr algn="ctr"/>
                <a:r>
                  <a:rPr lang="en-US" sz="3200"/>
                  <a:t>=</a:t>
                </a:r>
              </a:p>
            </p:txBody>
          </p:sp>
          <p:sp>
            <p:nvSpPr>
              <p:cNvPr id="14" name="TextBox 13">
                <a:extLst>
                  <a:ext uri="{FF2B5EF4-FFF2-40B4-BE49-F238E27FC236}">
                    <a16:creationId xmlns:a16="http://schemas.microsoft.com/office/drawing/2014/main" id="{4C9576EE-ADD5-58BC-C9DF-20C3671DDF29}"/>
                  </a:ext>
                </a:extLst>
              </p:cNvPr>
              <p:cNvSpPr txBox="1"/>
              <p:nvPr/>
            </p:nvSpPr>
            <p:spPr>
              <a:xfrm>
                <a:off x="6916704" y="3411737"/>
                <a:ext cx="1398264" cy="1398868"/>
              </a:xfrm>
              <a:prstGeom prst="rect">
                <a:avLst/>
              </a:prstGeom>
              <a:noFill/>
            </p:spPr>
            <p:txBody>
              <a:bodyPr wrap="square" rtlCol="0">
                <a:spAutoFit/>
              </a:bodyPr>
              <a:lstStyle/>
              <a:p>
                <a:pPr algn="ctr"/>
                <a:r>
                  <a:rPr lang="en-US" sz="1867"/>
                  <a:t>*Concentration at lowest article level(ex: REACH SVHC) </a:t>
                </a:r>
              </a:p>
            </p:txBody>
          </p:sp>
          <p:sp>
            <p:nvSpPr>
              <p:cNvPr id="15" name="Rectangle 14">
                <a:extLst>
                  <a:ext uri="{FF2B5EF4-FFF2-40B4-BE49-F238E27FC236}">
                    <a16:creationId xmlns:a16="http://schemas.microsoft.com/office/drawing/2014/main" id="{15CD9462-FC72-CCD8-D337-51D97E5F7A66}"/>
                  </a:ext>
                </a:extLst>
              </p:cNvPr>
              <p:cNvSpPr/>
              <p:nvPr/>
            </p:nvSpPr>
            <p:spPr bwMode="auto">
              <a:xfrm>
                <a:off x="5092648" y="3335836"/>
                <a:ext cx="3240515" cy="1566928"/>
              </a:xfrm>
              <a:prstGeom prst="rect">
                <a:avLst/>
              </a:prstGeom>
              <a:noFill/>
              <a:ln w="12700" cap="flat" cmpd="sng" algn="ctr">
                <a:solidFill>
                  <a:srgbClr val="EE2E24"/>
                </a:solidFill>
                <a:prstDash val="solid"/>
                <a:round/>
                <a:headEnd type="none" w="med" len="med"/>
                <a:tailEnd type="none" w="med" len="med"/>
              </a:ln>
              <a:effectLst/>
            </p:spPr>
            <p:txBody>
              <a:bodyPr vert="horz" wrap="none" lIns="121920" tIns="121920" rIns="121920" bIns="121920" numCol="1" rtlCol="0" anchor="ctr" anchorCtr="0" compatLnSpc="1">
                <a:prstTxWarp prst="textNoShape">
                  <a:avLst/>
                </a:prstTxWarp>
              </a:bodyPr>
              <a:lstStyle/>
              <a:p>
                <a:pPr marL="309026" indent="-309026" defTabSz="1219170"/>
                <a:endParaRPr lang="en-US" sz="2400"/>
              </a:p>
            </p:txBody>
          </p:sp>
          <p:pic>
            <p:nvPicPr>
              <p:cNvPr id="16" name="Picture 15">
                <a:extLst>
                  <a:ext uri="{FF2B5EF4-FFF2-40B4-BE49-F238E27FC236}">
                    <a16:creationId xmlns:a16="http://schemas.microsoft.com/office/drawing/2014/main" id="{41392359-60F2-F012-B602-9FDCED8E8BD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9580" y="4279906"/>
                <a:ext cx="555839" cy="442240"/>
              </a:xfrm>
              <a:prstGeom prst="rect">
                <a:avLst/>
              </a:prstGeom>
            </p:spPr>
          </p:pic>
        </p:grpSp>
        <p:sp>
          <p:nvSpPr>
            <p:cNvPr id="18" name="TextBox 17">
              <a:extLst>
                <a:ext uri="{FF2B5EF4-FFF2-40B4-BE49-F238E27FC236}">
                  <a16:creationId xmlns:a16="http://schemas.microsoft.com/office/drawing/2014/main" id="{0DBFB691-1DEF-82F8-E89B-6BCD1ED01787}"/>
                </a:ext>
              </a:extLst>
            </p:cNvPr>
            <p:cNvSpPr txBox="1"/>
            <p:nvPr/>
          </p:nvSpPr>
          <p:spPr>
            <a:xfrm>
              <a:off x="5250374" y="4175819"/>
              <a:ext cx="1408463" cy="282770"/>
            </a:xfrm>
            <a:prstGeom prst="rect">
              <a:avLst/>
            </a:prstGeom>
            <a:noFill/>
          </p:spPr>
          <p:txBody>
            <a:bodyPr wrap="none" lIns="91440" tIns="45720" rIns="91440" bIns="45720" rtlCol="0" anchor="t">
              <a:spAutoFit/>
            </a:bodyPr>
            <a:lstStyle/>
            <a:p>
              <a:pPr algn="l"/>
              <a:r>
                <a:rPr lang="en-US" sz="1850"/>
                <a:t>Weight of article</a:t>
              </a:r>
            </a:p>
          </p:txBody>
        </p:sp>
      </p:grpSp>
      <p:grpSp>
        <p:nvGrpSpPr>
          <p:cNvPr id="5" name="Group 4">
            <a:extLst>
              <a:ext uri="{FF2B5EF4-FFF2-40B4-BE49-F238E27FC236}">
                <a16:creationId xmlns:a16="http://schemas.microsoft.com/office/drawing/2014/main" id="{FCE7A656-6CDE-1E75-B0E0-F254BD5B42A9}"/>
              </a:ext>
            </a:extLst>
          </p:cNvPr>
          <p:cNvGrpSpPr/>
          <p:nvPr/>
        </p:nvGrpSpPr>
        <p:grpSpPr>
          <a:xfrm>
            <a:off x="6303481" y="3313797"/>
            <a:ext cx="5398576" cy="1390790"/>
            <a:chOff x="4753181" y="3335836"/>
            <a:chExt cx="3579982" cy="1566928"/>
          </a:xfrm>
        </p:grpSpPr>
        <p:sp>
          <p:nvSpPr>
            <p:cNvPr id="17" name="TextBox 16">
              <a:extLst>
                <a:ext uri="{FF2B5EF4-FFF2-40B4-BE49-F238E27FC236}">
                  <a16:creationId xmlns:a16="http://schemas.microsoft.com/office/drawing/2014/main" id="{DF15C24F-2169-3B5D-AA4A-48B844DDEE19}"/>
                </a:ext>
              </a:extLst>
            </p:cNvPr>
            <p:cNvSpPr txBox="1"/>
            <p:nvPr/>
          </p:nvSpPr>
          <p:spPr>
            <a:xfrm>
              <a:off x="4753181" y="3633865"/>
              <a:ext cx="2377750" cy="751447"/>
            </a:xfrm>
            <a:prstGeom prst="rect">
              <a:avLst/>
            </a:prstGeom>
            <a:noFill/>
          </p:spPr>
          <p:txBody>
            <a:bodyPr wrap="square" rtlCol="0">
              <a:spAutoFit/>
            </a:bodyPr>
            <a:lstStyle/>
            <a:p>
              <a:pPr algn="ctr"/>
              <a:r>
                <a:rPr lang="en-US" sz="1867"/>
                <a:t>% of substance in a homogenous material</a:t>
              </a:r>
            </a:p>
          </p:txBody>
        </p:sp>
        <p:sp>
          <p:nvSpPr>
            <p:cNvPr id="19" name="TextBox 18">
              <a:extLst>
                <a:ext uri="{FF2B5EF4-FFF2-40B4-BE49-F238E27FC236}">
                  <a16:creationId xmlns:a16="http://schemas.microsoft.com/office/drawing/2014/main" id="{7258C619-7008-531A-69F4-06D8F2113D9A}"/>
                </a:ext>
              </a:extLst>
            </p:cNvPr>
            <p:cNvSpPr txBox="1"/>
            <p:nvPr/>
          </p:nvSpPr>
          <p:spPr>
            <a:xfrm>
              <a:off x="6628998" y="3748417"/>
              <a:ext cx="507499" cy="658834"/>
            </a:xfrm>
            <a:prstGeom prst="rect">
              <a:avLst/>
            </a:prstGeom>
            <a:noFill/>
          </p:spPr>
          <p:txBody>
            <a:bodyPr wrap="square" rtlCol="0">
              <a:spAutoFit/>
            </a:bodyPr>
            <a:lstStyle/>
            <a:p>
              <a:pPr algn="ctr"/>
              <a:r>
                <a:rPr lang="en-US" sz="3200"/>
                <a:t>=</a:t>
              </a:r>
            </a:p>
          </p:txBody>
        </p:sp>
        <p:sp>
          <p:nvSpPr>
            <p:cNvPr id="20" name="TextBox 19">
              <a:extLst>
                <a:ext uri="{FF2B5EF4-FFF2-40B4-BE49-F238E27FC236}">
                  <a16:creationId xmlns:a16="http://schemas.microsoft.com/office/drawing/2014/main" id="{94FDDCE9-6D00-6C7F-3E37-E0E734897DD7}"/>
                </a:ext>
              </a:extLst>
            </p:cNvPr>
            <p:cNvSpPr txBox="1"/>
            <p:nvPr/>
          </p:nvSpPr>
          <p:spPr>
            <a:xfrm>
              <a:off x="6934899" y="3556844"/>
              <a:ext cx="1398264" cy="1075158"/>
            </a:xfrm>
            <a:prstGeom prst="rect">
              <a:avLst/>
            </a:prstGeom>
            <a:noFill/>
          </p:spPr>
          <p:txBody>
            <a:bodyPr wrap="square" rtlCol="0">
              <a:spAutoFit/>
            </a:bodyPr>
            <a:lstStyle/>
            <a:p>
              <a:pPr algn="ctr"/>
              <a:r>
                <a:rPr lang="en-US" sz="1867"/>
                <a:t>Concentration to compare against threshold</a:t>
              </a:r>
            </a:p>
          </p:txBody>
        </p:sp>
        <p:sp>
          <p:nvSpPr>
            <p:cNvPr id="21" name="Rectangle 20">
              <a:extLst>
                <a:ext uri="{FF2B5EF4-FFF2-40B4-BE49-F238E27FC236}">
                  <a16:creationId xmlns:a16="http://schemas.microsoft.com/office/drawing/2014/main" id="{3C179BFA-D98D-D998-7947-6DB22D736317}"/>
                </a:ext>
              </a:extLst>
            </p:cNvPr>
            <p:cNvSpPr/>
            <p:nvPr/>
          </p:nvSpPr>
          <p:spPr bwMode="auto">
            <a:xfrm>
              <a:off x="5092648" y="3335836"/>
              <a:ext cx="3240515" cy="1566928"/>
            </a:xfrm>
            <a:prstGeom prst="rect">
              <a:avLst/>
            </a:prstGeom>
            <a:noFill/>
            <a:ln w="12700" cap="flat" cmpd="sng" algn="ctr">
              <a:solidFill>
                <a:srgbClr val="EE2E24"/>
              </a:solidFill>
              <a:prstDash val="solid"/>
              <a:round/>
              <a:headEnd type="none" w="med" len="med"/>
              <a:tailEnd type="none" w="med" len="med"/>
            </a:ln>
            <a:effectLst/>
          </p:spPr>
          <p:txBody>
            <a:bodyPr vert="horz" wrap="none" lIns="121920" tIns="121920" rIns="121920" bIns="121920" numCol="1" rtlCol="0" anchor="ctr" anchorCtr="0" compatLnSpc="1">
              <a:prstTxWarp prst="textNoShape">
                <a:avLst/>
              </a:prstTxWarp>
            </a:bodyPr>
            <a:lstStyle/>
            <a:p>
              <a:pPr marL="309026" indent="-309026" defTabSz="1219170"/>
              <a:endParaRPr lang="en-US" sz="2400"/>
            </a:p>
          </p:txBody>
        </p:sp>
      </p:grpSp>
      <p:sp>
        <p:nvSpPr>
          <p:cNvPr id="23" name="Content Placeholder 2">
            <a:extLst>
              <a:ext uri="{FF2B5EF4-FFF2-40B4-BE49-F238E27FC236}">
                <a16:creationId xmlns:a16="http://schemas.microsoft.com/office/drawing/2014/main" id="{996F6380-6741-B395-50B4-73AB48E850AE}"/>
              </a:ext>
            </a:extLst>
          </p:cNvPr>
          <p:cNvSpPr txBox="1">
            <a:spLocks/>
          </p:cNvSpPr>
          <p:nvPr/>
        </p:nvSpPr>
        <p:spPr>
          <a:xfrm>
            <a:off x="833832" y="4611708"/>
            <a:ext cx="5986889" cy="2282337"/>
          </a:xfrm>
          <a:prstGeom prst="rect">
            <a:avLst/>
          </a:prstGeom>
        </p:spPr>
        <p:txBody>
          <a:bodyPr/>
          <a:lstStyle>
            <a:lvl1pPr marL="231775" indent="-231775" algn="l" rtl="0" eaLnBrk="1" fontAlgn="base" hangingPunct="1">
              <a:spcBef>
                <a:spcPct val="35000"/>
              </a:spcBef>
              <a:spcAft>
                <a:spcPct val="0"/>
              </a:spcAft>
              <a:buClr>
                <a:srgbClr val="EE2E24"/>
              </a:buClr>
              <a:buFont typeface="Wingdings" pitchFamily="-65" charset="2"/>
              <a:buChar char="§"/>
              <a:defRPr sz="2600">
                <a:solidFill>
                  <a:schemeClr val="tx1"/>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6175" indent="-168275" algn="l" rtl="0" eaLnBrk="1" fontAlgn="base" hangingPunct="1">
              <a:spcBef>
                <a:spcPct val="35000"/>
              </a:spcBef>
              <a:spcAft>
                <a:spcPct val="0"/>
              </a:spcAft>
              <a:buChar char="–"/>
              <a:defRPr>
                <a:solidFill>
                  <a:schemeClr val="tx1"/>
                </a:solidFill>
                <a:latin typeface="+mn-lt"/>
                <a:cs typeface="+mn-cs"/>
              </a:defRPr>
            </a:lvl4pPr>
            <a:lvl5pPr marL="1441450" indent="-180975" algn="l" rtl="0" eaLnBrk="1" fontAlgn="base" hangingPunct="1">
              <a:spcBef>
                <a:spcPct val="35000"/>
              </a:spcBef>
              <a:spcAft>
                <a:spcPct val="0"/>
              </a:spcAft>
              <a:buChar char="»"/>
              <a:defRPr i="1">
                <a:solidFill>
                  <a:schemeClr val="tx1"/>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a:lstStyle>
          <a:p>
            <a:pPr marL="0" indent="0">
              <a:buNone/>
            </a:pPr>
            <a:r>
              <a:rPr lang="en-US" sz="2400" u="sng" kern="0"/>
              <a:t>Substance % at Lowest Article Level</a:t>
            </a:r>
          </a:p>
          <a:p>
            <a:pPr lvl="1"/>
            <a:r>
              <a:rPr lang="en-US" sz="1600" kern="0"/>
              <a:t>The substance threshold (0.1%) for REACH SVHCs is based on the % of the substance at lowest component level</a:t>
            </a:r>
          </a:p>
          <a:p>
            <a:pPr lvl="1"/>
            <a:r>
              <a:rPr lang="en-US" sz="1600" kern="0"/>
              <a:t>To determine if the SVHC is over 0.1%, calculate the total weight of the substance in the lowest component and divide it by the lowest component weight.</a:t>
            </a:r>
          </a:p>
        </p:txBody>
      </p:sp>
      <p:sp>
        <p:nvSpPr>
          <p:cNvPr id="24" name="Footer Placeholder 3">
            <a:extLst>
              <a:ext uri="{FF2B5EF4-FFF2-40B4-BE49-F238E27FC236}">
                <a16:creationId xmlns:a16="http://schemas.microsoft.com/office/drawing/2014/main" id="{D1294BED-C63F-E3D7-11B1-43CEBB9BDDB9}"/>
              </a:ext>
            </a:extLst>
          </p:cNvPr>
          <p:cNvSpPr>
            <a:spLocks noGrp="1"/>
          </p:cNvSpPr>
          <p:nvPr>
            <p:ph type="ftr" sz="quarter" idx="3"/>
          </p:nvPr>
        </p:nvSpPr>
        <p:spPr>
          <a:xfrm>
            <a:off x="952949" y="6480923"/>
            <a:ext cx="4114800" cy="366183"/>
          </a:xfrm>
        </p:spPr>
        <p:txBody>
          <a:bodyPr/>
          <a:lstStyle/>
          <a:p>
            <a:pPr algn="l"/>
            <a:r>
              <a:rPr lang="en-US"/>
              <a:t>Public Use – Intended for Cummins Direct Suppliers</a:t>
            </a:r>
          </a:p>
        </p:txBody>
      </p:sp>
    </p:spTree>
    <p:extLst>
      <p:ext uri="{BB962C8B-B14F-4D97-AF65-F5344CB8AC3E}">
        <p14:creationId xmlns:p14="http://schemas.microsoft.com/office/powerpoint/2010/main" val="89222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12</a:t>
            </a:fld>
            <a:endParaRPr lang="en-US" dirty="0"/>
          </a:p>
        </p:txBody>
      </p:sp>
      <p:sp>
        <p:nvSpPr>
          <p:cNvPr id="2" name="Title 1"/>
          <p:cNvSpPr>
            <a:spLocks noGrp="1"/>
          </p:cNvSpPr>
          <p:nvPr>
            <p:ph type="title"/>
          </p:nvPr>
        </p:nvSpPr>
        <p:spPr>
          <a:xfrm>
            <a:off x="1231012" y="393333"/>
            <a:ext cx="9751215" cy="1096102"/>
          </a:xfrm>
        </p:spPr>
        <p:txBody>
          <a:bodyPr>
            <a:normAutofit/>
          </a:bodyPr>
          <a:lstStyle/>
          <a:p>
            <a:r>
              <a:rPr lang="en-US" sz="4400" b="1" dirty="0"/>
              <a:t>Cummins Expectations and Timing</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Tree>
    <p:extLst>
      <p:ext uri="{BB962C8B-B14F-4D97-AF65-F5344CB8AC3E}">
        <p14:creationId xmlns:p14="http://schemas.microsoft.com/office/powerpoint/2010/main" val="391870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a:extLst>
              <a:ext uri="{FF2B5EF4-FFF2-40B4-BE49-F238E27FC236}">
                <a16:creationId xmlns:a16="http://schemas.microsoft.com/office/drawing/2014/main" id="{D9085504-A118-4C03-A2DF-FA206429D082}"/>
              </a:ext>
            </a:extLst>
          </p:cNvPr>
          <p:cNvSpPr>
            <a:spLocks/>
          </p:cNvSpPr>
          <p:nvPr/>
        </p:nvSpPr>
        <p:spPr bwMode="auto">
          <a:xfrm>
            <a:off x="2574923" y="4324122"/>
            <a:ext cx="2120900" cy="2497138"/>
          </a:xfrm>
          <a:custGeom>
            <a:avLst/>
            <a:gdLst>
              <a:gd name="T0" fmla="*/ 0 w 526"/>
              <a:gd name="T1" fmla="*/ 618 h 618"/>
              <a:gd name="T2" fmla="*/ 387 w 526"/>
              <a:gd name="T3" fmla="*/ 618 h 618"/>
              <a:gd name="T4" fmla="*/ 526 w 526"/>
              <a:gd name="T5" fmla="*/ 275 h 618"/>
              <a:gd name="T6" fmla="*/ 253 w 526"/>
              <a:gd name="T7" fmla="*/ 0 h 618"/>
              <a:gd name="T8" fmla="*/ 0 w 526"/>
              <a:gd name="T9" fmla="*/ 618 h 618"/>
            </a:gdLst>
            <a:ahLst/>
            <a:cxnLst>
              <a:cxn ang="0">
                <a:pos x="T0" y="T1"/>
              </a:cxn>
              <a:cxn ang="0">
                <a:pos x="T2" y="T3"/>
              </a:cxn>
              <a:cxn ang="0">
                <a:pos x="T4" y="T5"/>
              </a:cxn>
              <a:cxn ang="0">
                <a:pos x="T6" y="T7"/>
              </a:cxn>
              <a:cxn ang="0">
                <a:pos x="T8" y="T9"/>
              </a:cxn>
            </a:cxnLst>
            <a:rect l="0" t="0" r="r" b="b"/>
            <a:pathLst>
              <a:path w="526" h="618">
                <a:moveTo>
                  <a:pt x="0" y="618"/>
                </a:moveTo>
                <a:cubicBezTo>
                  <a:pt x="387" y="618"/>
                  <a:pt x="387" y="618"/>
                  <a:pt x="387" y="618"/>
                </a:cubicBezTo>
                <a:cubicBezTo>
                  <a:pt x="387" y="484"/>
                  <a:pt x="440" y="363"/>
                  <a:pt x="526" y="275"/>
                </a:cubicBezTo>
                <a:cubicBezTo>
                  <a:pt x="253" y="0"/>
                  <a:pt x="253" y="0"/>
                  <a:pt x="253" y="0"/>
                </a:cubicBezTo>
                <a:cubicBezTo>
                  <a:pt x="97" y="159"/>
                  <a:pt x="0" y="377"/>
                  <a:pt x="0" y="618"/>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Calibri"/>
            </a:endParaRPr>
          </a:p>
        </p:txBody>
      </p:sp>
      <p:sp>
        <p:nvSpPr>
          <p:cNvPr id="9" name="Freeform 6">
            <a:extLst>
              <a:ext uri="{FF2B5EF4-FFF2-40B4-BE49-F238E27FC236}">
                <a16:creationId xmlns:a16="http://schemas.microsoft.com/office/drawing/2014/main" id="{95FC9CC8-676F-46F2-BF2B-D220EFAF886A}"/>
              </a:ext>
            </a:extLst>
          </p:cNvPr>
          <p:cNvSpPr>
            <a:spLocks/>
          </p:cNvSpPr>
          <p:nvPr/>
        </p:nvSpPr>
        <p:spPr bwMode="auto">
          <a:xfrm>
            <a:off x="3743322" y="3202624"/>
            <a:ext cx="2432050" cy="2114550"/>
          </a:xfrm>
          <a:custGeom>
            <a:avLst/>
            <a:gdLst>
              <a:gd name="T0" fmla="*/ 603 w 603"/>
              <a:gd name="T1" fmla="*/ 387 h 523"/>
              <a:gd name="T2" fmla="*/ 603 w 603"/>
              <a:gd name="T3" fmla="*/ 0 h 523"/>
              <a:gd name="T4" fmla="*/ 0 w 603"/>
              <a:gd name="T5" fmla="*/ 249 h 523"/>
              <a:gd name="T6" fmla="*/ 272 w 603"/>
              <a:gd name="T7" fmla="*/ 523 h 523"/>
              <a:gd name="T8" fmla="*/ 603 w 603"/>
              <a:gd name="T9" fmla="*/ 387 h 523"/>
            </a:gdLst>
            <a:ahLst/>
            <a:cxnLst>
              <a:cxn ang="0">
                <a:pos x="T0" y="T1"/>
              </a:cxn>
              <a:cxn ang="0">
                <a:pos x="T2" y="T3"/>
              </a:cxn>
              <a:cxn ang="0">
                <a:pos x="T4" y="T5"/>
              </a:cxn>
              <a:cxn ang="0">
                <a:pos x="T6" y="T7"/>
              </a:cxn>
              <a:cxn ang="0">
                <a:pos x="T8" y="T9"/>
              </a:cxn>
            </a:cxnLst>
            <a:rect l="0" t="0" r="r" b="b"/>
            <a:pathLst>
              <a:path w="603" h="523">
                <a:moveTo>
                  <a:pt x="603" y="387"/>
                </a:moveTo>
                <a:cubicBezTo>
                  <a:pt x="603" y="0"/>
                  <a:pt x="603" y="0"/>
                  <a:pt x="603" y="0"/>
                </a:cubicBezTo>
                <a:cubicBezTo>
                  <a:pt x="368" y="3"/>
                  <a:pt x="156" y="97"/>
                  <a:pt x="0" y="249"/>
                </a:cubicBezTo>
                <a:cubicBezTo>
                  <a:pt x="272" y="523"/>
                  <a:pt x="272" y="523"/>
                  <a:pt x="272" y="523"/>
                </a:cubicBezTo>
                <a:cubicBezTo>
                  <a:pt x="359" y="441"/>
                  <a:pt x="475" y="390"/>
                  <a:pt x="603" y="387"/>
                </a:cubicBezTo>
                <a:close/>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Calibri"/>
            </a:endParaRPr>
          </a:p>
        </p:txBody>
      </p:sp>
      <p:sp>
        <p:nvSpPr>
          <p:cNvPr id="12" name="Freeform 5">
            <a:extLst>
              <a:ext uri="{FF2B5EF4-FFF2-40B4-BE49-F238E27FC236}">
                <a16:creationId xmlns:a16="http://schemas.microsoft.com/office/drawing/2014/main" id="{7EF132F0-2168-4FBD-932F-7ACD7318BC62}"/>
              </a:ext>
            </a:extLst>
          </p:cNvPr>
          <p:cNvSpPr>
            <a:spLocks/>
          </p:cNvSpPr>
          <p:nvPr/>
        </p:nvSpPr>
        <p:spPr bwMode="auto">
          <a:xfrm>
            <a:off x="6430966" y="3202624"/>
            <a:ext cx="2462213" cy="2130425"/>
          </a:xfrm>
          <a:custGeom>
            <a:avLst/>
            <a:gdLst>
              <a:gd name="T0" fmla="*/ 334 w 610"/>
              <a:gd name="T1" fmla="*/ 527 h 527"/>
              <a:gd name="T2" fmla="*/ 610 w 610"/>
              <a:gd name="T3" fmla="*/ 255 h 527"/>
              <a:gd name="T4" fmla="*/ 0 w 610"/>
              <a:gd name="T5" fmla="*/ 0 h 527"/>
              <a:gd name="T6" fmla="*/ 0 w 610"/>
              <a:gd name="T7" fmla="*/ 387 h 527"/>
              <a:gd name="T8" fmla="*/ 334 w 610"/>
              <a:gd name="T9" fmla="*/ 527 h 527"/>
            </a:gdLst>
            <a:ahLst/>
            <a:cxnLst>
              <a:cxn ang="0">
                <a:pos x="T0" y="T1"/>
              </a:cxn>
              <a:cxn ang="0">
                <a:pos x="T2" y="T3"/>
              </a:cxn>
              <a:cxn ang="0">
                <a:pos x="T4" y="T5"/>
              </a:cxn>
              <a:cxn ang="0">
                <a:pos x="T6" y="T7"/>
              </a:cxn>
              <a:cxn ang="0">
                <a:pos x="T8" y="T9"/>
              </a:cxn>
            </a:cxnLst>
            <a:rect l="0" t="0" r="r" b="b"/>
            <a:pathLst>
              <a:path w="610" h="527">
                <a:moveTo>
                  <a:pt x="334" y="527"/>
                </a:moveTo>
                <a:cubicBezTo>
                  <a:pt x="610" y="255"/>
                  <a:pt x="610" y="255"/>
                  <a:pt x="610" y="255"/>
                </a:cubicBezTo>
                <a:cubicBezTo>
                  <a:pt x="453" y="100"/>
                  <a:pt x="238" y="3"/>
                  <a:pt x="0" y="0"/>
                </a:cubicBezTo>
                <a:cubicBezTo>
                  <a:pt x="0" y="387"/>
                  <a:pt x="0" y="387"/>
                  <a:pt x="0" y="387"/>
                </a:cubicBezTo>
                <a:cubicBezTo>
                  <a:pt x="130" y="390"/>
                  <a:pt x="247" y="443"/>
                  <a:pt x="334" y="527"/>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Calibri"/>
            </a:endParaRPr>
          </a:p>
        </p:txBody>
      </p:sp>
      <p:sp>
        <p:nvSpPr>
          <p:cNvPr id="13" name="Freeform 7">
            <a:extLst>
              <a:ext uri="{FF2B5EF4-FFF2-40B4-BE49-F238E27FC236}">
                <a16:creationId xmlns:a16="http://schemas.microsoft.com/office/drawing/2014/main" id="{2AD9C1FA-6829-4F81-83FC-D67E4E7132AA}"/>
              </a:ext>
            </a:extLst>
          </p:cNvPr>
          <p:cNvSpPr>
            <a:spLocks/>
          </p:cNvSpPr>
          <p:nvPr/>
        </p:nvSpPr>
        <p:spPr bwMode="auto">
          <a:xfrm>
            <a:off x="7910515" y="4347250"/>
            <a:ext cx="2105025" cy="2473325"/>
          </a:xfrm>
          <a:custGeom>
            <a:avLst/>
            <a:gdLst>
              <a:gd name="T0" fmla="*/ 135 w 522"/>
              <a:gd name="T1" fmla="*/ 612 h 612"/>
              <a:gd name="T2" fmla="*/ 522 w 522"/>
              <a:gd name="T3" fmla="*/ 612 h 612"/>
              <a:gd name="T4" fmla="*/ 276 w 522"/>
              <a:gd name="T5" fmla="*/ 0 h 612"/>
              <a:gd name="T6" fmla="*/ 0 w 522"/>
              <a:gd name="T7" fmla="*/ 272 h 612"/>
              <a:gd name="T8" fmla="*/ 135 w 522"/>
              <a:gd name="T9" fmla="*/ 612 h 612"/>
            </a:gdLst>
            <a:ahLst/>
            <a:cxnLst>
              <a:cxn ang="0">
                <a:pos x="T0" y="T1"/>
              </a:cxn>
              <a:cxn ang="0">
                <a:pos x="T2" y="T3"/>
              </a:cxn>
              <a:cxn ang="0">
                <a:pos x="T4" y="T5"/>
              </a:cxn>
              <a:cxn ang="0">
                <a:pos x="T6" y="T7"/>
              </a:cxn>
              <a:cxn ang="0">
                <a:pos x="T8" y="T9"/>
              </a:cxn>
            </a:cxnLst>
            <a:rect l="0" t="0" r="r" b="b"/>
            <a:pathLst>
              <a:path w="522" h="612">
                <a:moveTo>
                  <a:pt x="135" y="612"/>
                </a:moveTo>
                <a:cubicBezTo>
                  <a:pt x="522" y="612"/>
                  <a:pt x="522" y="612"/>
                  <a:pt x="522" y="612"/>
                </a:cubicBezTo>
                <a:cubicBezTo>
                  <a:pt x="522" y="374"/>
                  <a:pt x="428" y="159"/>
                  <a:pt x="276" y="0"/>
                </a:cubicBezTo>
                <a:cubicBezTo>
                  <a:pt x="0" y="272"/>
                  <a:pt x="0" y="272"/>
                  <a:pt x="0" y="272"/>
                </a:cubicBezTo>
                <a:cubicBezTo>
                  <a:pt x="84" y="361"/>
                  <a:pt x="135" y="480"/>
                  <a:pt x="135" y="612"/>
                </a:cubicBez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defTabSz="1218987"/>
            <a:endParaRPr lang="en-IN" sz="2400">
              <a:solidFill>
                <a:prstClr val="black"/>
              </a:solidFill>
              <a:latin typeface="Calibri"/>
            </a:endParaRPr>
          </a:p>
        </p:txBody>
      </p:sp>
      <p:sp>
        <p:nvSpPr>
          <p:cNvPr id="14" name="TextBox 13">
            <a:extLst>
              <a:ext uri="{FF2B5EF4-FFF2-40B4-BE49-F238E27FC236}">
                <a16:creationId xmlns:a16="http://schemas.microsoft.com/office/drawing/2014/main" id="{5B7F77E0-E0A3-454F-A91F-7F96ACF8EBCF}"/>
              </a:ext>
            </a:extLst>
          </p:cNvPr>
          <p:cNvSpPr txBox="1"/>
          <p:nvPr/>
        </p:nvSpPr>
        <p:spPr>
          <a:xfrm>
            <a:off x="1208986" y="4173616"/>
            <a:ext cx="1613353" cy="2031325"/>
          </a:xfrm>
          <a:prstGeom prst="rect">
            <a:avLst/>
          </a:prstGeom>
          <a:noFill/>
        </p:spPr>
        <p:txBody>
          <a:bodyPr wrap="square" rtlCol="0">
            <a:spAutoFit/>
          </a:bodyPr>
          <a:lstStyle/>
          <a:p>
            <a:r>
              <a:rPr lang="en-US" b="1">
                <a:solidFill>
                  <a:srgbClr val="FF0000"/>
                </a:solidFill>
              </a:rPr>
              <a:t>Reducing Environmental Footprint </a:t>
            </a:r>
          </a:p>
          <a:p>
            <a:r>
              <a:rPr lang="en-US"/>
              <a:t>(Packaging and transportation guidelines) </a:t>
            </a:r>
          </a:p>
        </p:txBody>
      </p:sp>
      <p:sp>
        <p:nvSpPr>
          <p:cNvPr id="15" name="Rectangle 14">
            <a:extLst>
              <a:ext uri="{FF2B5EF4-FFF2-40B4-BE49-F238E27FC236}">
                <a16:creationId xmlns:a16="http://schemas.microsoft.com/office/drawing/2014/main" id="{6F4DCC85-2EDE-45EB-AC73-312878F79806}"/>
              </a:ext>
            </a:extLst>
          </p:cNvPr>
          <p:cNvSpPr/>
          <p:nvPr/>
        </p:nvSpPr>
        <p:spPr>
          <a:xfrm>
            <a:off x="3005589" y="2702272"/>
            <a:ext cx="2278620" cy="646331"/>
          </a:xfrm>
          <a:prstGeom prst="rect">
            <a:avLst/>
          </a:prstGeom>
        </p:spPr>
        <p:txBody>
          <a:bodyPr wrap="square">
            <a:spAutoFit/>
          </a:bodyPr>
          <a:lstStyle/>
          <a:p>
            <a:pPr lvl="0"/>
            <a:r>
              <a:rPr lang="en-US" b="1" dirty="0">
                <a:solidFill>
                  <a:srgbClr val="00B0F0"/>
                </a:solidFill>
              </a:rPr>
              <a:t>Mitigating Risk </a:t>
            </a:r>
            <a:r>
              <a:rPr lang="en-US" dirty="0"/>
              <a:t>(Water and energy)</a:t>
            </a:r>
          </a:p>
        </p:txBody>
      </p:sp>
      <p:sp>
        <p:nvSpPr>
          <p:cNvPr id="16" name="Rectangle 15">
            <a:extLst>
              <a:ext uri="{FF2B5EF4-FFF2-40B4-BE49-F238E27FC236}">
                <a16:creationId xmlns:a16="http://schemas.microsoft.com/office/drawing/2014/main" id="{E8483C5F-2B49-4DCD-8479-EAC0C325B7B9}"/>
              </a:ext>
            </a:extLst>
          </p:cNvPr>
          <p:cNvSpPr/>
          <p:nvPr/>
        </p:nvSpPr>
        <p:spPr>
          <a:xfrm>
            <a:off x="10051816" y="4443459"/>
            <a:ext cx="1953533" cy="1754326"/>
          </a:xfrm>
          <a:prstGeom prst="rect">
            <a:avLst/>
          </a:prstGeom>
        </p:spPr>
        <p:txBody>
          <a:bodyPr wrap="square">
            <a:spAutoFit/>
          </a:bodyPr>
          <a:lstStyle/>
          <a:p>
            <a:pPr lvl="0"/>
            <a:r>
              <a:rPr lang="en-US" b="1" dirty="0">
                <a:solidFill>
                  <a:schemeClr val="bg1">
                    <a:lumMod val="50000"/>
                  </a:schemeClr>
                </a:solidFill>
              </a:rPr>
              <a:t>Creating Opportunities </a:t>
            </a:r>
            <a:r>
              <a:rPr lang="en-US" dirty="0"/>
              <a:t>(Sharing ideas on processes that impact Cummins)</a:t>
            </a:r>
          </a:p>
        </p:txBody>
      </p:sp>
      <p:sp>
        <p:nvSpPr>
          <p:cNvPr id="17" name="Rectangle 16">
            <a:extLst>
              <a:ext uri="{FF2B5EF4-FFF2-40B4-BE49-F238E27FC236}">
                <a16:creationId xmlns:a16="http://schemas.microsoft.com/office/drawing/2014/main" id="{9CFD38CD-8046-4559-9DDA-375CCD555498}"/>
              </a:ext>
            </a:extLst>
          </p:cNvPr>
          <p:cNvSpPr/>
          <p:nvPr/>
        </p:nvSpPr>
        <p:spPr>
          <a:xfrm>
            <a:off x="7343771" y="2695671"/>
            <a:ext cx="2663822" cy="369332"/>
          </a:xfrm>
          <a:prstGeom prst="rect">
            <a:avLst/>
          </a:prstGeom>
        </p:spPr>
        <p:txBody>
          <a:bodyPr wrap="square">
            <a:spAutoFit/>
          </a:bodyPr>
          <a:lstStyle/>
          <a:p>
            <a:pPr lvl="0"/>
            <a:r>
              <a:rPr lang="en-US" b="1">
                <a:solidFill>
                  <a:srgbClr val="00B050"/>
                </a:solidFill>
              </a:rPr>
              <a:t>Supporting ISO 14001</a:t>
            </a:r>
            <a:endParaRPr lang="en-US"/>
          </a:p>
        </p:txBody>
      </p:sp>
      <p:grpSp>
        <p:nvGrpSpPr>
          <p:cNvPr id="19" name="Group 18">
            <a:extLst>
              <a:ext uri="{FF2B5EF4-FFF2-40B4-BE49-F238E27FC236}">
                <a16:creationId xmlns:a16="http://schemas.microsoft.com/office/drawing/2014/main" id="{45E49D0F-C0A8-47A1-8184-B893BF9285DB}"/>
              </a:ext>
            </a:extLst>
          </p:cNvPr>
          <p:cNvGrpSpPr>
            <a:grpSpLocks noChangeAspect="1"/>
          </p:cNvGrpSpPr>
          <p:nvPr/>
        </p:nvGrpSpPr>
        <p:grpSpPr>
          <a:xfrm>
            <a:off x="8550266" y="5317181"/>
            <a:ext cx="1042993" cy="1064332"/>
            <a:chOff x="4075113" y="4225926"/>
            <a:chExt cx="620713" cy="633412"/>
          </a:xfrm>
        </p:grpSpPr>
        <p:sp>
          <p:nvSpPr>
            <p:cNvPr id="20" name="Freeform 129">
              <a:extLst>
                <a:ext uri="{FF2B5EF4-FFF2-40B4-BE49-F238E27FC236}">
                  <a16:creationId xmlns:a16="http://schemas.microsoft.com/office/drawing/2014/main" id="{D94DEF52-3EC4-4CE1-9A7A-1E2035493F9F}"/>
                </a:ext>
              </a:extLst>
            </p:cNvPr>
            <p:cNvSpPr>
              <a:spLocks noChangeAspect="1"/>
            </p:cNvSpPr>
            <p:nvPr/>
          </p:nvSpPr>
          <p:spPr bwMode="auto">
            <a:xfrm>
              <a:off x="4198938" y="4340226"/>
              <a:ext cx="368300" cy="431800"/>
            </a:xfrm>
            <a:custGeom>
              <a:avLst/>
              <a:gdLst>
                <a:gd name="T0" fmla="*/ 190 w 190"/>
                <a:gd name="T1" fmla="*/ 99 h 223"/>
                <a:gd name="T2" fmla="*/ 86 w 190"/>
                <a:gd name="T3" fmla="*/ 6 h 223"/>
                <a:gd name="T4" fmla="*/ 4 w 190"/>
                <a:gd name="T5" fmla="*/ 88 h 223"/>
                <a:gd name="T6" fmla="*/ 37 w 190"/>
                <a:gd name="T7" fmla="*/ 170 h 223"/>
                <a:gd name="T8" fmla="*/ 61 w 190"/>
                <a:gd name="T9" fmla="*/ 220 h 223"/>
                <a:gd name="T10" fmla="*/ 61 w 190"/>
                <a:gd name="T11" fmla="*/ 223 h 223"/>
                <a:gd name="T12" fmla="*/ 132 w 190"/>
                <a:gd name="T13" fmla="*/ 223 h 223"/>
                <a:gd name="T14" fmla="*/ 132 w 190"/>
                <a:gd name="T15" fmla="*/ 222 h 223"/>
                <a:gd name="T16" fmla="*/ 155 w 190"/>
                <a:gd name="T17" fmla="*/ 171 h 223"/>
                <a:gd name="T18" fmla="*/ 190 w 190"/>
                <a:gd name="T19" fmla="*/ 9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223">
                  <a:moveTo>
                    <a:pt x="190" y="99"/>
                  </a:moveTo>
                  <a:cubicBezTo>
                    <a:pt x="190" y="44"/>
                    <a:pt x="142" y="0"/>
                    <a:pt x="86" y="6"/>
                  </a:cubicBezTo>
                  <a:cubicBezTo>
                    <a:pt x="43" y="11"/>
                    <a:pt x="8" y="45"/>
                    <a:pt x="4" y="88"/>
                  </a:cubicBezTo>
                  <a:cubicBezTo>
                    <a:pt x="0" y="121"/>
                    <a:pt x="14" y="151"/>
                    <a:pt x="37" y="170"/>
                  </a:cubicBezTo>
                  <a:cubicBezTo>
                    <a:pt x="52" y="183"/>
                    <a:pt x="61" y="201"/>
                    <a:pt x="61" y="220"/>
                  </a:cubicBezTo>
                  <a:cubicBezTo>
                    <a:pt x="61" y="223"/>
                    <a:pt x="61" y="223"/>
                    <a:pt x="61" y="223"/>
                  </a:cubicBezTo>
                  <a:cubicBezTo>
                    <a:pt x="132" y="223"/>
                    <a:pt x="132" y="223"/>
                    <a:pt x="132" y="223"/>
                  </a:cubicBezTo>
                  <a:cubicBezTo>
                    <a:pt x="132" y="222"/>
                    <a:pt x="132" y="222"/>
                    <a:pt x="132" y="222"/>
                  </a:cubicBezTo>
                  <a:cubicBezTo>
                    <a:pt x="132" y="202"/>
                    <a:pt x="140" y="183"/>
                    <a:pt x="155" y="171"/>
                  </a:cubicBezTo>
                  <a:cubicBezTo>
                    <a:pt x="176" y="154"/>
                    <a:pt x="190" y="128"/>
                    <a:pt x="190" y="99"/>
                  </a:cubicBezTo>
                  <a:close/>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0">
              <a:extLst>
                <a:ext uri="{FF2B5EF4-FFF2-40B4-BE49-F238E27FC236}">
                  <a16:creationId xmlns:a16="http://schemas.microsoft.com/office/drawing/2014/main" id="{1A1EDFE5-60B7-42F8-B9F2-16897C937955}"/>
                </a:ext>
              </a:extLst>
            </p:cNvPr>
            <p:cNvSpPr>
              <a:spLocks noChangeAspect="1"/>
            </p:cNvSpPr>
            <p:nvPr/>
          </p:nvSpPr>
          <p:spPr bwMode="auto">
            <a:xfrm>
              <a:off x="4316413" y="4805363"/>
              <a:ext cx="138113" cy="53975"/>
            </a:xfrm>
            <a:custGeom>
              <a:avLst/>
              <a:gdLst>
                <a:gd name="T0" fmla="*/ 0 w 87"/>
                <a:gd name="T1" fmla="*/ 0 h 34"/>
                <a:gd name="T2" fmla="*/ 0 w 87"/>
                <a:gd name="T3" fmla="*/ 34 h 34"/>
                <a:gd name="T4" fmla="*/ 87 w 87"/>
                <a:gd name="T5" fmla="*/ 34 h 34"/>
                <a:gd name="T6" fmla="*/ 87 w 87"/>
                <a:gd name="T7" fmla="*/ 0 h 34"/>
              </a:gdLst>
              <a:ahLst/>
              <a:cxnLst>
                <a:cxn ang="0">
                  <a:pos x="T0" y="T1"/>
                </a:cxn>
                <a:cxn ang="0">
                  <a:pos x="T2" y="T3"/>
                </a:cxn>
                <a:cxn ang="0">
                  <a:pos x="T4" y="T5"/>
                </a:cxn>
                <a:cxn ang="0">
                  <a:pos x="T6" y="T7"/>
                </a:cxn>
              </a:cxnLst>
              <a:rect l="0" t="0" r="r" b="b"/>
              <a:pathLst>
                <a:path w="87" h="34">
                  <a:moveTo>
                    <a:pt x="0" y="0"/>
                  </a:moveTo>
                  <a:lnTo>
                    <a:pt x="0" y="34"/>
                  </a:lnTo>
                  <a:lnTo>
                    <a:pt x="87" y="34"/>
                  </a:lnTo>
                  <a:lnTo>
                    <a:pt x="87" y="0"/>
                  </a:lnTo>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31">
              <a:extLst>
                <a:ext uri="{FF2B5EF4-FFF2-40B4-BE49-F238E27FC236}">
                  <a16:creationId xmlns:a16="http://schemas.microsoft.com/office/drawing/2014/main" id="{9E0FA9E9-B859-4C56-988F-80888F0B4F75}"/>
                </a:ext>
              </a:extLst>
            </p:cNvPr>
            <p:cNvSpPr>
              <a:spLocks noChangeAspect="1"/>
            </p:cNvSpPr>
            <p:nvPr/>
          </p:nvSpPr>
          <p:spPr bwMode="auto">
            <a:xfrm>
              <a:off x="4310063" y="4516438"/>
              <a:ext cx="50800" cy="53975"/>
            </a:xfrm>
            <a:custGeom>
              <a:avLst/>
              <a:gdLst>
                <a:gd name="T0" fmla="*/ 13 w 27"/>
                <a:gd name="T1" fmla="*/ 28 h 28"/>
                <a:gd name="T2" fmla="*/ 0 w 27"/>
                <a:gd name="T3" fmla="*/ 14 h 28"/>
                <a:gd name="T4" fmla="*/ 13 w 27"/>
                <a:gd name="T5" fmla="*/ 0 h 28"/>
                <a:gd name="T6" fmla="*/ 27 w 27"/>
                <a:gd name="T7" fmla="*/ 14 h 28"/>
              </a:gdLst>
              <a:ahLst/>
              <a:cxnLst>
                <a:cxn ang="0">
                  <a:pos x="T0" y="T1"/>
                </a:cxn>
                <a:cxn ang="0">
                  <a:pos x="T2" y="T3"/>
                </a:cxn>
                <a:cxn ang="0">
                  <a:pos x="T4" y="T5"/>
                </a:cxn>
                <a:cxn ang="0">
                  <a:pos x="T6" y="T7"/>
                </a:cxn>
              </a:cxnLst>
              <a:rect l="0" t="0" r="r" b="b"/>
              <a:pathLst>
                <a:path w="27" h="28">
                  <a:moveTo>
                    <a:pt x="13" y="28"/>
                  </a:moveTo>
                  <a:cubicBezTo>
                    <a:pt x="6" y="28"/>
                    <a:pt x="0" y="21"/>
                    <a:pt x="0" y="14"/>
                  </a:cubicBezTo>
                  <a:cubicBezTo>
                    <a:pt x="0" y="6"/>
                    <a:pt x="6" y="0"/>
                    <a:pt x="13" y="0"/>
                  </a:cubicBezTo>
                  <a:cubicBezTo>
                    <a:pt x="21" y="0"/>
                    <a:pt x="27" y="6"/>
                    <a:pt x="27" y="14"/>
                  </a:cubicBezTo>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32">
              <a:extLst>
                <a:ext uri="{FF2B5EF4-FFF2-40B4-BE49-F238E27FC236}">
                  <a16:creationId xmlns:a16="http://schemas.microsoft.com/office/drawing/2014/main" id="{FC372F10-53C6-4A71-92D9-A8D186D2C2D0}"/>
                </a:ext>
              </a:extLst>
            </p:cNvPr>
            <p:cNvSpPr>
              <a:spLocks noChangeAspect="1"/>
            </p:cNvSpPr>
            <p:nvPr/>
          </p:nvSpPr>
          <p:spPr bwMode="auto">
            <a:xfrm>
              <a:off x="4410076" y="4516438"/>
              <a:ext cx="52388" cy="53975"/>
            </a:xfrm>
            <a:custGeom>
              <a:avLst/>
              <a:gdLst>
                <a:gd name="T0" fmla="*/ 0 w 27"/>
                <a:gd name="T1" fmla="*/ 14 h 28"/>
                <a:gd name="T2" fmla="*/ 14 w 27"/>
                <a:gd name="T3" fmla="*/ 0 h 28"/>
                <a:gd name="T4" fmla="*/ 27 w 27"/>
                <a:gd name="T5" fmla="*/ 14 h 28"/>
                <a:gd name="T6" fmla="*/ 14 w 27"/>
                <a:gd name="T7" fmla="*/ 28 h 28"/>
              </a:gdLst>
              <a:ahLst/>
              <a:cxnLst>
                <a:cxn ang="0">
                  <a:pos x="T0" y="T1"/>
                </a:cxn>
                <a:cxn ang="0">
                  <a:pos x="T2" y="T3"/>
                </a:cxn>
                <a:cxn ang="0">
                  <a:pos x="T4" y="T5"/>
                </a:cxn>
                <a:cxn ang="0">
                  <a:pos x="T6" y="T7"/>
                </a:cxn>
              </a:cxnLst>
              <a:rect l="0" t="0" r="r" b="b"/>
              <a:pathLst>
                <a:path w="27" h="28">
                  <a:moveTo>
                    <a:pt x="0" y="14"/>
                  </a:moveTo>
                  <a:cubicBezTo>
                    <a:pt x="0" y="6"/>
                    <a:pt x="6" y="0"/>
                    <a:pt x="14" y="0"/>
                  </a:cubicBezTo>
                  <a:cubicBezTo>
                    <a:pt x="21" y="0"/>
                    <a:pt x="27" y="6"/>
                    <a:pt x="27" y="14"/>
                  </a:cubicBezTo>
                  <a:cubicBezTo>
                    <a:pt x="27" y="21"/>
                    <a:pt x="21" y="28"/>
                    <a:pt x="14" y="28"/>
                  </a:cubicBezTo>
                </a:path>
              </a:pathLst>
            </a:custGeom>
            <a:noFill/>
            <a:ln w="1587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33">
              <a:extLst>
                <a:ext uri="{FF2B5EF4-FFF2-40B4-BE49-F238E27FC236}">
                  <a16:creationId xmlns:a16="http://schemas.microsoft.com/office/drawing/2014/main" id="{1F91275E-4B7C-4049-9976-E50ABD27F246}"/>
                </a:ext>
              </a:extLst>
            </p:cNvPr>
            <p:cNvSpPr>
              <a:spLocks noChangeAspect="1" noChangeShapeType="1"/>
            </p:cNvSpPr>
            <p:nvPr/>
          </p:nvSpPr>
          <p:spPr bwMode="auto">
            <a:xfrm>
              <a:off x="4333876" y="4570413"/>
              <a:ext cx="103188" cy="0"/>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34">
              <a:extLst>
                <a:ext uri="{FF2B5EF4-FFF2-40B4-BE49-F238E27FC236}">
                  <a16:creationId xmlns:a16="http://schemas.microsoft.com/office/drawing/2014/main" id="{FB661F92-92B9-4498-B9F2-87D74B2132AD}"/>
                </a:ext>
              </a:extLst>
            </p:cNvPr>
            <p:cNvSpPr>
              <a:spLocks noChangeAspect="1" noChangeShapeType="1"/>
            </p:cNvSpPr>
            <p:nvPr/>
          </p:nvSpPr>
          <p:spPr bwMode="auto">
            <a:xfrm>
              <a:off x="4360863" y="4543426"/>
              <a:ext cx="0" cy="173038"/>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35">
              <a:extLst>
                <a:ext uri="{FF2B5EF4-FFF2-40B4-BE49-F238E27FC236}">
                  <a16:creationId xmlns:a16="http://schemas.microsoft.com/office/drawing/2014/main" id="{EE344A8C-8614-431B-B95F-1F853FBB9016}"/>
                </a:ext>
              </a:extLst>
            </p:cNvPr>
            <p:cNvSpPr>
              <a:spLocks noChangeAspect="1" noChangeShapeType="1"/>
            </p:cNvSpPr>
            <p:nvPr/>
          </p:nvSpPr>
          <p:spPr bwMode="auto">
            <a:xfrm>
              <a:off x="4410076" y="4543426"/>
              <a:ext cx="0" cy="173038"/>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36">
              <a:extLst>
                <a:ext uri="{FF2B5EF4-FFF2-40B4-BE49-F238E27FC236}">
                  <a16:creationId xmlns:a16="http://schemas.microsoft.com/office/drawing/2014/main" id="{F4165F74-521A-44A8-806F-E3600B64CB8C}"/>
                </a:ext>
              </a:extLst>
            </p:cNvPr>
            <p:cNvSpPr>
              <a:spLocks noChangeAspect="1" noChangeShapeType="1"/>
            </p:cNvSpPr>
            <p:nvPr/>
          </p:nvSpPr>
          <p:spPr bwMode="auto">
            <a:xfrm flipH="1">
              <a:off x="4075113" y="4538663"/>
              <a:ext cx="53975" cy="0"/>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37">
              <a:extLst>
                <a:ext uri="{FF2B5EF4-FFF2-40B4-BE49-F238E27FC236}">
                  <a16:creationId xmlns:a16="http://schemas.microsoft.com/office/drawing/2014/main" id="{805DBB14-B3AB-4B65-AD75-ACCA7D9FA30F}"/>
                </a:ext>
              </a:extLst>
            </p:cNvPr>
            <p:cNvSpPr>
              <a:spLocks noChangeAspect="1" noChangeShapeType="1"/>
            </p:cNvSpPr>
            <p:nvPr/>
          </p:nvSpPr>
          <p:spPr bwMode="auto">
            <a:xfrm flipH="1" flipV="1">
              <a:off x="4165601" y="4316413"/>
              <a:ext cx="39688" cy="39688"/>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38">
              <a:extLst>
                <a:ext uri="{FF2B5EF4-FFF2-40B4-BE49-F238E27FC236}">
                  <a16:creationId xmlns:a16="http://schemas.microsoft.com/office/drawing/2014/main" id="{646B0129-2F36-45EF-A20D-B699C6E77F9F}"/>
                </a:ext>
              </a:extLst>
            </p:cNvPr>
            <p:cNvSpPr>
              <a:spLocks noChangeAspect="1" noChangeShapeType="1"/>
            </p:cNvSpPr>
            <p:nvPr/>
          </p:nvSpPr>
          <p:spPr bwMode="auto">
            <a:xfrm flipV="1">
              <a:off x="4384676" y="4225926"/>
              <a:ext cx="0" cy="53975"/>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39">
              <a:extLst>
                <a:ext uri="{FF2B5EF4-FFF2-40B4-BE49-F238E27FC236}">
                  <a16:creationId xmlns:a16="http://schemas.microsoft.com/office/drawing/2014/main" id="{C35D80D1-D64C-4F88-8862-7FA4C0F3024E}"/>
                </a:ext>
              </a:extLst>
            </p:cNvPr>
            <p:cNvSpPr>
              <a:spLocks noChangeAspect="1" noChangeShapeType="1"/>
            </p:cNvSpPr>
            <p:nvPr/>
          </p:nvSpPr>
          <p:spPr bwMode="auto">
            <a:xfrm flipV="1">
              <a:off x="4567238" y="4316413"/>
              <a:ext cx="38100" cy="39688"/>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140">
              <a:extLst>
                <a:ext uri="{FF2B5EF4-FFF2-40B4-BE49-F238E27FC236}">
                  <a16:creationId xmlns:a16="http://schemas.microsoft.com/office/drawing/2014/main" id="{B5353E1F-15CF-45BF-9940-CB08DB081325}"/>
                </a:ext>
              </a:extLst>
            </p:cNvPr>
            <p:cNvSpPr>
              <a:spLocks noChangeAspect="1" noChangeShapeType="1"/>
            </p:cNvSpPr>
            <p:nvPr/>
          </p:nvSpPr>
          <p:spPr bwMode="auto">
            <a:xfrm>
              <a:off x="4641851" y="4538663"/>
              <a:ext cx="53975" cy="0"/>
            </a:xfrm>
            <a:prstGeom prst="line">
              <a:avLst/>
            </a:prstGeom>
            <a:noFill/>
            <a:ln w="1587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11D2D78F-8F1A-42AB-B119-6BC9B368E5A2}"/>
              </a:ext>
            </a:extLst>
          </p:cNvPr>
          <p:cNvGrpSpPr>
            <a:grpSpLocks noChangeAspect="1"/>
          </p:cNvGrpSpPr>
          <p:nvPr/>
        </p:nvGrpSpPr>
        <p:grpSpPr>
          <a:xfrm>
            <a:off x="4800401" y="3800623"/>
            <a:ext cx="694957" cy="918552"/>
            <a:chOff x="6584148" y="3817545"/>
            <a:chExt cx="365125" cy="482600"/>
          </a:xfrm>
        </p:grpSpPr>
        <p:sp>
          <p:nvSpPr>
            <p:cNvPr id="33" name="Freeform 64">
              <a:extLst>
                <a:ext uri="{FF2B5EF4-FFF2-40B4-BE49-F238E27FC236}">
                  <a16:creationId xmlns:a16="http://schemas.microsoft.com/office/drawing/2014/main" id="{AA8101C2-62F3-4913-9B85-EF6C809DB2CB}"/>
                </a:ext>
              </a:extLst>
            </p:cNvPr>
            <p:cNvSpPr>
              <a:spLocks noChangeAspect="1"/>
            </p:cNvSpPr>
            <p:nvPr/>
          </p:nvSpPr>
          <p:spPr bwMode="auto">
            <a:xfrm>
              <a:off x="6584148" y="3817545"/>
              <a:ext cx="365125" cy="482600"/>
            </a:xfrm>
            <a:custGeom>
              <a:avLst/>
              <a:gdLst>
                <a:gd name="T0" fmla="*/ 178 w 189"/>
                <a:gd name="T1" fmla="*/ 131 h 249"/>
                <a:gd name="T2" fmla="*/ 147 w 189"/>
                <a:gd name="T3" fmla="*/ 226 h 249"/>
                <a:gd name="T4" fmla="*/ 147 w 189"/>
                <a:gd name="T5" fmla="*/ 226 h 249"/>
                <a:gd name="T6" fmla="*/ 45 w 189"/>
                <a:gd name="T7" fmla="*/ 226 h 249"/>
                <a:gd name="T8" fmla="*/ 45 w 189"/>
                <a:gd name="T9" fmla="*/ 226 h 249"/>
                <a:gd name="T10" fmla="*/ 24 w 189"/>
                <a:gd name="T11" fmla="*/ 111 h 249"/>
                <a:gd name="T12" fmla="*/ 96 w 189"/>
                <a:gd name="T13" fmla="*/ 0 h 249"/>
                <a:gd name="T14" fmla="*/ 132 w 189"/>
                <a:gd name="T15" fmla="*/ 55 h 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249">
                  <a:moveTo>
                    <a:pt x="178" y="131"/>
                  </a:moveTo>
                  <a:cubicBezTo>
                    <a:pt x="189" y="165"/>
                    <a:pt x="177" y="204"/>
                    <a:pt x="147" y="226"/>
                  </a:cubicBezTo>
                  <a:cubicBezTo>
                    <a:pt x="147" y="226"/>
                    <a:pt x="147" y="226"/>
                    <a:pt x="147" y="226"/>
                  </a:cubicBezTo>
                  <a:cubicBezTo>
                    <a:pt x="117" y="249"/>
                    <a:pt x="75" y="249"/>
                    <a:pt x="45" y="226"/>
                  </a:cubicBezTo>
                  <a:cubicBezTo>
                    <a:pt x="45" y="226"/>
                    <a:pt x="45" y="226"/>
                    <a:pt x="45" y="226"/>
                  </a:cubicBezTo>
                  <a:cubicBezTo>
                    <a:pt x="9" y="199"/>
                    <a:pt x="0" y="149"/>
                    <a:pt x="24" y="111"/>
                  </a:cubicBezTo>
                  <a:cubicBezTo>
                    <a:pt x="96" y="0"/>
                    <a:pt x="96" y="0"/>
                    <a:pt x="96" y="0"/>
                  </a:cubicBezTo>
                  <a:cubicBezTo>
                    <a:pt x="132" y="55"/>
                    <a:pt x="132" y="55"/>
                    <a:pt x="132" y="55"/>
                  </a:cubicBez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65">
              <a:extLst>
                <a:ext uri="{FF2B5EF4-FFF2-40B4-BE49-F238E27FC236}">
                  <a16:creationId xmlns:a16="http://schemas.microsoft.com/office/drawing/2014/main" id="{38A44D74-5A85-4614-B631-DA8795025969}"/>
                </a:ext>
              </a:extLst>
            </p:cNvPr>
            <p:cNvSpPr>
              <a:spLocks noChangeAspect="1"/>
            </p:cNvSpPr>
            <p:nvPr/>
          </p:nvSpPr>
          <p:spPr bwMode="auto">
            <a:xfrm>
              <a:off x="6769886" y="3898507"/>
              <a:ext cx="160338" cy="280987"/>
            </a:xfrm>
            <a:custGeom>
              <a:avLst/>
              <a:gdLst>
                <a:gd name="T0" fmla="*/ 51 w 101"/>
                <a:gd name="T1" fmla="*/ 76 h 177"/>
                <a:gd name="T2" fmla="*/ 101 w 101"/>
                <a:gd name="T3" fmla="*/ 76 h 177"/>
                <a:gd name="T4" fmla="*/ 25 w 101"/>
                <a:gd name="T5" fmla="*/ 177 h 177"/>
                <a:gd name="T6" fmla="*/ 46 w 101"/>
                <a:gd name="T7" fmla="*/ 111 h 177"/>
                <a:gd name="T8" fmla="*/ 50 w 101"/>
                <a:gd name="T9" fmla="*/ 100 h 177"/>
                <a:gd name="T10" fmla="*/ 0 w 101"/>
                <a:gd name="T11" fmla="*/ 100 h 177"/>
                <a:gd name="T12" fmla="*/ 75 w 101"/>
                <a:gd name="T13" fmla="*/ 0 h 177"/>
                <a:gd name="T14" fmla="*/ 53 w 101"/>
                <a:gd name="T15" fmla="*/ 66 h 177"/>
                <a:gd name="T16" fmla="*/ 51 w 101"/>
                <a:gd name="T17" fmla="*/ 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77">
                  <a:moveTo>
                    <a:pt x="51" y="76"/>
                  </a:moveTo>
                  <a:lnTo>
                    <a:pt x="101" y="76"/>
                  </a:lnTo>
                  <a:lnTo>
                    <a:pt x="25" y="177"/>
                  </a:lnTo>
                  <a:lnTo>
                    <a:pt x="46" y="111"/>
                  </a:lnTo>
                  <a:lnTo>
                    <a:pt x="50" y="100"/>
                  </a:lnTo>
                  <a:lnTo>
                    <a:pt x="0" y="100"/>
                  </a:lnTo>
                  <a:lnTo>
                    <a:pt x="75" y="0"/>
                  </a:lnTo>
                  <a:lnTo>
                    <a:pt x="53" y="66"/>
                  </a:lnTo>
                  <a:lnTo>
                    <a:pt x="51" y="76"/>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66">
              <a:extLst>
                <a:ext uri="{FF2B5EF4-FFF2-40B4-BE49-F238E27FC236}">
                  <a16:creationId xmlns:a16="http://schemas.microsoft.com/office/drawing/2014/main" id="{37B619BE-E0C5-447C-8CF6-4D9A7B8C9D28}"/>
                </a:ext>
              </a:extLst>
            </p:cNvPr>
            <p:cNvSpPr>
              <a:spLocks noChangeAspect="1"/>
            </p:cNvSpPr>
            <p:nvPr/>
          </p:nvSpPr>
          <p:spPr bwMode="auto">
            <a:xfrm>
              <a:off x="6769886" y="3898507"/>
              <a:ext cx="160338" cy="280987"/>
            </a:xfrm>
            <a:custGeom>
              <a:avLst/>
              <a:gdLst>
                <a:gd name="T0" fmla="*/ 101 w 101"/>
                <a:gd name="T1" fmla="*/ 76 h 177"/>
                <a:gd name="T2" fmla="*/ 51 w 101"/>
                <a:gd name="T3" fmla="*/ 76 h 177"/>
                <a:gd name="T4" fmla="*/ 53 w 101"/>
                <a:gd name="T5" fmla="*/ 66 h 177"/>
                <a:gd name="T6" fmla="*/ 75 w 101"/>
                <a:gd name="T7" fmla="*/ 0 h 177"/>
                <a:gd name="T8" fmla="*/ 0 w 101"/>
                <a:gd name="T9" fmla="*/ 100 h 177"/>
                <a:gd name="T10" fmla="*/ 50 w 101"/>
                <a:gd name="T11" fmla="*/ 100 h 177"/>
                <a:gd name="T12" fmla="*/ 46 w 101"/>
                <a:gd name="T13" fmla="*/ 111 h 177"/>
                <a:gd name="T14" fmla="*/ 25 w 101"/>
                <a:gd name="T15" fmla="*/ 177 h 177"/>
                <a:gd name="T16" fmla="*/ 101 w 101"/>
                <a:gd name="T17" fmla="*/ 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77">
                  <a:moveTo>
                    <a:pt x="101" y="76"/>
                  </a:moveTo>
                  <a:lnTo>
                    <a:pt x="51" y="76"/>
                  </a:lnTo>
                  <a:lnTo>
                    <a:pt x="53" y="66"/>
                  </a:lnTo>
                  <a:lnTo>
                    <a:pt x="75" y="0"/>
                  </a:lnTo>
                  <a:lnTo>
                    <a:pt x="0" y="100"/>
                  </a:lnTo>
                  <a:lnTo>
                    <a:pt x="50" y="100"/>
                  </a:lnTo>
                  <a:lnTo>
                    <a:pt x="46" y="111"/>
                  </a:lnTo>
                  <a:lnTo>
                    <a:pt x="25" y="177"/>
                  </a:lnTo>
                  <a:lnTo>
                    <a:pt x="101" y="76"/>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a:extLst>
              <a:ext uri="{FF2B5EF4-FFF2-40B4-BE49-F238E27FC236}">
                <a16:creationId xmlns:a16="http://schemas.microsoft.com/office/drawing/2014/main" id="{A964DA3D-251F-4DD7-A323-36AA8E514CA5}"/>
              </a:ext>
            </a:extLst>
          </p:cNvPr>
          <p:cNvGrpSpPr>
            <a:grpSpLocks noChangeAspect="1"/>
          </p:cNvGrpSpPr>
          <p:nvPr/>
        </p:nvGrpSpPr>
        <p:grpSpPr>
          <a:xfrm>
            <a:off x="3005577" y="5424272"/>
            <a:ext cx="968006" cy="895484"/>
            <a:chOff x="5796748" y="3806432"/>
            <a:chExt cx="487363" cy="450850"/>
          </a:xfrm>
        </p:grpSpPr>
        <p:sp>
          <p:nvSpPr>
            <p:cNvPr id="37" name="Freeform 61">
              <a:extLst>
                <a:ext uri="{FF2B5EF4-FFF2-40B4-BE49-F238E27FC236}">
                  <a16:creationId xmlns:a16="http://schemas.microsoft.com/office/drawing/2014/main" id="{5A8BE0B2-045C-4B0C-9106-6E2111171626}"/>
                </a:ext>
              </a:extLst>
            </p:cNvPr>
            <p:cNvSpPr>
              <a:spLocks noChangeAspect="1"/>
            </p:cNvSpPr>
            <p:nvPr/>
          </p:nvSpPr>
          <p:spPr bwMode="auto">
            <a:xfrm>
              <a:off x="5796748" y="4019157"/>
              <a:ext cx="269875" cy="238125"/>
            </a:xfrm>
            <a:custGeom>
              <a:avLst/>
              <a:gdLst>
                <a:gd name="T0" fmla="*/ 20 w 139"/>
                <a:gd name="T1" fmla="*/ 52 h 123"/>
                <a:gd name="T2" fmla="*/ 121 w 139"/>
                <a:gd name="T3" fmla="*/ 119 h 123"/>
                <a:gd name="T4" fmla="*/ 139 w 139"/>
                <a:gd name="T5" fmla="*/ 115 h 123"/>
                <a:gd name="T6" fmla="*/ 57 w 139"/>
                <a:gd name="T7" fmla="*/ 48 h 123"/>
                <a:gd name="T8" fmla="*/ 81 w 139"/>
                <a:gd name="T9" fmla="*/ 46 h 123"/>
                <a:gd name="T10" fmla="*/ 34 w 139"/>
                <a:gd name="T11" fmla="*/ 0 h 123"/>
                <a:gd name="T12" fmla="*/ 0 w 139"/>
                <a:gd name="T13" fmla="*/ 54 h 123"/>
                <a:gd name="T14" fmla="*/ 20 w 139"/>
                <a:gd name="T15" fmla="*/ 52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23">
                  <a:moveTo>
                    <a:pt x="20" y="52"/>
                  </a:moveTo>
                  <a:cubicBezTo>
                    <a:pt x="34" y="94"/>
                    <a:pt x="75" y="123"/>
                    <a:pt x="121" y="119"/>
                  </a:cubicBezTo>
                  <a:cubicBezTo>
                    <a:pt x="127" y="118"/>
                    <a:pt x="133" y="117"/>
                    <a:pt x="139" y="115"/>
                  </a:cubicBezTo>
                  <a:cubicBezTo>
                    <a:pt x="101" y="112"/>
                    <a:pt x="69" y="85"/>
                    <a:pt x="57" y="48"/>
                  </a:cubicBezTo>
                  <a:cubicBezTo>
                    <a:pt x="81" y="46"/>
                    <a:pt x="81" y="46"/>
                    <a:pt x="81" y="46"/>
                  </a:cubicBezTo>
                  <a:cubicBezTo>
                    <a:pt x="34" y="0"/>
                    <a:pt x="34" y="0"/>
                    <a:pt x="34" y="0"/>
                  </a:cubicBezTo>
                  <a:cubicBezTo>
                    <a:pt x="0" y="54"/>
                    <a:pt x="0" y="54"/>
                    <a:pt x="0" y="54"/>
                  </a:cubicBezTo>
                  <a:lnTo>
                    <a:pt x="20" y="52"/>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62">
              <a:extLst>
                <a:ext uri="{FF2B5EF4-FFF2-40B4-BE49-F238E27FC236}">
                  <a16:creationId xmlns:a16="http://schemas.microsoft.com/office/drawing/2014/main" id="{4A29EB4A-3520-4FB5-8B74-40601A6B500D}"/>
                </a:ext>
              </a:extLst>
            </p:cNvPr>
            <p:cNvSpPr>
              <a:spLocks noChangeAspect="1"/>
            </p:cNvSpPr>
            <p:nvPr/>
          </p:nvSpPr>
          <p:spPr bwMode="auto">
            <a:xfrm>
              <a:off x="6122186" y="3949307"/>
              <a:ext cx="161925" cy="292100"/>
            </a:xfrm>
            <a:custGeom>
              <a:avLst/>
              <a:gdLst>
                <a:gd name="T0" fmla="*/ 51 w 84"/>
                <a:gd name="T1" fmla="*/ 134 h 151"/>
                <a:gd name="T2" fmla="*/ 56 w 84"/>
                <a:gd name="T3" fmla="*/ 13 h 151"/>
                <a:gd name="T4" fmla="*/ 43 w 84"/>
                <a:gd name="T5" fmla="*/ 0 h 151"/>
                <a:gd name="T6" fmla="*/ 29 w 84"/>
                <a:gd name="T7" fmla="*/ 105 h 151"/>
                <a:gd name="T8" fmla="*/ 15 w 84"/>
                <a:gd name="T9" fmla="*/ 86 h 151"/>
                <a:gd name="T10" fmla="*/ 0 w 84"/>
                <a:gd name="T11" fmla="*/ 150 h 151"/>
                <a:gd name="T12" fmla="*/ 64 w 84"/>
                <a:gd name="T13" fmla="*/ 151 h 151"/>
                <a:gd name="T14" fmla="*/ 51 w 84"/>
                <a:gd name="T15" fmla="*/ 134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51">
                  <a:moveTo>
                    <a:pt x="51" y="134"/>
                  </a:moveTo>
                  <a:cubicBezTo>
                    <a:pt x="81" y="101"/>
                    <a:pt x="84" y="50"/>
                    <a:pt x="56" y="13"/>
                  </a:cubicBezTo>
                  <a:cubicBezTo>
                    <a:pt x="52" y="8"/>
                    <a:pt x="48" y="4"/>
                    <a:pt x="43" y="0"/>
                  </a:cubicBezTo>
                  <a:cubicBezTo>
                    <a:pt x="60" y="34"/>
                    <a:pt x="55" y="76"/>
                    <a:pt x="29" y="105"/>
                  </a:cubicBezTo>
                  <a:cubicBezTo>
                    <a:pt x="15" y="86"/>
                    <a:pt x="15" y="86"/>
                    <a:pt x="15" y="86"/>
                  </a:cubicBezTo>
                  <a:cubicBezTo>
                    <a:pt x="0" y="150"/>
                    <a:pt x="0" y="150"/>
                    <a:pt x="0" y="150"/>
                  </a:cubicBezTo>
                  <a:cubicBezTo>
                    <a:pt x="64" y="151"/>
                    <a:pt x="64" y="151"/>
                    <a:pt x="64" y="151"/>
                  </a:cubicBezTo>
                  <a:lnTo>
                    <a:pt x="51" y="134"/>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3">
              <a:extLst>
                <a:ext uri="{FF2B5EF4-FFF2-40B4-BE49-F238E27FC236}">
                  <a16:creationId xmlns:a16="http://schemas.microsoft.com/office/drawing/2014/main" id="{AC05E1B2-CD64-4572-AECB-7F3539C88BE6}"/>
                </a:ext>
              </a:extLst>
            </p:cNvPr>
            <p:cNvSpPr>
              <a:spLocks noChangeAspect="1"/>
            </p:cNvSpPr>
            <p:nvPr/>
          </p:nvSpPr>
          <p:spPr bwMode="auto">
            <a:xfrm>
              <a:off x="5868186" y="3806432"/>
              <a:ext cx="298450" cy="161925"/>
            </a:xfrm>
            <a:custGeom>
              <a:avLst/>
              <a:gdLst>
                <a:gd name="T0" fmla="*/ 117 w 154"/>
                <a:gd name="T1" fmla="*/ 18 h 84"/>
                <a:gd name="T2" fmla="*/ 6 w 154"/>
                <a:gd name="T3" fmla="*/ 67 h 84"/>
                <a:gd name="T4" fmla="*/ 0 w 154"/>
                <a:gd name="T5" fmla="*/ 84 h 84"/>
                <a:gd name="T6" fmla="*/ 100 w 154"/>
                <a:gd name="T7" fmla="*/ 51 h 84"/>
                <a:gd name="T8" fmla="*/ 89 w 154"/>
                <a:gd name="T9" fmla="*/ 72 h 84"/>
                <a:gd name="T10" fmla="*/ 154 w 154"/>
                <a:gd name="T11" fmla="*/ 58 h 84"/>
                <a:gd name="T12" fmla="*/ 126 w 154"/>
                <a:gd name="T13" fmla="*/ 0 h 84"/>
                <a:gd name="T14" fmla="*/ 117 w 154"/>
                <a:gd name="T15" fmla="*/ 18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84">
                  <a:moveTo>
                    <a:pt x="117" y="18"/>
                  </a:moveTo>
                  <a:cubicBezTo>
                    <a:pt x="74" y="6"/>
                    <a:pt x="27" y="26"/>
                    <a:pt x="6" y="67"/>
                  </a:cubicBezTo>
                  <a:cubicBezTo>
                    <a:pt x="4" y="73"/>
                    <a:pt x="1" y="78"/>
                    <a:pt x="0" y="84"/>
                  </a:cubicBezTo>
                  <a:cubicBezTo>
                    <a:pt x="23" y="54"/>
                    <a:pt x="63" y="41"/>
                    <a:pt x="100" y="51"/>
                  </a:cubicBezTo>
                  <a:cubicBezTo>
                    <a:pt x="89" y="72"/>
                    <a:pt x="89" y="72"/>
                    <a:pt x="89" y="72"/>
                  </a:cubicBezTo>
                  <a:cubicBezTo>
                    <a:pt x="154" y="58"/>
                    <a:pt x="154" y="58"/>
                    <a:pt x="154" y="58"/>
                  </a:cubicBezTo>
                  <a:cubicBezTo>
                    <a:pt x="126" y="0"/>
                    <a:pt x="126" y="0"/>
                    <a:pt x="126" y="0"/>
                  </a:cubicBezTo>
                  <a:lnTo>
                    <a:pt x="117" y="18"/>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39">
            <a:extLst>
              <a:ext uri="{FF2B5EF4-FFF2-40B4-BE49-F238E27FC236}">
                <a16:creationId xmlns:a16="http://schemas.microsoft.com/office/drawing/2014/main" id="{6CAC8EC5-C9B7-4963-AD5C-E4057BDB04DC}"/>
              </a:ext>
            </a:extLst>
          </p:cNvPr>
          <p:cNvGrpSpPr>
            <a:grpSpLocks noChangeAspect="1"/>
          </p:cNvGrpSpPr>
          <p:nvPr/>
        </p:nvGrpSpPr>
        <p:grpSpPr>
          <a:xfrm>
            <a:off x="7114078" y="3714062"/>
            <a:ext cx="716270" cy="1005725"/>
            <a:chOff x="3574136" y="1268413"/>
            <a:chExt cx="165901" cy="232922"/>
          </a:xfrm>
        </p:grpSpPr>
        <p:sp>
          <p:nvSpPr>
            <p:cNvPr id="41" name="Line 447">
              <a:extLst>
                <a:ext uri="{FF2B5EF4-FFF2-40B4-BE49-F238E27FC236}">
                  <a16:creationId xmlns:a16="http://schemas.microsoft.com/office/drawing/2014/main" id="{FC3EE146-FD44-449C-825D-9CFB51D4AE9B}"/>
                </a:ext>
              </a:extLst>
            </p:cNvPr>
            <p:cNvSpPr>
              <a:spLocks noChangeShapeType="1"/>
            </p:cNvSpPr>
            <p:nvPr/>
          </p:nvSpPr>
          <p:spPr bwMode="auto">
            <a:xfrm>
              <a:off x="3629070" y="1356308"/>
              <a:ext cx="82401" cy="1098"/>
            </a:xfrm>
            <a:prstGeom prst="line">
              <a:avLst/>
            </a:prstGeom>
            <a:noFill/>
            <a:ln w="9525"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172"/>
              <a:endParaRPr lang="en-US" sz="506">
                <a:solidFill>
                  <a:srgbClr val="000000"/>
                </a:solidFill>
                <a:ea typeface="Arial" charset="0"/>
                <a:cs typeface="Arial" charset="0"/>
              </a:endParaRPr>
            </a:p>
          </p:txBody>
        </p:sp>
        <p:sp>
          <p:nvSpPr>
            <p:cNvPr id="42" name="Line 448">
              <a:extLst>
                <a:ext uri="{FF2B5EF4-FFF2-40B4-BE49-F238E27FC236}">
                  <a16:creationId xmlns:a16="http://schemas.microsoft.com/office/drawing/2014/main" id="{18C39A80-76C7-44D2-8E73-4E2BF1E05DC5}"/>
                </a:ext>
              </a:extLst>
            </p:cNvPr>
            <p:cNvSpPr>
              <a:spLocks noChangeShapeType="1"/>
            </p:cNvSpPr>
            <p:nvPr/>
          </p:nvSpPr>
          <p:spPr bwMode="auto">
            <a:xfrm>
              <a:off x="3629070" y="1393664"/>
              <a:ext cx="82401" cy="1098"/>
            </a:xfrm>
            <a:prstGeom prst="line">
              <a:avLst/>
            </a:prstGeom>
            <a:noFill/>
            <a:ln w="9525"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172"/>
              <a:endParaRPr lang="en-US" sz="506">
                <a:solidFill>
                  <a:srgbClr val="000000"/>
                </a:solidFill>
                <a:ea typeface="Arial" charset="0"/>
                <a:cs typeface="Arial" charset="0"/>
              </a:endParaRPr>
            </a:p>
          </p:txBody>
        </p:sp>
        <p:sp>
          <p:nvSpPr>
            <p:cNvPr id="43" name="Line 449">
              <a:extLst>
                <a:ext uri="{FF2B5EF4-FFF2-40B4-BE49-F238E27FC236}">
                  <a16:creationId xmlns:a16="http://schemas.microsoft.com/office/drawing/2014/main" id="{152FAAAD-5011-43F5-95C1-A5212A0DFC7D}"/>
                </a:ext>
              </a:extLst>
            </p:cNvPr>
            <p:cNvSpPr>
              <a:spLocks noChangeShapeType="1"/>
            </p:cNvSpPr>
            <p:nvPr/>
          </p:nvSpPr>
          <p:spPr bwMode="auto">
            <a:xfrm>
              <a:off x="3629070" y="1431019"/>
              <a:ext cx="82401" cy="1098"/>
            </a:xfrm>
            <a:prstGeom prst="line">
              <a:avLst/>
            </a:prstGeom>
            <a:noFill/>
            <a:ln w="9525"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172"/>
              <a:endParaRPr lang="en-US" sz="506">
                <a:solidFill>
                  <a:srgbClr val="000000"/>
                </a:solidFill>
                <a:ea typeface="Arial" charset="0"/>
                <a:cs typeface="Arial" charset="0"/>
              </a:endParaRPr>
            </a:p>
          </p:txBody>
        </p:sp>
        <p:sp>
          <p:nvSpPr>
            <p:cNvPr id="44" name="Line 450">
              <a:extLst>
                <a:ext uri="{FF2B5EF4-FFF2-40B4-BE49-F238E27FC236}">
                  <a16:creationId xmlns:a16="http://schemas.microsoft.com/office/drawing/2014/main" id="{D24D03FF-EE9E-4A69-8F3B-68691EDA2F5E}"/>
                </a:ext>
              </a:extLst>
            </p:cNvPr>
            <p:cNvSpPr>
              <a:spLocks noChangeShapeType="1"/>
            </p:cNvSpPr>
            <p:nvPr/>
          </p:nvSpPr>
          <p:spPr bwMode="auto">
            <a:xfrm>
              <a:off x="3629070" y="1468375"/>
              <a:ext cx="82401" cy="1098"/>
            </a:xfrm>
            <a:prstGeom prst="line">
              <a:avLst/>
            </a:prstGeom>
            <a:noFill/>
            <a:ln w="9525"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172"/>
              <a:endParaRPr lang="en-US" sz="506">
                <a:solidFill>
                  <a:srgbClr val="000000"/>
                </a:solidFill>
                <a:ea typeface="Arial" charset="0"/>
                <a:cs typeface="Arial" charset="0"/>
              </a:endParaRPr>
            </a:p>
          </p:txBody>
        </p:sp>
        <p:sp>
          <p:nvSpPr>
            <p:cNvPr id="45" name="Line 451">
              <a:extLst>
                <a:ext uri="{FF2B5EF4-FFF2-40B4-BE49-F238E27FC236}">
                  <a16:creationId xmlns:a16="http://schemas.microsoft.com/office/drawing/2014/main" id="{3F673907-A40E-4C5D-BAAC-6C84A3905808}"/>
                </a:ext>
              </a:extLst>
            </p:cNvPr>
            <p:cNvSpPr>
              <a:spLocks noChangeShapeType="1"/>
            </p:cNvSpPr>
            <p:nvPr/>
          </p:nvSpPr>
          <p:spPr bwMode="auto">
            <a:xfrm flipH="1">
              <a:off x="3598306" y="1356308"/>
              <a:ext cx="17579" cy="1098"/>
            </a:xfrm>
            <a:prstGeom prst="line">
              <a:avLst/>
            </a:prstGeom>
            <a:noFill/>
            <a:ln w="9525"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172"/>
              <a:endParaRPr lang="en-US" sz="506">
                <a:solidFill>
                  <a:srgbClr val="000000"/>
                </a:solidFill>
                <a:ea typeface="Arial" charset="0"/>
                <a:cs typeface="Arial" charset="0"/>
              </a:endParaRPr>
            </a:p>
          </p:txBody>
        </p:sp>
        <p:sp>
          <p:nvSpPr>
            <p:cNvPr id="46" name="Line 452">
              <a:extLst>
                <a:ext uri="{FF2B5EF4-FFF2-40B4-BE49-F238E27FC236}">
                  <a16:creationId xmlns:a16="http://schemas.microsoft.com/office/drawing/2014/main" id="{3B68F452-80FD-4AFB-B539-1D74CF5E1CC8}"/>
                </a:ext>
              </a:extLst>
            </p:cNvPr>
            <p:cNvSpPr>
              <a:spLocks noChangeShapeType="1"/>
            </p:cNvSpPr>
            <p:nvPr/>
          </p:nvSpPr>
          <p:spPr bwMode="auto">
            <a:xfrm flipH="1">
              <a:off x="3598306" y="1393664"/>
              <a:ext cx="17579" cy="1098"/>
            </a:xfrm>
            <a:prstGeom prst="line">
              <a:avLst/>
            </a:prstGeom>
            <a:noFill/>
            <a:ln w="9525"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172"/>
              <a:endParaRPr lang="en-US" sz="506">
                <a:solidFill>
                  <a:srgbClr val="000000"/>
                </a:solidFill>
                <a:ea typeface="Arial" charset="0"/>
                <a:cs typeface="Arial" charset="0"/>
              </a:endParaRPr>
            </a:p>
          </p:txBody>
        </p:sp>
        <p:sp>
          <p:nvSpPr>
            <p:cNvPr id="47" name="Line 453">
              <a:extLst>
                <a:ext uri="{FF2B5EF4-FFF2-40B4-BE49-F238E27FC236}">
                  <a16:creationId xmlns:a16="http://schemas.microsoft.com/office/drawing/2014/main" id="{950E234E-81FE-4E76-9A09-22D9E58789C9}"/>
                </a:ext>
              </a:extLst>
            </p:cNvPr>
            <p:cNvSpPr>
              <a:spLocks noChangeShapeType="1"/>
            </p:cNvSpPr>
            <p:nvPr/>
          </p:nvSpPr>
          <p:spPr bwMode="auto">
            <a:xfrm flipH="1">
              <a:off x="3598306" y="1431019"/>
              <a:ext cx="17579" cy="1098"/>
            </a:xfrm>
            <a:prstGeom prst="line">
              <a:avLst/>
            </a:prstGeom>
            <a:noFill/>
            <a:ln w="9525"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172"/>
              <a:endParaRPr lang="en-US" sz="506">
                <a:solidFill>
                  <a:srgbClr val="000000"/>
                </a:solidFill>
                <a:ea typeface="Arial" charset="0"/>
                <a:cs typeface="Arial" charset="0"/>
              </a:endParaRPr>
            </a:p>
          </p:txBody>
        </p:sp>
        <p:sp>
          <p:nvSpPr>
            <p:cNvPr id="48" name="Line 454">
              <a:extLst>
                <a:ext uri="{FF2B5EF4-FFF2-40B4-BE49-F238E27FC236}">
                  <a16:creationId xmlns:a16="http://schemas.microsoft.com/office/drawing/2014/main" id="{2CCE1D65-14E4-475A-88E8-D5CB0B7A1E24}"/>
                </a:ext>
              </a:extLst>
            </p:cNvPr>
            <p:cNvSpPr>
              <a:spLocks noChangeShapeType="1"/>
            </p:cNvSpPr>
            <p:nvPr/>
          </p:nvSpPr>
          <p:spPr bwMode="auto">
            <a:xfrm flipH="1">
              <a:off x="3598306" y="1468375"/>
              <a:ext cx="17579" cy="1098"/>
            </a:xfrm>
            <a:prstGeom prst="line">
              <a:avLst/>
            </a:prstGeom>
            <a:noFill/>
            <a:ln w="9525" cap="flat">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172"/>
              <a:endParaRPr lang="en-US" sz="506">
                <a:solidFill>
                  <a:srgbClr val="000000"/>
                </a:solidFill>
                <a:ea typeface="Arial" charset="0"/>
                <a:cs typeface="Arial" charset="0"/>
              </a:endParaRPr>
            </a:p>
          </p:txBody>
        </p:sp>
        <p:sp>
          <p:nvSpPr>
            <p:cNvPr id="49" name="Freeform 455">
              <a:extLst>
                <a:ext uri="{FF2B5EF4-FFF2-40B4-BE49-F238E27FC236}">
                  <a16:creationId xmlns:a16="http://schemas.microsoft.com/office/drawing/2014/main" id="{128DD493-2E40-4FB4-A346-1728AE07D1CC}"/>
                </a:ext>
              </a:extLst>
            </p:cNvPr>
            <p:cNvSpPr>
              <a:spLocks noChangeArrowheads="1"/>
            </p:cNvSpPr>
            <p:nvPr/>
          </p:nvSpPr>
          <p:spPr bwMode="auto">
            <a:xfrm>
              <a:off x="3574136" y="1296980"/>
              <a:ext cx="165901" cy="204355"/>
            </a:xfrm>
            <a:custGeom>
              <a:avLst/>
              <a:gdLst>
                <a:gd name="T0" fmla="*/ 194 w 665"/>
                <a:gd name="T1" fmla="*/ 0 h 822"/>
                <a:gd name="T2" fmla="*/ 0 w 665"/>
                <a:gd name="T3" fmla="*/ 0 h 822"/>
                <a:gd name="T4" fmla="*/ 0 w 665"/>
                <a:gd name="T5" fmla="*/ 821 h 822"/>
                <a:gd name="T6" fmla="*/ 664 w 665"/>
                <a:gd name="T7" fmla="*/ 821 h 822"/>
                <a:gd name="T8" fmla="*/ 664 w 665"/>
                <a:gd name="T9" fmla="*/ 0 h 822"/>
                <a:gd name="T10" fmla="*/ 462 w 665"/>
                <a:gd name="T11" fmla="*/ 0 h 822"/>
              </a:gdLst>
              <a:ahLst/>
              <a:cxnLst>
                <a:cxn ang="0">
                  <a:pos x="T0" y="T1"/>
                </a:cxn>
                <a:cxn ang="0">
                  <a:pos x="T2" y="T3"/>
                </a:cxn>
                <a:cxn ang="0">
                  <a:pos x="T4" y="T5"/>
                </a:cxn>
                <a:cxn ang="0">
                  <a:pos x="T6" y="T7"/>
                </a:cxn>
                <a:cxn ang="0">
                  <a:pos x="T8" y="T9"/>
                </a:cxn>
                <a:cxn ang="0">
                  <a:pos x="T10" y="T11"/>
                </a:cxn>
              </a:cxnLst>
              <a:rect l="0" t="0" r="r" b="b"/>
              <a:pathLst>
                <a:path w="665" h="822">
                  <a:moveTo>
                    <a:pt x="194" y="0"/>
                  </a:moveTo>
                  <a:lnTo>
                    <a:pt x="0" y="0"/>
                  </a:lnTo>
                  <a:lnTo>
                    <a:pt x="0" y="821"/>
                  </a:lnTo>
                  <a:lnTo>
                    <a:pt x="664" y="821"/>
                  </a:lnTo>
                  <a:lnTo>
                    <a:pt x="664" y="0"/>
                  </a:lnTo>
                  <a:lnTo>
                    <a:pt x="462" y="0"/>
                  </a:lnTo>
                </a:path>
              </a:pathLst>
            </a:custGeom>
            <a:noFill/>
            <a:ln w="9525" cap="flat">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172"/>
              <a:endParaRPr lang="en-US" sz="506">
                <a:solidFill>
                  <a:srgbClr val="000000"/>
                </a:solidFill>
                <a:ea typeface="Arial" charset="0"/>
                <a:cs typeface="Arial" charset="0"/>
              </a:endParaRPr>
            </a:p>
          </p:txBody>
        </p:sp>
        <p:sp>
          <p:nvSpPr>
            <p:cNvPr id="50" name="Freeform 456">
              <a:extLst>
                <a:ext uri="{FF2B5EF4-FFF2-40B4-BE49-F238E27FC236}">
                  <a16:creationId xmlns:a16="http://schemas.microsoft.com/office/drawing/2014/main" id="{B6720525-4267-4CC9-93BA-039C7F308EFA}"/>
                </a:ext>
              </a:extLst>
            </p:cNvPr>
            <p:cNvSpPr>
              <a:spLocks noChangeArrowheads="1"/>
            </p:cNvSpPr>
            <p:nvPr/>
          </p:nvSpPr>
          <p:spPr bwMode="auto">
            <a:xfrm>
              <a:off x="3618082" y="1268413"/>
              <a:ext cx="74711" cy="47243"/>
            </a:xfrm>
            <a:custGeom>
              <a:avLst/>
              <a:gdLst>
                <a:gd name="T0" fmla="*/ 209 w 299"/>
                <a:gd name="T1" fmla="*/ 67 h 188"/>
                <a:gd name="T2" fmla="*/ 209 w 299"/>
                <a:gd name="T3" fmla="*/ 0 h 188"/>
                <a:gd name="T4" fmla="*/ 89 w 299"/>
                <a:gd name="T5" fmla="*/ 0 h 188"/>
                <a:gd name="T6" fmla="*/ 89 w 299"/>
                <a:gd name="T7" fmla="*/ 67 h 188"/>
                <a:gd name="T8" fmla="*/ 30 w 299"/>
                <a:gd name="T9" fmla="*/ 67 h 188"/>
                <a:gd name="T10" fmla="*/ 0 w 299"/>
                <a:gd name="T11" fmla="*/ 187 h 188"/>
                <a:gd name="T12" fmla="*/ 298 w 299"/>
                <a:gd name="T13" fmla="*/ 187 h 188"/>
                <a:gd name="T14" fmla="*/ 268 w 299"/>
                <a:gd name="T15" fmla="*/ 67 h 188"/>
                <a:gd name="T16" fmla="*/ 209 w 299"/>
                <a:gd name="T17" fmla="*/ 6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188">
                  <a:moveTo>
                    <a:pt x="209" y="67"/>
                  </a:moveTo>
                  <a:lnTo>
                    <a:pt x="209" y="0"/>
                  </a:lnTo>
                  <a:lnTo>
                    <a:pt x="89" y="0"/>
                  </a:lnTo>
                  <a:lnTo>
                    <a:pt x="89" y="67"/>
                  </a:lnTo>
                  <a:lnTo>
                    <a:pt x="30" y="67"/>
                  </a:lnTo>
                  <a:lnTo>
                    <a:pt x="0" y="187"/>
                  </a:lnTo>
                  <a:lnTo>
                    <a:pt x="298" y="187"/>
                  </a:lnTo>
                  <a:lnTo>
                    <a:pt x="268" y="67"/>
                  </a:lnTo>
                  <a:lnTo>
                    <a:pt x="209" y="67"/>
                  </a:lnTo>
                </a:path>
              </a:pathLst>
            </a:custGeom>
            <a:noFill/>
            <a:ln w="9525" cap="flat">
              <a:solidFill>
                <a:schemeClr val="tx1"/>
              </a:solidFill>
              <a:bevel/>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172"/>
              <a:endParaRPr lang="en-US" sz="506">
                <a:solidFill>
                  <a:srgbClr val="000000"/>
                </a:solidFill>
                <a:ea typeface="Arial" charset="0"/>
                <a:cs typeface="Arial" charset="0"/>
              </a:endParaRPr>
            </a:p>
          </p:txBody>
        </p:sp>
      </p:grpSp>
      <p:sp>
        <p:nvSpPr>
          <p:cNvPr id="4" name="Rectangle 3">
            <a:extLst>
              <a:ext uri="{FF2B5EF4-FFF2-40B4-BE49-F238E27FC236}">
                <a16:creationId xmlns:a16="http://schemas.microsoft.com/office/drawing/2014/main" id="{385AA73C-6259-3554-FDD0-56602AD638A8}"/>
              </a:ext>
            </a:extLst>
          </p:cNvPr>
          <p:cNvSpPr/>
          <p:nvPr/>
        </p:nvSpPr>
        <p:spPr>
          <a:xfrm>
            <a:off x="1116011" y="1289339"/>
            <a:ext cx="10676618" cy="1200329"/>
          </a:xfrm>
          <a:prstGeom prst="rect">
            <a:avLst/>
          </a:prstGeom>
          <a:ln w="28575">
            <a:solidFill>
              <a:schemeClr val="tx1"/>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Helvetica Neue"/>
              </a:rPr>
              <a:t>At the very least, Cummins' suppliers </a:t>
            </a:r>
            <a:r>
              <a:rPr lang="en-US" i="1" dirty="0">
                <a:latin typeface="Helvetica Neue"/>
              </a:rPr>
              <a:t>must</a:t>
            </a:r>
            <a:r>
              <a:rPr lang="en-US" dirty="0">
                <a:latin typeface="Helvetica Neue"/>
              </a:rPr>
              <a:t> comply with all applicable environmental laws and regulations in areas where they do business, adhere to Cummins' </a:t>
            </a:r>
            <a:r>
              <a:rPr lang="en-US" dirty="0">
                <a:solidFill>
                  <a:srgbClr val="0070C0"/>
                </a:solidFill>
                <a:latin typeface="Helvetica Neue"/>
                <a:hlinkClick r:id="rId2"/>
              </a:rPr>
              <a:t>Prohibited Substances standard CES 10903</a:t>
            </a:r>
            <a:r>
              <a:rPr lang="en-US" dirty="0">
                <a:solidFill>
                  <a:srgbClr val="0070C0"/>
                </a:solidFill>
                <a:latin typeface="Helvetica Neue"/>
              </a:rPr>
              <a:t>, </a:t>
            </a:r>
            <a:r>
              <a:rPr lang="en-US" dirty="0">
                <a:latin typeface="Helvetica Neue"/>
              </a:rPr>
              <a:t>and provide required documentation. Additionally, suppliers should prioritize their actions and partner with Cummins in the following four categories:</a:t>
            </a:r>
            <a:endParaRPr lang="en-US" dirty="0"/>
          </a:p>
        </p:txBody>
      </p:sp>
      <p:sp>
        <p:nvSpPr>
          <p:cNvPr id="2" name="Title 1">
            <a:extLst>
              <a:ext uri="{FF2B5EF4-FFF2-40B4-BE49-F238E27FC236}">
                <a16:creationId xmlns:a16="http://schemas.microsoft.com/office/drawing/2014/main" id="{DA500AED-230A-61AC-EF50-C16BB717067D}"/>
              </a:ext>
            </a:extLst>
          </p:cNvPr>
          <p:cNvSpPr>
            <a:spLocks noGrp="1"/>
          </p:cNvSpPr>
          <p:nvPr>
            <p:ph type="title"/>
          </p:nvPr>
        </p:nvSpPr>
        <p:spPr>
          <a:xfrm>
            <a:off x="1231012" y="393333"/>
            <a:ext cx="9751215" cy="1017679"/>
          </a:xfrm>
        </p:spPr>
        <p:txBody>
          <a:bodyPr>
            <a:normAutofit/>
          </a:bodyPr>
          <a:lstStyle/>
          <a:p>
            <a:r>
              <a:rPr lang="en-US" sz="4400" b="1" dirty="0"/>
              <a:t>Cummins Expectations and Timing</a:t>
            </a:r>
          </a:p>
        </p:txBody>
      </p:sp>
      <p:sp>
        <p:nvSpPr>
          <p:cNvPr id="3" name="Slide Number Placeholder 3">
            <a:extLst>
              <a:ext uri="{FF2B5EF4-FFF2-40B4-BE49-F238E27FC236}">
                <a16:creationId xmlns:a16="http://schemas.microsoft.com/office/drawing/2014/main" id="{52681D73-0CA5-6CC3-E997-726DA8F137A9}"/>
              </a:ext>
            </a:extLst>
          </p:cNvPr>
          <p:cNvSpPr txBox="1">
            <a:spLocks/>
          </p:cNvSpPr>
          <p:nvPr/>
        </p:nvSpPr>
        <p:spPr>
          <a:xfrm>
            <a:off x="11290300" y="6375258"/>
            <a:ext cx="742952" cy="3578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661967-8D01-4D8A-8FD0-86F83ECE6BD1}" type="slidenum">
              <a:rPr lang="en-US" smtClean="0"/>
              <a:pPr/>
              <a:t>13</a:t>
            </a:fld>
            <a:endParaRPr lang="en-US" dirty="0"/>
          </a:p>
        </p:txBody>
      </p:sp>
    </p:spTree>
    <p:extLst>
      <p:ext uri="{BB962C8B-B14F-4D97-AF65-F5344CB8AC3E}">
        <p14:creationId xmlns:p14="http://schemas.microsoft.com/office/powerpoint/2010/main" val="2374103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14</a:t>
            </a:fld>
            <a:endParaRPr lang="en-US" dirty="0"/>
          </a:p>
        </p:txBody>
      </p:sp>
      <p:sp>
        <p:nvSpPr>
          <p:cNvPr id="2" name="Title 1"/>
          <p:cNvSpPr>
            <a:spLocks noGrp="1"/>
          </p:cNvSpPr>
          <p:nvPr>
            <p:ph type="title"/>
          </p:nvPr>
        </p:nvSpPr>
        <p:spPr>
          <a:xfrm>
            <a:off x="1231012" y="393333"/>
            <a:ext cx="9751215" cy="1096102"/>
          </a:xfrm>
        </p:spPr>
        <p:txBody>
          <a:bodyPr>
            <a:normAutofit/>
          </a:bodyPr>
          <a:lstStyle/>
          <a:p>
            <a:r>
              <a:rPr lang="en-US" sz="4400" b="1" dirty="0"/>
              <a:t>Cummins Expectations and Timing</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
        <p:nvSpPr>
          <p:cNvPr id="5" name="Content Placeholder 2">
            <a:extLst>
              <a:ext uri="{FF2B5EF4-FFF2-40B4-BE49-F238E27FC236}">
                <a16:creationId xmlns:a16="http://schemas.microsoft.com/office/drawing/2014/main" id="{D2BE788E-4A34-8DEE-EDFB-DA1EF69ADE64}"/>
              </a:ext>
            </a:extLst>
          </p:cNvPr>
          <p:cNvSpPr txBox="1">
            <a:spLocks/>
          </p:cNvSpPr>
          <p:nvPr/>
        </p:nvSpPr>
        <p:spPr>
          <a:xfrm>
            <a:off x="3596648" y="1384814"/>
            <a:ext cx="8436604" cy="245824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a:cs typeface="Arial"/>
              </a:rPr>
              <a:t>Suppliers are required to provide full material declarations (FMD) and/or Conflict Minerals data within 45 days of Cummins request. </a:t>
            </a:r>
          </a:p>
          <a:p>
            <a:r>
              <a:rPr lang="en-GB" dirty="0">
                <a:latin typeface="Arial"/>
                <a:cs typeface="Arial"/>
              </a:rPr>
              <a:t>FMD is required as part of PPAP and/or the new product development process for All products via IMDS or CDX. </a:t>
            </a:r>
            <a:r>
              <a:rPr lang="en-US" dirty="0">
                <a:latin typeface="Arial"/>
                <a:cs typeface="Arial"/>
              </a:rPr>
              <a:t>Providing FMDs avoids having to resurvey the supply chain each time a new substance is added to regulatory or customer lists and is used to demonstrate compliance to multiple regulations.</a:t>
            </a:r>
          </a:p>
          <a:p>
            <a:r>
              <a:rPr lang="en-US" dirty="0">
                <a:latin typeface="Arial"/>
                <a:cs typeface="Arial"/>
              </a:rPr>
              <a:t>If we don't have the information, we can't provide compliance information to customers and regulatory authorities, and our market access may be limited.</a:t>
            </a:r>
          </a:p>
        </p:txBody>
      </p:sp>
      <p:pic>
        <p:nvPicPr>
          <p:cNvPr id="6" name="Picture 5">
            <a:extLst>
              <a:ext uri="{FF2B5EF4-FFF2-40B4-BE49-F238E27FC236}">
                <a16:creationId xmlns:a16="http://schemas.microsoft.com/office/drawing/2014/main" id="{4B7AF939-CAD5-23E6-6DD4-FB612980F1F7}"/>
              </a:ext>
            </a:extLst>
          </p:cNvPr>
          <p:cNvPicPr>
            <a:picLocks noChangeAspect="1"/>
          </p:cNvPicPr>
          <p:nvPr/>
        </p:nvPicPr>
        <p:blipFill rotWithShape="1">
          <a:blip r:embed="rId2"/>
          <a:srcRect t="17217" r="68184" b="5340"/>
          <a:stretch/>
        </p:blipFill>
        <p:spPr>
          <a:xfrm>
            <a:off x="974339" y="1297563"/>
            <a:ext cx="2520830" cy="5167104"/>
          </a:xfrm>
          <a:prstGeom prst="rect">
            <a:avLst/>
          </a:prstGeom>
        </p:spPr>
      </p:pic>
      <p:pic>
        <p:nvPicPr>
          <p:cNvPr id="7" name="Picture 6">
            <a:extLst>
              <a:ext uri="{FF2B5EF4-FFF2-40B4-BE49-F238E27FC236}">
                <a16:creationId xmlns:a16="http://schemas.microsoft.com/office/drawing/2014/main" id="{2B0CAC2D-B809-7433-FADD-97D4C13E6417}"/>
              </a:ext>
            </a:extLst>
          </p:cNvPr>
          <p:cNvPicPr>
            <a:picLocks noChangeAspect="1"/>
          </p:cNvPicPr>
          <p:nvPr/>
        </p:nvPicPr>
        <p:blipFill rotWithShape="1">
          <a:blip r:embed="rId3"/>
          <a:srcRect l="1607" t="26241" r="33125" b="25416"/>
          <a:stretch/>
        </p:blipFill>
        <p:spPr>
          <a:xfrm>
            <a:off x="6012314" y="3931890"/>
            <a:ext cx="5875712" cy="2355108"/>
          </a:xfrm>
          <a:prstGeom prst="rect">
            <a:avLst/>
          </a:prstGeom>
        </p:spPr>
      </p:pic>
      <p:sp>
        <p:nvSpPr>
          <p:cNvPr id="8" name="TextBox 7">
            <a:extLst>
              <a:ext uri="{FF2B5EF4-FFF2-40B4-BE49-F238E27FC236}">
                <a16:creationId xmlns:a16="http://schemas.microsoft.com/office/drawing/2014/main" id="{E1CC4074-7E57-9F2A-3312-371204D97CDA}"/>
              </a:ext>
            </a:extLst>
          </p:cNvPr>
          <p:cNvSpPr txBox="1"/>
          <p:nvPr/>
        </p:nvSpPr>
        <p:spPr>
          <a:xfrm>
            <a:off x="3683370" y="4203388"/>
            <a:ext cx="2356700" cy="1754326"/>
          </a:xfrm>
          <a:prstGeom prst="rect">
            <a:avLst/>
          </a:prstGeom>
          <a:noFill/>
        </p:spPr>
        <p:txBody>
          <a:bodyPr wrap="square" rtlCol="0">
            <a:spAutoFit/>
          </a:bodyPr>
          <a:lstStyle/>
          <a:p>
            <a:r>
              <a:rPr lang="en-US" dirty="0"/>
              <a:t>Example of FMD from IMDS/CDX (left)</a:t>
            </a:r>
          </a:p>
          <a:p>
            <a:endParaRPr lang="en-US" dirty="0"/>
          </a:p>
          <a:p>
            <a:endParaRPr lang="en-US" dirty="0"/>
          </a:p>
          <a:p>
            <a:r>
              <a:rPr lang="en-US" dirty="0"/>
              <a:t>Example of CMRT (right)</a:t>
            </a:r>
          </a:p>
        </p:txBody>
      </p:sp>
      <p:sp>
        <p:nvSpPr>
          <p:cNvPr id="9" name="Arrow: Left-Right 8">
            <a:extLst>
              <a:ext uri="{FF2B5EF4-FFF2-40B4-BE49-F238E27FC236}">
                <a16:creationId xmlns:a16="http://schemas.microsoft.com/office/drawing/2014/main" id="{A061803A-0DDE-D96D-7F38-EEAFB6193B80}"/>
              </a:ext>
            </a:extLst>
          </p:cNvPr>
          <p:cNvSpPr/>
          <p:nvPr/>
        </p:nvSpPr>
        <p:spPr>
          <a:xfrm>
            <a:off x="4215842" y="4838235"/>
            <a:ext cx="1216152" cy="484632"/>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138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15</a:t>
            </a:fld>
            <a:endParaRPr lang="en-US" dirty="0"/>
          </a:p>
        </p:txBody>
      </p:sp>
      <p:sp>
        <p:nvSpPr>
          <p:cNvPr id="2" name="Title 1"/>
          <p:cNvSpPr>
            <a:spLocks noGrp="1"/>
          </p:cNvSpPr>
          <p:nvPr>
            <p:ph type="title"/>
          </p:nvPr>
        </p:nvSpPr>
        <p:spPr>
          <a:xfrm>
            <a:off x="1231012" y="393333"/>
            <a:ext cx="9751215" cy="1096102"/>
          </a:xfrm>
        </p:spPr>
        <p:txBody>
          <a:bodyPr>
            <a:normAutofit/>
          </a:bodyPr>
          <a:lstStyle/>
          <a:p>
            <a:r>
              <a:rPr lang="en-US" sz="4400" b="1" dirty="0"/>
              <a:t>Cummins Expectations and Timing</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
        <p:nvSpPr>
          <p:cNvPr id="10" name="Content Placeholder 6">
            <a:extLst>
              <a:ext uri="{FF2B5EF4-FFF2-40B4-BE49-F238E27FC236}">
                <a16:creationId xmlns:a16="http://schemas.microsoft.com/office/drawing/2014/main" id="{B1CCC196-6B6B-666A-FC79-540936344381}"/>
              </a:ext>
            </a:extLst>
          </p:cNvPr>
          <p:cNvSpPr txBox="1">
            <a:spLocks/>
          </p:cNvSpPr>
          <p:nvPr/>
        </p:nvSpPr>
        <p:spPr>
          <a:xfrm>
            <a:off x="7009252" y="2446997"/>
            <a:ext cx="4842975" cy="646332"/>
          </a:xfrm>
          <a:prstGeom prst="rect">
            <a:avLst/>
          </a:prstGeom>
        </p:spPr>
        <p:txBody>
          <a:bodyPr/>
          <a:lstStyle>
            <a:lvl1pPr marL="309026" indent="-309026" algn="l" rtl="0" eaLnBrk="1" fontAlgn="base" hangingPunct="1">
              <a:spcBef>
                <a:spcPct val="35000"/>
              </a:spcBef>
              <a:spcAft>
                <a:spcPct val="0"/>
              </a:spcAft>
              <a:buClr>
                <a:srgbClr val="EE2E24"/>
              </a:buClr>
              <a:buFont typeface="Wingdings" pitchFamily="-65" charset="2"/>
              <a:buChar char="§"/>
              <a:defRPr sz="3467">
                <a:solidFill>
                  <a:schemeClr val="tx1"/>
                </a:solidFill>
                <a:latin typeface="+mn-lt"/>
                <a:ea typeface="+mn-ea"/>
                <a:cs typeface="+mn-cs"/>
              </a:defRPr>
            </a:lvl1pPr>
            <a:lvl2pPr marL="772565" indent="-311143" algn="l" rtl="0" eaLnBrk="1" fontAlgn="base" hangingPunct="1">
              <a:spcBef>
                <a:spcPct val="35000"/>
              </a:spcBef>
              <a:spcAft>
                <a:spcPct val="0"/>
              </a:spcAft>
              <a:buClr>
                <a:srgbClr val="EE2E24"/>
              </a:buClr>
              <a:buFont typeface="Arial" charset="0"/>
              <a:buChar char="–"/>
              <a:defRPr sz="2933">
                <a:solidFill>
                  <a:schemeClr val="tx1"/>
                </a:solidFill>
                <a:latin typeface="+mn-lt"/>
                <a:cs typeface="+mn-cs"/>
              </a:defRPr>
            </a:lvl2pPr>
            <a:lvl3pPr marL="1151438" indent="-226478" algn="l" rtl="0" eaLnBrk="1" fontAlgn="base" hangingPunct="1">
              <a:spcBef>
                <a:spcPct val="35000"/>
              </a:spcBef>
              <a:spcAft>
                <a:spcPct val="0"/>
              </a:spcAft>
              <a:buClr>
                <a:srgbClr val="EE2E24"/>
              </a:buClr>
              <a:buChar char="•"/>
              <a:defRPr sz="2667">
                <a:solidFill>
                  <a:schemeClr val="tx1"/>
                </a:solidFill>
                <a:latin typeface="+mn-lt"/>
                <a:cs typeface="+mn-cs"/>
              </a:defRPr>
            </a:lvl3pPr>
            <a:lvl4pPr marL="1528195" indent="-224361" algn="l" rtl="0" eaLnBrk="1" fontAlgn="base" hangingPunct="1">
              <a:spcBef>
                <a:spcPct val="35000"/>
              </a:spcBef>
              <a:spcAft>
                <a:spcPct val="0"/>
              </a:spcAft>
              <a:buChar char="–"/>
              <a:defRPr>
                <a:solidFill>
                  <a:schemeClr val="tx1"/>
                </a:solidFill>
                <a:latin typeface="+mn-lt"/>
                <a:cs typeface="+mn-cs"/>
              </a:defRPr>
            </a:lvl4pPr>
            <a:lvl5pPr marL="1921885" indent="-241294" algn="l" rtl="0" eaLnBrk="1" fontAlgn="base" hangingPunct="1">
              <a:spcBef>
                <a:spcPct val="35000"/>
              </a:spcBef>
              <a:spcAft>
                <a:spcPct val="0"/>
              </a:spcAft>
              <a:buChar char="»"/>
              <a:defRPr i="1">
                <a:solidFill>
                  <a:schemeClr val="tx1"/>
                </a:solidFill>
                <a:latin typeface="+mn-lt"/>
                <a:cs typeface="+mn-cs"/>
              </a:defRPr>
            </a:lvl5pPr>
            <a:lvl6pPr marL="2531470" indent="-241294" algn="l" rtl="0" eaLnBrk="1" fontAlgn="base" hangingPunct="1">
              <a:spcBef>
                <a:spcPct val="35000"/>
              </a:spcBef>
              <a:spcAft>
                <a:spcPct val="0"/>
              </a:spcAft>
              <a:buChar char="»"/>
              <a:defRPr i="1">
                <a:solidFill>
                  <a:schemeClr val="tx1"/>
                </a:solidFill>
                <a:latin typeface="+mn-lt"/>
                <a:cs typeface="+mn-cs"/>
              </a:defRPr>
            </a:lvl6pPr>
            <a:lvl7pPr marL="3141055" indent="-241294" algn="l" rtl="0" eaLnBrk="1" fontAlgn="base" hangingPunct="1">
              <a:spcBef>
                <a:spcPct val="35000"/>
              </a:spcBef>
              <a:spcAft>
                <a:spcPct val="0"/>
              </a:spcAft>
              <a:buChar char="»"/>
              <a:defRPr i="1">
                <a:solidFill>
                  <a:schemeClr val="tx1"/>
                </a:solidFill>
                <a:latin typeface="+mn-lt"/>
                <a:cs typeface="+mn-cs"/>
              </a:defRPr>
            </a:lvl7pPr>
            <a:lvl8pPr marL="3750640" indent="-241294" algn="l" rtl="0" eaLnBrk="1" fontAlgn="base" hangingPunct="1">
              <a:spcBef>
                <a:spcPct val="35000"/>
              </a:spcBef>
              <a:spcAft>
                <a:spcPct val="0"/>
              </a:spcAft>
              <a:buChar char="»"/>
              <a:defRPr i="1">
                <a:solidFill>
                  <a:schemeClr val="tx1"/>
                </a:solidFill>
                <a:latin typeface="+mn-lt"/>
                <a:cs typeface="+mn-cs"/>
              </a:defRPr>
            </a:lvl8pPr>
            <a:lvl9pPr marL="4360224" indent="-241294" algn="l" rtl="0" eaLnBrk="1" fontAlgn="base" hangingPunct="1">
              <a:spcBef>
                <a:spcPct val="35000"/>
              </a:spcBef>
              <a:spcAft>
                <a:spcPct val="0"/>
              </a:spcAft>
              <a:buChar char="»"/>
              <a:defRPr i="1">
                <a:solidFill>
                  <a:schemeClr val="tx1"/>
                </a:solidFill>
                <a:latin typeface="+mn-lt"/>
                <a:cs typeface="+mn-cs"/>
              </a:defRPr>
            </a:lvl9pPr>
          </a:lstStyle>
          <a:p>
            <a:pPr marL="457200" lvl="1" indent="0">
              <a:buFont typeface="Arial" charset="0"/>
              <a:buNone/>
            </a:pPr>
            <a:r>
              <a:rPr lang="en-US" sz="1800" b="1" kern="0" dirty="0"/>
              <a:t>FMD vs. Partial Declarations</a:t>
            </a:r>
          </a:p>
        </p:txBody>
      </p:sp>
      <p:sp>
        <p:nvSpPr>
          <p:cNvPr id="11" name="TextBox 10">
            <a:extLst>
              <a:ext uri="{FF2B5EF4-FFF2-40B4-BE49-F238E27FC236}">
                <a16:creationId xmlns:a16="http://schemas.microsoft.com/office/drawing/2014/main" id="{0B49C5C2-98CB-FCE4-8DAD-969CE618C79C}"/>
              </a:ext>
            </a:extLst>
          </p:cNvPr>
          <p:cNvSpPr txBox="1"/>
          <p:nvPr/>
        </p:nvSpPr>
        <p:spPr>
          <a:xfrm>
            <a:off x="1067305" y="1724569"/>
            <a:ext cx="4772025" cy="646331"/>
          </a:xfrm>
          <a:prstGeom prst="rect">
            <a:avLst/>
          </a:prstGeom>
          <a:noFill/>
        </p:spPr>
        <p:txBody>
          <a:bodyPr wrap="square" rtlCol="0">
            <a:spAutoFit/>
          </a:bodyPr>
          <a:lstStyle/>
          <a:p>
            <a:r>
              <a:rPr lang="en-US" b="1" dirty="0"/>
              <a:t>WHY FULL MATERIALS DISCLOSURE:</a:t>
            </a:r>
          </a:p>
          <a:p>
            <a:endParaRPr lang="en-US" dirty="0"/>
          </a:p>
        </p:txBody>
      </p:sp>
      <p:sp>
        <p:nvSpPr>
          <p:cNvPr id="12" name="Rectangle 11">
            <a:extLst>
              <a:ext uri="{FF2B5EF4-FFF2-40B4-BE49-F238E27FC236}">
                <a16:creationId xmlns:a16="http://schemas.microsoft.com/office/drawing/2014/main" id="{319AC67E-6ADE-491C-5118-648543576D3C}"/>
              </a:ext>
            </a:extLst>
          </p:cNvPr>
          <p:cNvSpPr/>
          <p:nvPr/>
        </p:nvSpPr>
        <p:spPr>
          <a:xfrm>
            <a:off x="1023816" y="2228557"/>
            <a:ext cx="5266155" cy="2062103"/>
          </a:xfrm>
          <a:prstGeom prst="rect">
            <a:avLst/>
          </a:prstGeom>
        </p:spPr>
        <p:txBody>
          <a:bodyPr wrap="square" lIns="91440" tIns="45720" rIns="91440" bIns="45720" anchor="t">
            <a:spAutoFit/>
          </a:bodyPr>
          <a:lstStyle/>
          <a:p>
            <a:r>
              <a:rPr lang="en-US" sz="1600" dirty="0">
                <a:solidFill>
                  <a:srgbClr val="000000"/>
                </a:solidFill>
                <a:ea typeface="Times New Roman" panose="02020603050405020304" pitchFamily="18" charset="0"/>
              </a:rPr>
              <a:t>Full Materials Disclosure allows us to meet regulatory obligations now and in the future in the most efficient way.</a:t>
            </a:r>
            <a:r>
              <a:rPr lang="en-US" sz="1600" dirty="0">
                <a:solidFill>
                  <a:srgbClr val="000000"/>
                </a:solidFill>
                <a:ea typeface="Calibri" panose="020F0502020204030204" pitchFamily="34" charset="0"/>
              </a:rPr>
              <a:t> FMD provides us will all the necessary information and will NOT require repetitive actions with the supply base every time there is a change in regulations. FMD reduces the supply chain data collection and compliance costs. </a:t>
            </a:r>
            <a:endParaRPr lang="en-US" dirty="0"/>
          </a:p>
          <a:p>
            <a:endParaRPr lang="en-US" sz="1600" dirty="0">
              <a:solidFill>
                <a:srgbClr val="000000"/>
              </a:solidFill>
              <a:ea typeface="Calibri" panose="020F0502020204030204" pitchFamily="34" charset="0"/>
              <a:cs typeface="Arial"/>
            </a:endParaRPr>
          </a:p>
        </p:txBody>
      </p:sp>
      <p:sp>
        <p:nvSpPr>
          <p:cNvPr id="13" name="Rectangle 12">
            <a:extLst>
              <a:ext uri="{FF2B5EF4-FFF2-40B4-BE49-F238E27FC236}">
                <a16:creationId xmlns:a16="http://schemas.microsoft.com/office/drawing/2014/main" id="{AE189B4F-1388-98DD-7C59-B6535DC7439B}"/>
              </a:ext>
            </a:extLst>
          </p:cNvPr>
          <p:cNvSpPr/>
          <p:nvPr/>
        </p:nvSpPr>
        <p:spPr>
          <a:xfrm>
            <a:off x="6669481" y="2945939"/>
            <a:ext cx="5522519" cy="3077766"/>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rPr>
              <a:t>Partial material declarations prevent us from fulfilling global regulatory obligations, customer expectations and put our market access in jeopardy. </a:t>
            </a:r>
          </a:p>
          <a:p>
            <a:pPr marL="285750" indent="-285750">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rPr>
              <a:t>Variability in data collection tools and levels of material declaration has created large amounts of redundant activities within the supply chain. </a:t>
            </a:r>
          </a:p>
          <a:p>
            <a:pPr marL="285750" indent="-285750">
              <a:buFont typeface="Arial" panose="020B0604020202020204" pitchFamily="34" charset="0"/>
              <a:buChar char="•"/>
            </a:pPr>
            <a:r>
              <a:rPr lang="en-US" sz="1600" dirty="0">
                <a:solidFill>
                  <a:srgbClr val="000000"/>
                </a:solidFill>
                <a:latin typeface="Arial" panose="020B0604020202020204" pitchFamily="34" charset="0"/>
                <a:ea typeface="Times New Roman" panose="02020603050405020304" pitchFamily="18" charset="0"/>
              </a:rPr>
              <a:t>Partial declarations result in incremental and repetitive data collection activities that increase the cost of our products. This inconsistent approach is inefficient and unsustainable</a:t>
            </a:r>
            <a:r>
              <a:rPr lang="en-US" dirty="0">
                <a:solidFill>
                  <a:srgbClr val="000000"/>
                </a:solidFill>
                <a:latin typeface="Arial" panose="020B0604020202020204" pitchFamily="34" charset="0"/>
                <a:ea typeface="Times New Roman" panose="02020603050405020304" pitchFamily="18" charset="0"/>
              </a:rPr>
              <a:t>. </a:t>
            </a:r>
            <a:endParaRPr lang="en-US" sz="2800" dirty="0">
              <a:solidFill>
                <a:srgbClr val="000000"/>
              </a:solidFill>
              <a:latin typeface="Arial" panose="020B0604020202020204" pitchFamily="34" charset="0"/>
              <a:ea typeface="Calibri" panose="020F0502020204030204" pitchFamily="34" charset="0"/>
            </a:endParaRPr>
          </a:p>
          <a:p>
            <a:endParaRPr lang="en-US" sz="1600" dirty="0">
              <a:solidFill>
                <a:srgbClr val="000000"/>
              </a:solidFill>
              <a:latin typeface="Arial" panose="020B0604020202020204" pitchFamily="34" charset="0"/>
              <a:ea typeface="Times New Roman" panose="02020603050405020304" pitchFamily="18" charset="0"/>
            </a:endParaRPr>
          </a:p>
          <a:p>
            <a:endParaRPr lang="en-US" sz="1600" dirty="0">
              <a:solidFill>
                <a:srgbClr val="000000"/>
              </a:solidFill>
              <a:latin typeface="Arial" panose="020B0604020202020204" pitchFamily="34" charset="0"/>
              <a:ea typeface="Times New Roman" panose="02020603050405020304" pitchFamily="18" charset="0"/>
            </a:endParaRPr>
          </a:p>
        </p:txBody>
      </p:sp>
      <p:sp>
        <p:nvSpPr>
          <p:cNvPr id="14" name="Rectangle 13">
            <a:extLst>
              <a:ext uri="{FF2B5EF4-FFF2-40B4-BE49-F238E27FC236}">
                <a16:creationId xmlns:a16="http://schemas.microsoft.com/office/drawing/2014/main" id="{1B8D6AEC-ECA0-90FB-A387-A5F3F1303EA1}"/>
              </a:ext>
            </a:extLst>
          </p:cNvPr>
          <p:cNvSpPr/>
          <p:nvPr/>
        </p:nvSpPr>
        <p:spPr>
          <a:xfrm>
            <a:off x="1991594" y="4362290"/>
            <a:ext cx="2685414" cy="369332"/>
          </a:xfrm>
          <a:prstGeom prst="rect">
            <a:avLst/>
          </a:prstGeom>
        </p:spPr>
        <p:txBody>
          <a:bodyPr wrap="none">
            <a:spAutoFit/>
          </a:bodyPr>
          <a:lstStyle/>
          <a:p>
            <a:pPr algn="ctr"/>
            <a:r>
              <a:rPr lang="en-US" b="1" dirty="0">
                <a:solidFill>
                  <a:schemeClr val="accent2"/>
                </a:solidFill>
              </a:rPr>
              <a:t>OUR ASK FROM YOU: </a:t>
            </a:r>
          </a:p>
        </p:txBody>
      </p:sp>
      <p:sp>
        <p:nvSpPr>
          <p:cNvPr id="15" name="TextBox 14">
            <a:extLst>
              <a:ext uri="{FF2B5EF4-FFF2-40B4-BE49-F238E27FC236}">
                <a16:creationId xmlns:a16="http://schemas.microsoft.com/office/drawing/2014/main" id="{41C7E589-B893-0605-2808-B034D4144D0F}"/>
              </a:ext>
            </a:extLst>
          </p:cNvPr>
          <p:cNvSpPr txBox="1"/>
          <p:nvPr/>
        </p:nvSpPr>
        <p:spPr>
          <a:xfrm>
            <a:off x="1231012" y="4859480"/>
            <a:ext cx="5379326" cy="1477328"/>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en-US" dirty="0">
                <a:solidFill>
                  <a:schemeClr val="accent2"/>
                </a:solidFill>
              </a:rPr>
              <a:t> Provide us with Full Material Disclosure to:</a:t>
            </a:r>
          </a:p>
          <a:p>
            <a:pPr marL="742950" lvl="1" indent="-285750">
              <a:buFont typeface="Wingdings" panose="05000000000000000000" pitchFamily="2" charset="2"/>
              <a:buChar char="ü"/>
            </a:pPr>
            <a:r>
              <a:rPr lang="en-US" dirty="0">
                <a:solidFill>
                  <a:schemeClr val="accent2"/>
                </a:solidFill>
              </a:rPr>
              <a:t>Support compliance evaluation</a:t>
            </a:r>
            <a:endParaRPr lang="en-US" dirty="0">
              <a:solidFill>
                <a:schemeClr val="accent2"/>
              </a:solidFill>
              <a:cs typeface="Arial"/>
            </a:endParaRPr>
          </a:p>
          <a:p>
            <a:pPr marL="742950" lvl="1" indent="-285750">
              <a:buFont typeface="Wingdings" panose="05000000000000000000" pitchFamily="2" charset="2"/>
              <a:buChar char="ü"/>
            </a:pPr>
            <a:r>
              <a:rPr lang="en-US" dirty="0">
                <a:solidFill>
                  <a:schemeClr val="accent2"/>
                </a:solidFill>
              </a:rPr>
              <a:t>Reduce supply chain costs </a:t>
            </a:r>
            <a:endParaRPr lang="en-US" dirty="0">
              <a:solidFill>
                <a:schemeClr val="accent2"/>
              </a:solidFill>
              <a:cs typeface="Arial"/>
            </a:endParaRPr>
          </a:p>
          <a:p>
            <a:pPr marL="742950" lvl="1" indent="-285750">
              <a:buFont typeface="Wingdings" panose="05000000000000000000" pitchFamily="2" charset="2"/>
              <a:buChar char="ü"/>
            </a:pPr>
            <a:r>
              <a:rPr lang="en-US" dirty="0">
                <a:solidFill>
                  <a:schemeClr val="accent2"/>
                </a:solidFill>
              </a:rPr>
              <a:t>Maintain our market share</a:t>
            </a:r>
            <a:endParaRPr lang="en-US" dirty="0">
              <a:solidFill>
                <a:schemeClr val="accent2"/>
              </a:solidFill>
              <a:cs typeface="Arial"/>
            </a:endParaRPr>
          </a:p>
          <a:p>
            <a:pPr marL="742950" lvl="1" indent="-285750">
              <a:buFont typeface="Wingdings" panose="05000000000000000000" pitchFamily="2" charset="2"/>
              <a:buChar char="ü"/>
            </a:pPr>
            <a:r>
              <a:rPr lang="en-US" dirty="0">
                <a:solidFill>
                  <a:schemeClr val="accent2"/>
                </a:solidFill>
              </a:rPr>
              <a:t>Increase the life cycle of the products</a:t>
            </a:r>
            <a:endParaRPr lang="en-US" dirty="0">
              <a:solidFill>
                <a:schemeClr val="accent2"/>
              </a:solidFill>
              <a:cs typeface="Arial"/>
            </a:endParaRPr>
          </a:p>
        </p:txBody>
      </p:sp>
    </p:spTree>
    <p:extLst>
      <p:ext uri="{BB962C8B-B14F-4D97-AF65-F5344CB8AC3E}">
        <p14:creationId xmlns:p14="http://schemas.microsoft.com/office/powerpoint/2010/main" val="264088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16</a:t>
            </a:fld>
            <a:endParaRPr lang="en-US" dirty="0"/>
          </a:p>
        </p:txBody>
      </p:sp>
      <p:sp>
        <p:nvSpPr>
          <p:cNvPr id="2" name="Title 1"/>
          <p:cNvSpPr>
            <a:spLocks noGrp="1"/>
          </p:cNvSpPr>
          <p:nvPr>
            <p:ph type="title"/>
          </p:nvPr>
        </p:nvSpPr>
        <p:spPr>
          <a:xfrm>
            <a:off x="1231012" y="393333"/>
            <a:ext cx="9751215" cy="1096102"/>
          </a:xfrm>
        </p:spPr>
        <p:txBody>
          <a:bodyPr>
            <a:normAutofit/>
          </a:bodyPr>
          <a:lstStyle/>
          <a:p>
            <a:r>
              <a:rPr lang="en-US" sz="4400" b="1" dirty="0"/>
              <a:t>CES 10903 Requirements</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Tree>
    <p:extLst>
      <p:ext uri="{BB962C8B-B14F-4D97-AF65-F5344CB8AC3E}">
        <p14:creationId xmlns:p14="http://schemas.microsoft.com/office/powerpoint/2010/main" val="1695868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17</a:t>
            </a:fld>
            <a:endParaRPr lang="en-US" dirty="0"/>
          </a:p>
        </p:txBody>
      </p:sp>
      <p:sp>
        <p:nvSpPr>
          <p:cNvPr id="2" name="Title 1"/>
          <p:cNvSpPr>
            <a:spLocks noGrp="1"/>
          </p:cNvSpPr>
          <p:nvPr>
            <p:ph type="title"/>
          </p:nvPr>
        </p:nvSpPr>
        <p:spPr>
          <a:xfrm>
            <a:off x="1231012" y="393333"/>
            <a:ext cx="9751215" cy="1096102"/>
          </a:xfrm>
        </p:spPr>
        <p:txBody>
          <a:bodyPr>
            <a:normAutofit/>
          </a:bodyPr>
          <a:lstStyle/>
          <a:p>
            <a:r>
              <a:rPr lang="en-US" sz="4400" b="1" dirty="0"/>
              <a:t>CES 10903 Requirements</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pic>
        <p:nvPicPr>
          <p:cNvPr id="5" name="Picture 4">
            <a:extLst>
              <a:ext uri="{FF2B5EF4-FFF2-40B4-BE49-F238E27FC236}">
                <a16:creationId xmlns:a16="http://schemas.microsoft.com/office/drawing/2014/main" id="{8001FEAB-D253-8CA0-2EBF-406D383BC955}"/>
              </a:ext>
            </a:extLst>
          </p:cNvPr>
          <p:cNvPicPr>
            <a:picLocks noChangeAspect="1"/>
          </p:cNvPicPr>
          <p:nvPr/>
        </p:nvPicPr>
        <p:blipFill rotWithShape="1">
          <a:blip r:embed="rId2"/>
          <a:srcRect l="24375" t="15639" r="28750"/>
          <a:stretch/>
        </p:blipFill>
        <p:spPr>
          <a:xfrm>
            <a:off x="974339" y="1346197"/>
            <a:ext cx="5210151" cy="5030164"/>
          </a:xfrm>
          <a:prstGeom prst="rect">
            <a:avLst/>
          </a:prstGeom>
        </p:spPr>
      </p:pic>
      <p:graphicFrame>
        <p:nvGraphicFramePr>
          <p:cNvPr id="8" name="TextBox 5">
            <a:extLst>
              <a:ext uri="{FF2B5EF4-FFF2-40B4-BE49-F238E27FC236}">
                <a16:creationId xmlns:a16="http://schemas.microsoft.com/office/drawing/2014/main" id="{72E13C1B-8558-5244-867B-FECA3EA662A0}"/>
              </a:ext>
            </a:extLst>
          </p:cNvPr>
          <p:cNvGraphicFramePr/>
          <p:nvPr/>
        </p:nvGraphicFramePr>
        <p:xfrm>
          <a:off x="6531523" y="1524000"/>
          <a:ext cx="5189787"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2906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18</a:t>
            </a:fld>
            <a:endParaRPr lang="en-US" dirty="0"/>
          </a:p>
        </p:txBody>
      </p:sp>
      <p:sp>
        <p:nvSpPr>
          <p:cNvPr id="2" name="Title 1"/>
          <p:cNvSpPr>
            <a:spLocks noGrp="1"/>
          </p:cNvSpPr>
          <p:nvPr>
            <p:ph type="title"/>
          </p:nvPr>
        </p:nvSpPr>
        <p:spPr>
          <a:xfrm>
            <a:off x="1231012" y="393333"/>
            <a:ext cx="9751215" cy="1096102"/>
          </a:xfrm>
        </p:spPr>
        <p:txBody>
          <a:bodyPr>
            <a:normAutofit/>
          </a:bodyPr>
          <a:lstStyle/>
          <a:p>
            <a:r>
              <a:rPr lang="en-US" sz="4400" b="1" dirty="0"/>
              <a:t>CES 10903 Requirements</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
        <p:nvSpPr>
          <p:cNvPr id="6" name="Rectangle 5">
            <a:extLst>
              <a:ext uri="{FF2B5EF4-FFF2-40B4-BE49-F238E27FC236}">
                <a16:creationId xmlns:a16="http://schemas.microsoft.com/office/drawing/2014/main" id="{5F444AF2-CBA8-F09A-C397-2049B091D456}"/>
              </a:ext>
            </a:extLst>
          </p:cNvPr>
          <p:cNvSpPr/>
          <p:nvPr/>
        </p:nvSpPr>
        <p:spPr>
          <a:xfrm>
            <a:off x="1313649" y="5790187"/>
            <a:ext cx="10017426" cy="646331"/>
          </a:xfrm>
          <a:prstGeom prst="rect">
            <a:avLst/>
          </a:prstGeom>
          <a:ln w="28575">
            <a:solidFill>
              <a:schemeClr val="tx1"/>
            </a:solidFill>
          </a:ln>
        </p:spPr>
        <p:txBody>
          <a:bodyPr wrap="square" lIns="91440" tIns="45720" rIns="91440" bIns="45720" anchor="t">
            <a:spAutoFit/>
          </a:bodyPr>
          <a:lstStyle/>
          <a:p>
            <a:r>
              <a:rPr lang="en-US" dirty="0">
                <a:solidFill>
                  <a:srgbClr val="FF0000"/>
                </a:solidFill>
                <a:latin typeface="Helvetica Neue"/>
              </a:rPr>
              <a:t>It is the responsibility of the supplier to verify that the substances listed in </a:t>
            </a:r>
            <a:r>
              <a:rPr lang="en-US" dirty="0">
                <a:solidFill>
                  <a:srgbClr val="FF0000"/>
                </a:solidFill>
                <a:latin typeface="Helvetica Neue"/>
                <a:hlinkClick r:id="rId2">
                  <a:extLst>
                    <a:ext uri="{A12FA001-AC4F-418D-AE19-62706E023703}">
                      <ahyp:hlinkClr xmlns:ahyp="http://schemas.microsoft.com/office/drawing/2018/hyperlinkcolor" val="tx"/>
                    </a:ext>
                  </a:extLst>
                </a:hlinkClick>
              </a:rPr>
              <a:t>CES 10903</a:t>
            </a:r>
            <a:r>
              <a:rPr lang="en-US" dirty="0">
                <a:solidFill>
                  <a:srgbClr val="FF0000"/>
                </a:solidFill>
                <a:latin typeface="Helvetica Neue"/>
              </a:rPr>
              <a:t> are not in any products or materials supplied to Cummins per the referenced threshold.</a:t>
            </a:r>
            <a:endParaRPr lang="en-US" dirty="0">
              <a:solidFill>
                <a:srgbClr val="FF0000"/>
              </a:solidFill>
            </a:endParaRPr>
          </a:p>
        </p:txBody>
      </p:sp>
      <p:sp>
        <p:nvSpPr>
          <p:cNvPr id="7" name="Rectangle 6">
            <a:extLst>
              <a:ext uri="{FF2B5EF4-FFF2-40B4-BE49-F238E27FC236}">
                <a16:creationId xmlns:a16="http://schemas.microsoft.com/office/drawing/2014/main" id="{9017FFF7-9B30-2E37-0B96-83C4940BF2A2}"/>
              </a:ext>
            </a:extLst>
          </p:cNvPr>
          <p:cNvSpPr/>
          <p:nvPr/>
        </p:nvSpPr>
        <p:spPr>
          <a:xfrm>
            <a:off x="1583444" y="2492173"/>
            <a:ext cx="4378960" cy="30014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u="sng" dirty="0">
                <a:solidFill>
                  <a:schemeClr val="tx1"/>
                </a:solidFill>
              </a:rPr>
              <a:t>Prohibited Substances:</a:t>
            </a:r>
          </a:p>
          <a:p>
            <a:pPr algn="ctr"/>
            <a:endParaRPr lang="en-US" b="1" dirty="0">
              <a:solidFill>
                <a:schemeClr val="tx1"/>
              </a:solidFill>
            </a:endParaRPr>
          </a:p>
          <a:p>
            <a:pPr algn="ctr"/>
            <a:r>
              <a:rPr lang="en-US" dirty="0">
                <a:solidFill>
                  <a:schemeClr val="tx1"/>
                </a:solidFill>
              </a:rPr>
              <a:t>Must not be present in any items as an intentional addition and is not permitted to be present in any items as a residual above a threshold value. </a:t>
            </a:r>
            <a:r>
              <a:rPr lang="en-US" dirty="0">
                <a:solidFill>
                  <a:schemeClr val="tx1"/>
                </a:solidFill>
                <a:hlinkClick r:id="rId3">
                  <a:extLst>
                    <a:ext uri="{A12FA001-AC4F-418D-AE19-62706E023703}">
                      <ahyp:hlinkClr xmlns:ahyp="http://schemas.microsoft.com/office/drawing/2018/hyperlinkcolor" val="tx"/>
                    </a:ext>
                  </a:extLst>
                </a:hlinkClick>
              </a:rPr>
              <a:t>Click here </a:t>
            </a:r>
            <a:r>
              <a:rPr lang="en-US" dirty="0">
                <a:solidFill>
                  <a:schemeClr val="tx1"/>
                </a:solidFill>
              </a:rPr>
              <a:t> to see a full list of prohibited substances.</a:t>
            </a:r>
          </a:p>
          <a:p>
            <a:pPr algn="ctr"/>
            <a:endParaRPr lang="en-US" dirty="0">
              <a:solidFill>
                <a:schemeClr val="tx1"/>
              </a:solidFill>
            </a:endParaRPr>
          </a:p>
          <a:p>
            <a:pPr algn="ctr"/>
            <a:r>
              <a:rPr lang="en-US" dirty="0">
                <a:solidFill>
                  <a:schemeClr val="tx1"/>
                </a:solidFill>
              </a:rPr>
              <a:t> </a:t>
            </a:r>
          </a:p>
        </p:txBody>
      </p:sp>
      <p:sp>
        <p:nvSpPr>
          <p:cNvPr id="8" name="Rectangle 7">
            <a:extLst>
              <a:ext uri="{FF2B5EF4-FFF2-40B4-BE49-F238E27FC236}">
                <a16:creationId xmlns:a16="http://schemas.microsoft.com/office/drawing/2014/main" id="{1EDDD7AF-EF54-DD88-1147-FD304E9784A0}"/>
              </a:ext>
            </a:extLst>
          </p:cNvPr>
          <p:cNvSpPr/>
          <p:nvPr/>
        </p:nvSpPr>
        <p:spPr>
          <a:xfrm>
            <a:off x="6478531" y="2508991"/>
            <a:ext cx="4378960" cy="300146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u="sng" dirty="0">
                <a:solidFill>
                  <a:schemeClr val="tx1"/>
                </a:solidFill>
              </a:rPr>
              <a:t>Declarable List Substances: </a:t>
            </a:r>
          </a:p>
          <a:p>
            <a:pPr algn="ctr"/>
            <a:endParaRPr lang="en-US" b="1" dirty="0">
              <a:solidFill>
                <a:schemeClr val="tx1"/>
              </a:solidFill>
            </a:endParaRPr>
          </a:p>
          <a:p>
            <a:pPr algn="ctr"/>
            <a:r>
              <a:rPr lang="en-US" dirty="0">
                <a:solidFill>
                  <a:schemeClr val="tx1"/>
                </a:solidFill>
              </a:rPr>
              <a:t>A substance that is restricted or prohibited by one or more regulations. Declarable list substances cannot be used without documented prior approval from Cummins for the specific use in the specified item. </a:t>
            </a:r>
            <a:r>
              <a:rPr lang="en-US" dirty="0">
                <a:solidFill>
                  <a:schemeClr val="tx1"/>
                </a:solidFill>
                <a:hlinkClick r:id="rId3">
                  <a:extLst>
                    <a:ext uri="{A12FA001-AC4F-418D-AE19-62706E023703}">
                      <ahyp:hlinkClr xmlns:ahyp="http://schemas.microsoft.com/office/drawing/2018/hyperlinkcolor" val="tx"/>
                    </a:ext>
                  </a:extLst>
                </a:hlinkClick>
              </a:rPr>
              <a:t>Click here </a:t>
            </a:r>
            <a:r>
              <a:rPr lang="en-US" dirty="0">
                <a:solidFill>
                  <a:schemeClr val="tx1"/>
                </a:solidFill>
              </a:rPr>
              <a:t> to view a list of the Declarable Substances List. </a:t>
            </a:r>
          </a:p>
        </p:txBody>
      </p:sp>
      <p:sp>
        <p:nvSpPr>
          <p:cNvPr id="9" name="TextBox 8">
            <a:extLst>
              <a:ext uri="{FF2B5EF4-FFF2-40B4-BE49-F238E27FC236}">
                <a16:creationId xmlns:a16="http://schemas.microsoft.com/office/drawing/2014/main" id="{65F8BEE8-E910-BAE4-5A12-C6210CAE2F75}"/>
              </a:ext>
            </a:extLst>
          </p:cNvPr>
          <p:cNvSpPr txBox="1"/>
          <p:nvPr/>
        </p:nvSpPr>
        <p:spPr>
          <a:xfrm>
            <a:off x="1314961" y="1465953"/>
            <a:ext cx="10327141" cy="923330"/>
          </a:xfrm>
          <a:prstGeom prst="rect">
            <a:avLst/>
          </a:prstGeom>
          <a:noFill/>
        </p:spPr>
        <p:txBody>
          <a:bodyPr wrap="square" rtlCol="0">
            <a:spAutoFit/>
          </a:bodyPr>
          <a:lstStyle/>
          <a:p>
            <a:r>
              <a:rPr lang="en-US" sz="1800" kern="0" dirty="0">
                <a:latin typeface="Helvetica Neue"/>
              </a:rPr>
              <a:t>Cummins requires its suppliers to comply with the CES 10903 standard which requires the disclosure of all substances present in materials and components where the substance is present at or above the defined threshold value within each homogenous material.</a:t>
            </a:r>
            <a:endParaRPr lang="en-US" sz="1800" kern="0" dirty="0"/>
          </a:p>
        </p:txBody>
      </p:sp>
    </p:spTree>
    <p:extLst>
      <p:ext uri="{BB962C8B-B14F-4D97-AF65-F5344CB8AC3E}">
        <p14:creationId xmlns:p14="http://schemas.microsoft.com/office/powerpoint/2010/main" val="2279656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19</a:t>
            </a:fld>
            <a:endParaRPr lang="en-US" dirty="0"/>
          </a:p>
        </p:txBody>
      </p:sp>
      <p:sp>
        <p:nvSpPr>
          <p:cNvPr id="2" name="Title 1"/>
          <p:cNvSpPr>
            <a:spLocks noGrp="1"/>
          </p:cNvSpPr>
          <p:nvPr>
            <p:ph type="title"/>
          </p:nvPr>
        </p:nvSpPr>
        <p:spPr>
          <a:xfrm>
            <a:off x="1231012" y="138809"/>
            <a:ext cx="9987072" cy="1422673"/>
          </a:xfrm>
        </p:spPr>
        <p:txBody>
          <a:bodyPr>
            <a:normAutofit/>
          </a:bodyPr>
          <a:lstStyle/>
          <a:p>
            <a:r>
              <a:rPr lang="en-US" sz="4400" b="1" dirty="0"/>
              <a:t>FMD Requirements and Tools</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Tree>
    <p:extLst>
      <p:ext uri="{BB962C8B-B14F-4D97-AF65-F5344CB8AC3E}">
        <p14:creationId xmlns:p14="http://schemas.microsoft.com/office/powerpoint/2010/main" val="3931297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2</a:t>
            </a:fld>
            <a:endParaRPr lang="en-US"/>
          </a:p>
        </p:txBody>
      </p:sp>
      <p:sp>
        <p:nvSpPr>
          <p:cNvPr id="2" name="Title 1"/>
          <p:cNvSpPr>
            <a:spLocks noGrp="1"/>
          </p:cNvSpPr>
          <p:nvPr>
            <p:ph type="title"/>
          </p:nvPr>
        </p:nvSpPr>
        <p:spPr>
          <a:xfrm>
            <a:off x="1231012" y="393333"/>
            <a:ext cx="9308651" cy="890587"/>
          </a:xfrm>
        </p:spPr>
        <p:txBody>
          <a:bodyPr>
            <a:normAutofit/>
          </a:bodyPr>
          <a:lstStyle/>
          <a:p>
            <a:r>
              <a:rPr lang="en-US" sz="4400" b="1" dirty="0"/>
              <a:t>Restricted Substance Overview</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
        <p:nvSpPr>
          <p:cNvPr id="5" name="Content Placeholder 3">
            <a:extLst>
              <a:ext uri="{FF2B5EF4-FFF2-40B4-BE49-F238E27FC236}">
                <a16:creationId xmlns:a16="http://schemas.microsoft.com/office/drawing/2014/main" id="{9AFDB411-4AE9-BE36-D333-F7EE045BCDD1}"/>
              </a:ext>
            </a:extLst>
          </p:cNvPr>
          <p:cNvSpPr txBox="1">
            <a:spLocks/>
          </p:cNvSpPr>
          <p:nvPr/>
        </p:nvSpPr>
        <p:spPr bwMode="auto">
          <a:xfrm>
            <a:off x="2402549" y="2737551"/>
            <a:ext cx="4064240" cy="946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marL="309026" indent="-309026" algn="l" rtl="0" eaLnBrk="1" fontAlgn="base" hangingPunct="1">
              <a:spcBef>
                <a:spcPct val="35000"/>
              </a:spcBef>
              <a:spcAft>
                <a:spcPct val="0"/>
              </a:spcAft>
              <a:buClr>
                <a:srgbClr val="EE2E24"/>
              </a:buClr>
              <a:buFont typeface="Wingdings" pitchFamily="-65" charset="2"/>
              <a:buChar char="§"/>
              <a:defRPr sz="3467">
                <a:solidFill>
                  <a:schemeClr val="tx1"/>
                </a:solidFill>
                <a:latin typeface="+mn-lt"/>
                <a:ea typeface="+mn-ea"/>
                <a:cs typeface="+mn-cs"/>
              </a:defRPr>
            </a:lvl1pPr>
            <a:lvl2pPr marL="772565" indent="-311143" algn="l" rtl="0" eaLnBrk="1" fontAlgn="base" hangingPunct="1">
              <a:spcBef>
                <a:spcPct val="35000"/>
              </a:spcBef>
              <a:spcAft>
                <a:spcPct val="0"/>
              </a:spcAft>
              <a:buClr>
                <a:srgbClr val="EE2E24"/>
              </a:buClr>
              <a:buFont typeface="Arial" charset="0"/>
              <a:buChar char="–"/>
              <a:defRPr sz="2933">
                <a:solidFill>
                  <a:schemeClr val="tx1"/>
                </a:solidFill>
                <a:latin typeface="+mn-lt"/>
                <a:cs typeface="+mn-cs"/>
              </a:defRPr>
            </a:lvl2pPr>
            <a:lvl3pPr marL="1151438" indent="-226478" algn="l" rtl="0" eaLnBrk="1" fontAlgn="base" hangingPunct="1">
              <a:spcBef>
                <a:spcPct val="35000"/>
              </a:spcBef>
              <a:spcAft>
                <a:spcPct val="0"/>
              </a:spcAft>
              <a:buClr>
                <a:srgbClr val="EE2E24"/>
              </a:buClr>
              <a:buChar char="•"/>
              <a:defRPr sz="2667">
                <a:solidFill>
                  <a:schemeClr val="tx1"/>
                </a:solidFill>
                <a:latin typeface="+mn-lt"/>
                <a:cs typeface="+mn-cs"/>
              </a:defRPr>
            </a:lvl3pPr>
            <a:lvl4pPr marL="1528195" indent="-224361" algn="l" rtl="0" eaLnBrk="1" fontAlgn="base" hangingPunct="1">
              <a:spcBef>
                <a:spcPct val="35000"/>
              </a:spcBef>
              <a:spcAft>
                <a:spcPct val="0"/>
              </a:spcAft>
              <a:buChar char="–"/>
              <a:defRPr>
                <a:solidFill>
                  <a:schemeClr val="tx1"/>
                </a:solidFill>
                <a:latin typeface="+mn-lt"/>
                <a:cs typeface="+mn-cs"/>
              </a:defRPr>
            </a:lvl4pPr>
            <a:lvl5pPr marL="1921885" indent="-241294" algn="l" rtl="0" eaLnBrk="1" fontAlgn="base" hangingPunct="1">
              <a:spcBef>
                <a:spcPct val="35000"/>
              </a:spcBef>
              <a:spcAft>
                <a:spcPct val="0"/>
              </a:spcAft>
              <a:buChar char="»"/>
              <a:defRPr i="1">
                <a:solidFill>
                  <a:schemeClr val="tx1"/>
                </a:solidFill>
                <a:latin typeface="+mn-lt"/>
                <a:cs typeface="+mn-cs"/>
              </a:defRPr>
            </a:lvl5pPr>
            <a:lvl6pPr marL="2531470" indent="-241294" algn="l" rtl="0" eaLnBrk="1" fontAlgn="base" hangingPunct="1">
              <a:spcBef>
                <a:spcPct val="35000"/>
              </a:spcBef>
              <a:spcAft>
                <a:spcPct val="0"/>
              </a:spcAft>
              <a:buChar char="»"/>
              <a:defRPr i="1">
                <a:solidFill>
                  <a:schemeClr val="tx1"/>
                </a:solidFill>
                <a:latin typeface="+mn-lt"/>
                <a:cs typeface="+mn-cs"/>
              </a:defRPr>
            </a:lvl6pPr>
            <a:lvl7pPr marL="3141055" indent="-241294" algn="l" rtl="0" eaLnBrk="1" fontAlgn="base" hangingPunct="1">
              <a:spcBef>
                <a:spcPct val="35000"/>
              </a:spcBef>
              <a:spcAft>
                <a:spcPct val="0"/>
              </a:spcAft>
              <a:buChar char="»"/>
              <a:defRPr i="1">
                <a:solidFill>
                  <a:schemeClr val="tx1"/>
                </a:solidFill>
                <a:latin typeface="+mn-lt"/>
                <a:cs typeface="+mn-cs"/>
              </a:defRPr>
            </a:lvl7pPr>
            <a:lvl8pPr marL="3750640" indent="-241294" algn="l" rtl="0" eaLnBrk="1" fontAlgn="base" hangingPunct="1">
              <a:spcBef>
                <a:spcPct val="35000"/>
              </a:spcBef>
              <a:spcAft>
                <a:spcPct val="0"/>
              </a:spcAft>
              <a:buChar char="»"/>
              <a:defRPr i="1">
                <a:solidFill>
                  <a:schemeClr val="tx1"/>
                </a:solidFill>
                <a:latin typeface="+mn-lt"/>
                <a:cs typeface="+mn-cs"/>
              </a:defRPr>
            </a:lvl8pPr>
            <a:lvl9pPr marL="4360224" indent="-241294" algn="l" rtl="0" eaLnBrk="1" fontAlgn="base" hangingPunct="1">
              <a:spcBef>
                <a:spcPct val="35000"/>
              </a:spcBef>
              <a:spcAft>
                <a:spcPct val="0"/>
              </a:spcAft>
              <a:buChar char="»"/>
              <a:defRPr i="1">
                <a:solidFill>
                  <a:schemeClr val="tx1"/>
                </a:solidFill>
                <a:latin typeface="+mn-lt"/>
                <a:cs typeface="+mn-cs"/>
              </a:defRPr>
            </a:lvl9pPr>
          </a:lstStyle>
          <a:p>
            <a:pPr marL="0" indent="0">
              <a:buFont typeface="Wingdings" pitchFamily="-65" charset="2"/>
              <a:buNone/>
            </a:pPr>
            <a:r>
              <a:rPr lang="en-US" sz="2000" b="1" kern="0" dirty="0">
                <a:latin typeface="Arial"/>
                <a:cs typeface="Arial"/>
              </a:rPr>
              <a:t>Key Regulations and Concepts</a:t>
            </a:r>
            <a:endParaRPr lang="en-US" sz="2000" b="1" kern="0" dirty="0"/>
          </a:p>
        </p:txBody>
      </p:sp>
      <p:sp>
        <p:nvSpPr>
          <p:cNvPr id="6" name="Content Placeholder 3">
            <a:extLst>
              <a:ext uri="{FF2B5EF4-FFF2-40B4-BE49-F238E27FC236}">
                <a16:creationId xmlns:a16="http://schemas.microsoft.com/office/drawing/2014/main" id="{A849681D-0687-687D-81F5-5D9636C9543E}"/>
              </a:ext>
            </a:extLst>
          </p:cNvPr>
          <p:cNvSpPr txBox="1">
            <a:spLocks/>
          </p:cNvSpPr>
          <p:nvPr/>
        </p:nvSpPr>
        <p:spPr bwMode="auto">
          <a:xfrm>
            <a:off x="2402549" y="5098582"/>
            <a:ext cx="3508058" cy="946150"/>
          </a:xfrm>
          <a:prstGeom prst="rect">
            <a:avLst/>
          </a:prstGeom>
          <a:noFill/>
          <a:ln w="9525">
            <a:noFill/>
            <a:miter lim="800000"/>
            <a:headEnd/>
            <a:tailEnd/>
          </a:ln>
          <a:effectLst/>
        </p:spPr>
        <p:txBody>
          <a:bodyPr vert="horz" wrap="square" lIns="0" tIns="0" rIns="0" bIns="0" numCol="1" anchor="ctr" anchorCtr="0" compatLnSpc="1">
            <a:prstTxWarp prst="textNoShape">
              <a:avLst/>
            </a:prstTxWarp>
            <a:normAutofit/>
          </a:bodyPr>
          <a:lstStyle>
            <a:lvl1pPr marL="309026" indent="-309026" algn="l" rtl="0" eaLnBrk="1" fontAlgn="base" hangingPunct="1">
              <a:spcBef>
                <a:spcPct val="35000"/>
              </a:spcBef>
              <a:spcAft>
                <a:spcPct val="0"/>
              </a:spcAft>
              <a:buClr>
                <a:srgbClr val="EE2E24"/>
              </a:buClr>
              <a:buFont typeface="Wingdings" pitchFamily="-65" charset="2"/>
              <a:buChar char="§"/>
              <a:defRPr sz="3467">
                <a:solidFill>
                  <a:schemeClr val="tx1"/>
                </a:solidFill>
                <a:latin typeface="+mn-lt"/>
                <a:ea typeface="+mn-ea"/>
                <a:cs typeface="+mn-cs"/>
              </a:defRPr>
            </a:lvl1pPr>
            <a:lvl2pPr marL="772565" indent="-311143" algn="l" rtl="0" eaLnBrk="1" fontAlgn="base" hangingPunct="1">
              <a:spcBef>
                <a:spcPct val="35000"/>
              </a:spcBef>
              <a:spcAft>
                <a:spcPct val="0"/>
              </a:spcAft>
              <a:buClr>
                <a:srgbClr val="EE2E24"/>
              </a:buClr>
              <a:buFont typeface="Arial" charset="0"/>
              <a:buChar char="–"/>
              <a:defRPr sz="2933">
                <a:solidFill>
                  <a:schemeClr val="tx1"/>
                </a:solidFill>
                <a:latin typeface="+mn-lt"/>
                <a:cs typeface="+mn-cs"/>
              </a:defRPr>
            </a:lvl2pPr>
            <a:lvl3pPr marL="1151438" indent="-226478" algn="l" rtl="0" eaLnBrk="1" fontAlgn="base" hangingPunct="1">
              <a:spcBef>
                <a:spcPct val="35000"/>
              </a:spcBef>
              <a:spcAft>
                <a:spcPct val="0"/>
              </a:spcAft>
              <a:buClr>
                <a:srgbClr val="EE2E24"/>
              </a:buClr>
              <a:buChar char="•"/>
              <a:defRPr sz="2667">
                <a:solidFill>
                  <a:schemeClr val="tx1"/>
                </a:solidFill>
                <a:latin typeface="+mn-lt"/>
                <a:cs typeface="+mn-cs"/>
              </a:defRPr>
            </a:lvl3pPr>
            <a:lvl4pPr marL="1528195" indent="-224361" algn="l" rtl="0" eaLnBrk="1" fontAlgn="base" hangingPunct="1">
              <a:spcBef>
                <a:spcPct val="35000"/>
              </a:spcBef>
              <a:spcAft>
                <a:spcPct val="0"/>
              </a:spcAft>
              <a:buChar char="–"/>
              <a:defRPr>
                <a:solidFill>
                  <a:schemeClr val="tx1"/>
                </a:solidFill>
                <a:latin typeface="+mn-lt"/>
                <a:cs typeface="+mn-cs"/>
              </a:defRPr>
            </a:lvl4pPr>
            <a:lvl5pPr marL="1921885" indent="-241294" algn="l" rtl="0" eaLnBrk="1" fontAlgn="base" hangingPunct="1">
              <a:spcBef>
                <a:spcPct val="35000"/>
              </a:spcBef>
              <a:spcAft>
                <a:spcPct val="0"/>
              </a:spcAft>
              <a:buChar char="»"/>
              <a:defRPr i="1">
                <a:solidFill>
                  <a:schemeClr val="tx1"/>
                </a:solidFill>
                <a:latin typeface="+mn-lt"/>
                <a:cs typeface="+mn-cs"/>
              </a:defRPr>
            </a:lvl5pPr>
            <a:lvl6pPr marL="2531470" indent="-241294" algn="l" rtl="0" eaLnBrk="1" fontAlgn="base" hangingPunct="1">
              <a:spcBef>
                <a:spcPct val="35000"/>
              </a:spcBef>
              <a:spcAft>
                <a:spcPct val="0"/>
              </a:spcAft>
              <a:buChar char="»"/>
              <a:defRPr i="1">
                <a:solidFill>
                  <a:schemeClr val="tx1"/>
                </a:solidFill>
                <a:latin typeface="+mn-lt"/>
                <a:cs typeface="+mn-cs"/>
              </a:defRPr>
            </a:lvl6pPr>
            <a:lvl7pPr marL="3141055" indent="-241294" algn="l" rtl="0" eaLnBrk="1" fontAlgn="base" hangingPunct="1">
              <a:spcBef>
                <a:spcPct val="35000"/>
              </a:spcBef>
              <a:spcAft>
                <a:spcPct val="0"/>
              </a:spcAft>
              <a:buChar char="»"/>
              <a:defRPr i="1">
                <a:solidFill>
                  <a:schemeClr val="tx1"/>
                </a:solidFill>
                <a:latin typeface="+mn-lt"/>
                <a:cs typeface="+mn-cs"/>
              </a:defRPr>
            </a:lvl7pPr>
            <a:lvl8pPr marL="3750640" indent="-241294" algn="l" rtl="0" eaLnBrk="1" fontAlgn="base" hangingPunct="1">
              <a:spcBef>
                <a:spcPct val="35000"/>
              </a:spcBef>
              <a:spcAft>
                <a:spcPct val="0"/>
              </a:spcAft>
              <a:buChar char="»"/>
              <a:defRPr i="1">
                <a:solidFill>
                  <a:schemeClr val="tx1"/>
                </a:solidFill>
                <a:latin typeface="+mn-lt"/>
                <a:cs typeface="+mn-cs"/>
              </a:defRPr>
            </a:lvl8pPr>
            <a:lvl9pPr marL="4360224" indent="-241294" algn="l" rtl="0" eaLnBrk="1" fontAlgn="base" hangingPunct="1">
              <a:spcBef>
                <a:spcPct val="35000"/>
              </a:spcBef>
              <a:spcAft>
                <a:spcPct val="0"/>
              </a:spcAft>
              <a:buChar char="»"/>
              <a:defRPr i="1">
                <a:solidFill>
                  <a:schemeClr val="tx1"/>
                </a:solidFill>
                <a:latin typeface="+mn-lt"/>
                <a:cs typeface="+mn-cs"/>
              </a:defRPr>
            </a:lvl9pPr>
          </a:lstStyle>
          <a:p>
            <a:pPr marL="0" indent="0">
              <a:buFont typeface="Wingdings" pitchFamily="-65" charset="2"/>
              <a:buNone/>
            </a:pPr>
            <a:r>
              <a:rPr lang="en-US" sz="2000" b="1" kern="0"/>
              <a:t>CES10903 Requirements </a:t>
            </a:r>
            <a:endParaRPr lang="en-US" sz="2000" b="1" kern="0" dirty="0"/>
          </a:p>
        </p:txBody>
      </p:sp>
      <p:sp>
        <p:nvSpPr>
          <p:cNvPr id="7" name="Content Placeholder 3">
            <a:extLst>
              <a:ext uri="{FF2B5EF4-FFF2-40B4-BE49-F238E27FC236}">
                <a16:creationId xmlns:a16="http://schemas.microsoft.com/office/drawing/2014/main" id="{B5869812-B148-314F-608B-C0FD4C40DB3C}"/>
              </a:ext>
            </a:extLst>
          </p:cNvPr>
          <p:cNvSpPr txBox="1">
            <a:spLocks/>
          </p:cNvSpPr>
          <p:nvPr/>
        </p:nvSpPr>
        <p:spPr bwMode="auto">
          <a:xfrm>
            <a:off x="2402550" y="1620789"/>
            <a:ext cx="2423974" cy="946150"/>
          </a:xfrm>
          <a:prstGeom prst="rect">
            <a:avLst/>
          </a:prstGeom>
          <a:noFill/>
          <a:ln w="9525">
            <a:noFill/>
            <a:miter lim="800000"/>
            <a:headEnd/>
            <a:tailEnd/>
          </a:ln>
          <a:effectLst/>
        </p:spPr>
        <p:txBody>
          <a:bodyPr vert="horz" wrap="square" lIns="0" tIns="0" rIns="0" bIns="0" numCol="1" anchor="ctr" anchorCtr="0" compatLnSpc="1">
            <a:prstTxWarp prst="textNoShape">
              <a:avLst/>
            </a:prstTxWarp>
            <a:normAutofit/>
          </a:bodyPr>
          <a:lstStyle>
            <a:lvl1pPr marL="309026" indent="-309026" algn="l" rtl="0" eaLnBrk="1" fontAlgn="base" hangingPunct="1">
              <a:spcBef>
                <a:spcPct val="35000"/>
              </a:spcBef>
              <a:spcAft>
                <a:spcPct val="0"/>
              </a:spcAft>
              <a:buClr>
                <a:srgbClr val="EE2E24"/>
              </a:buClr>
              <a:buFont typeface="Wingdings" pitchFamily="-65" charset="2"/>
              <a:buChar char="§"/>
              <a:defRPr sz="3467">
                <a:solidFill>
                  <a:schemeClr val="tx1"/>
                </a:solidFill>
                <a:latin typeface="+mn-lt"/>
                <a:ea typeface="+mn-ea"/>
                <a:cs typeface="+mn-cs"/>
              </a:defRPr>
            </a:lvl1pPr>
            <a:lvl2pPr marL="772565" indent="-311143" algn="l" rtl="0" eaLnBrk="1" fontAlgn="base" hangingPunct="1">
              <a:spcBef>
                <a:spcPct val="35000"/>
              </a:spcBef>
              <a:spcAft>
                <a:spcPct val="0"/>
              </a:spcAft>
              <a:buClr>
                <a:srgbClr val="EE2E24"/>
              </a:buClr>
              <a:buFont typeface="Arial" charset="0"/>
              <a:buChar char="–"/>
              <a:defRPr sz="2933">
                <a:solidFill>
                  <a:schemeClr val="tx1"/>
                </a:solidFill>
                <a:latin typeface="+mn-lt"/>
                <a:cs typeface="+mn-cs"/>
              </a:defRPr>
            </a:lvl2pPr>
            <a:lvl3pPr marL="1151438" indent="-226478" algn="l" rtl="0" eaLnBrk="1" fontAlgn="base" hangingPunct="1">
              <a:spcBef>
                <a:spcPct val="35000"/>
              </a:spcBef>
              <a:spcAft>
                <a:spcPct val="0"/>
              </a:spcAft>
              <a:buClr>
                <a:srgbClr val="EE2E24"/>
              </a:buClr>
              <a:buChar char="•"/>
              <a:defRPr sz="2667">
                <a:solidFill>
                  <a:schemeClr val="tx1"/>
                </a:solidFill>
                <a:latin typeface="+mn-lt"/>
                <a:cs typeface="+mn-cs"/>
              </a:defRPr>
            </a:lvl3pPr>
            <a:lvl4pPr marL="1528195" indent="-224361" algn="l" rtl="0" eaLnBrk="1" fontAlgn="base" hangingPunct="1">
              <a:spcBef>
                <a:spcPct val="35000"/>
              </a:spcBef>
              <a:spcAft>
                <a:spcPct val="0"/>
              </a:spcAft>
              <a:buChar char="–"/>
              <a:defRPr>
                <a:solidFill>
                  <a:schemeClr val="tx1"/>
                </a:solidFill>
                <a:latin typeface="+mn-lt"/>
                <a:cs typeface="+mn-cs"/>
              </a:defRPr>
            </a:lvl4pPr>
            <a:lvl5pPr marL="1921885" indent="-241294" algn="l" rtl="0" eaLnBrk="1" fontAlgn="base" hangingPunct="1">
              <a:spcBef>
                <a:spcPct val="35000"/>
              </a:spcBef>
              <a:spcAft>
                <a:spcPct val="0"/>
              </a:spcAft>
              <a:buChar char="»"/>
              <a:defRPr i="1">
                <a:solidFill>
                  <a:schemeClr val="tx1"/>
                </a:solidFill>
                <a:latin typeface="+mn-lt"/>
                <a:cs typeface="+mn-cs"/>
              </a:defRPr>
            </a:lvl5pPr>
            <a:lvl6pPr marL="2531470" indent="-241294" algn="l" rtl="0" eaLnBrk="1" fontAlgn="base" hangingPunct="1">
              <a:spcBef>
                <a:spcPct val="35000"/>
              </a:spcBef>
              <a:spcAft>
                <a:spcPct val="0"/>
              </a:spcAft>
              <a:buChar char="»"/>
              <a:defRPr i="1">
                <a:solidFill>
                  <a:schemeClr val="tx1"/>
                </a:solidFill>
                <a:latin typeface="+mn-lt"/>
                <a:cs typeface="+mn-cs"/>
              </a:defRPr>
            </a:lvl6pPr>
            <a:lvl7pPr marL="3141055" indent="-241294" algn="l" rtl="0" eaLnBrk="1" fontAlgn="base" hangingPunct="1">
              <a:spcBef>
                <a:spcPct val="35000"/>
              </a:spcBef>
              <a:spcAft>
                <a:spcPct val="0"/>
              </a:spcAft>
              <a:buChar char="»"/>
              <a:defRPr i="1">
                <a:solidFill>
                  <a:schemeClr val="tx1"/>
                </a:solidFill>
                <a:latin typeface="+mn-lt"/>
                <a:cs typeface="+mn-cs"/>
              </a:defRPr>
            </a:lvl7pPr>
            <a:lvl8pPr marL="3750640" indent="-241294" algn="l" rtl="0" eaLnBrk="1" fontAlgn="base" hangingPunct="1">
              <a:spcBef>
                <a:spcPct val="35000"/>
              </a:spcBef>
              <a:spcAft>
                <a:spcPct val="0"/>
              </a:spcAft>
              <a:buChar char="»"/>
              <a:defRPr i="1">
                <a:solidFill>
                  <a:schemeClr val="tx1"/>
                </a:solidFill>
                <a:latin typeface="+mn-lt"/>
                <a:cs typeface="+mn-cs"/>
              </a:defRPr>
            </a:lvl8pPr>
            <a:lvl9pPr marL="4360224" indent="-241294" algn="l" rtl="0" eaLnBrk="1" fontAlgn="base" hangingPunct="1">
              <a:spcBef>
                <a:spcPct val="35000"/>
              </a:spcBef>
              <a:spcAft>
                <a:spcPct val="0"/>
              </a:spcAft>
              <a:buChar char="»"/>
              <a:defRPr i="1">
                <a:solidFill>
                  <a:schemeClr val="tx1"/>
                </a:solidFill>
                <a:latin typeface="+mn-lt"/>
                <a:cs typeface="+mn-cs"/>
              </a:defRPr>
            </a:lvl9pPr>
          </a:lstStyle>
          <a:p>
            <a:pPr marL="0" indent="0">
              <a:buFont typeface="Wingdings" pitchFamily="-65" charset="2"/>
              <a:buNone/>
            </a:pPr>
            <a:r>
              <a:rPr lang="en-US" sz="2000" b="1" kern="0" dirty="0"/>
              <a:t>Introduction</a:t>
            </a:r>
          </a:p>
        </p:txBody>
      </p:sp>
      <p:cxnSp>
        <p:nvCxnSpPr>
          <p:cNvPr id="8" name="Straight Connector 7">
            <a:extLst>
              <a:ext uri="{FF2B5EF4-FFF2-40B4-BE49-F238E27FC236}">
                <a16:creationId xmlns:a16="http://schemas.microsoft.com/office/drawing/2014/main" id="{E1D1E5E1-0D57-0FE0-B6DE-BAD0F238C892}"/>
              </a:ext>
            </a:extLst>
          </p:cNvPr>
          <p:cNvCxnSpPr/>
          <p:nvPr/>
        </p:nvCxnSpPr>
        <p:spPr>
          <a:xfrm>
            <a:off x="2141775" y="1586668"/>
            <a:ext cx="0" cy="94551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2104061-F44B-447C-E4FC-BD68671C7B87}"/>
              </a:ext>
            </a:extLst>
          </p:cNvPr>
          <p:cNvSpPr txBox="1"/>
          <p:nvPr/>
        </p:nvSpPr>
        <p:spPr>
          <a:xfrm>
            <a:off x="845000" y="1586033"/>
            <a:ext cx="1193800" cy="1015663"/>
          </a:xfrm>
          <a:prstGeom prst="rect">
            <a:avLst/>
          </a:prstGeom>
          <a:noFill/>
        </p:spPr>
        <p:txBody>
          <a:bodyPr wrap="square" rtlCol="0">
            <a:spAutoFit/>
          </a:bodyPr>
          <a:lstStyle/>
          <a:p>
            <a:pPr algn="r" defTabSz="914172"/>
            <a:r>
              <a:rPr lang="en-US" sz="6000" b="1" dirty="0">
                <a:solidFill>
                  <a:srgbClr val="DA281C"/>
                </a:solidFill>
              </a:rPr>
              <a:t>03</a:t>
            </a:r>
          </a:p>
        </p:txBody>
      </p:sp>
      <p:cxnSp>
        <p:nvCxnSpPr>
          <p:cNvPr id="10" name="Straight Connector 9">
            <a:extLst>
              <a:ext uri="{FF2B5EF4-FFF2-40B4-BE49-F238E27FC236}">
                <a16:creationId xmlns:a16="http://schemas.microsoft.com/office/drawing/2014/main" id="{0D87B88C-CD36-DE56-A429-ACB1BFC10E39}"/>
              </a:ext>
            </a:extLst>
          </p:cNvPr>
          <p:cNvCxnSpPr/>
          <p:nvPr/>
        </p:nvCxnSpPr>
        <p:spPr>
          <a:xfrm>
            <a:off x="2151300" y="2723318"/>
            <a:ext cx="0" cy="945515"/>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71B6DBA-CE9F-8EAC-F9B5-E2131AFA1ECD}"/>
              </a:ext>
            </a:extLst>
          </p:cNvPr>
          <p:cNvSpPr txBox="1"/>
          <p:nvPr/>
        </p:nvSpPr>
        <p:spPr>
          <a:xfrm>
            <a:off x="845000" y="2653170"/>
            <a:ext cx="1193800" cy="1015663"/>
          </a:xfrm>
          <a:prstGeom prst="rect">
            <a:avLst/>
          </a:prstGeom>
          <a:noFill/>
        </p:spPr>
        <p:txBody>
          <a:bodyPr wrap="square" lIns="91440" tIns="45720" rIns="91440" bIns="45720" rtlCol="0" anchor="t">
            <a:spAutoFit/>
          </a:bodyPr>
          <a:lstStyle/>
          <a:p>
            <a:pPr algn="r" defTabSz="914172"/>
            <a:r>
              <a:rPr lang="en-US" sz="6000" b="1" dirty="0">
                <a:solidFill>
                  <a:srgbClr val="B4B4B3"/>
                </a:solidFill>
              </a:rPr>
              <a:t>08</a:t>
            </a:r>
          </a:p>
        </p:txBody>
      </p:sp>
      <p:cxnSp>
        <p:nvCxnSpPr>
          <p:cNvPr id="12" name="Straight Connector 11">
            <a:extLst>
              <a:ext uri="{FF2B5EF4-FFF2-40B4-BE49-F238E27FC236}">
                <a16:creationId xmlns:a16="http://schemas.microsoft.com/office/drawing/2014/main" id="{0889FE5F-7403-7ABB-7709-342722F6F297}"/>
              </a:ext>
            </a:extLst>
          </p:cNvPr>
          <p:cNvCxnSpPr/>
          <p:nvPr/>
        </p:nvCxnSpPr>
        <p:spPr>
          <a:xfrm>
            <a:off x="2151300" y="3950456"/>
            <a:ext cx="0" cy="94551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CE1DBD5-C6D8-5CF6-6D88-B6A0E5A58925}"/>
              </a:ext>
            </a:extLst>
          </p:cNvPr>
          <p:cNvSpPr txBox="1"/>
          <p:nvPr/>
        </p:nvSpPr>
        <p:spPr>
          <a:xfrm>
            <a:off x="845000" y="3817721"/>
            <a:ext cx="1193800" cy="1015663"/>
          </a:xfrm>
          <a:prstGeom prst="rect">
            <a:avLst/>
          </a:prstGeom>
          <a:noFill/>
        </p:spPr>
        <p:txBody>
          <a:bodyPr wrap="square" lIns="91440" tIns="45720" rIns="91440" bIns="45720" rtlCol="0" anchor="t">
            <a:spAutoFit/>
          </a:bodyPr>
          <a:lstStyle/>
          <a:p>
            <a:pPr algn="r" defTabSz="914172"/>
            <a:r>
              <a:rPr lang="en-US" sz="6000" b="1" dirty="0">
                <a:solidFill>
                  <a:srgbClr val="00578A"/>
                </a:solidFill>
                <a:cs typeface="Arial"/>
              </a:rPr>
              <a:t>12</a:t>
            </a:r>
            <a:endParaRPr lang="en-US" sz="6000" b="1" dirty="0">
              <a:solidFill>
                <a:srgbClr val="00578A"/>
              </a:solidFill>
            </a:endParaRPr>
          </a:p>
        </p:txBody>
      </p:sp>
      <p:cxnSp>
        <p:nvCxnSpPr>
          <p:cNvPr id="14" name="Straight Connector 13">
            <a:extLst>
              <a:ext uri="{FF2B5EF4-FFF2-40B4-BE49-F238E27FC236}">
                <a16:creationId xmlns:a16="http://schemas.microsoft.com/office/drawing/2014/main" id="{931A5EE3-2784-E1CD-867A-3F60B41D9496}"/>
              </a:ext>
            </a:extLst>
          </p:cNvPr>
          <p:cNvCxnSpPr/>
          <p:nvPr/>
        </p:nvCxnSpPr>
        <p:spPr>
          <a:xfrm>
            <a:off x="2141775" y="5131556"/>
            <a:ext cx="0" cy="945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DF27B1B-C69C-434E-13F9-1409FC7F303B}"/>
              </a:ext>
            </a:extLst>
          </p:cNvPr>
          <p:cNvSpPr txBox="1"/>
          <p:nvPr/>
        </p:nvSpPr>
        <p:spPr>
          <a:xfrm>
            <a:off x="845000" y="5046855"/>
            <a:ext cx="1193800" cy="1015663"/>
          </a:xfrm>
          <a:prstGeom prst="rect">
            <a:avLst/>
          </a:prstGeom>
          <a:noFill/>
        </p:spPr>
        <p:txBody>
          <a:bodyPr wrap="square" lIns="91440" tIns="45720" rIns="91440" bIns="45720" rtlCol="0" anchor="t">
            <a:spAutoFit/>
          </a:bodyPr>
          <a:lstStyle/>
          <a:p>
            <a:pPr algn="r" defTabSz="914172"/>
            <a:r>
              <a:rPr lang="en-US" sz="6000" b="1" dirty="0">
                <a:solidFill>
                  <a:srgbClr val="000000"/>
                </a:solidFill>
                <a:cs typeface="Arial"/>
              </a:rPr>
              <a:t>16</a:t>
            </a:r>
            <a:endParaRPr lang="en-US" sz="6000" b="1" dirty="0">
              <a:solidFill>
                <a:srgbClr val="000000"/>
              </a:solidFill>
            </a:endParaRPr>
          </a:p>
        </p:txBody>
      </p:sp>
      <p:sp>
        <p:nvSpPr>
          <p:cNvPr id="16" name="Content Placeholder 3">
            <a:extLst>
              <a:ext uri="{FF2B5EF4-FFF2-40B4-BE49-F238E27FC236}">
                <a16:creationId xmlns:a16="http://schemas.microsoft.com/office/drawing/2014/main" id="{6590FE55-2FD3-46E5-9935-178F5529F74C}"/>
              </a:ext>
            </a:extLst>
          </p:cNvPr>
          <p:cNvSpPr txBox="1">
            <a:spLocks/>
          </p:cNvSpPr>
          <p:nvPr/>
        </p:nvSpPr>
        <p:spPr>
          <a:xfrm>
            <a:off x="2402549" y="3950456"/>
            <a:ext cx="4134410" cy="946150"/>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US" sz="2000" b="1" dirty="0">
                <a:solidFill>
                  <a:srgbClr val="000000"/>
                </a:solidFill>
              </a:rPr>
              <a:t>Cummins Expectations / Timing</a:t>
            </a:r>
          </a:p>
        </p:txBody>
      </p:sp>
      <p:sp>
        <p:nvSpPr>
          <p:cNvPr id="17" name="TextBox 16">
            <a:extLst>
              <a:ext uri="{FF2B5EF4-FFF2-40B4-BE49-F238E27FC236}">
                <a16:creationId xmlns:a16="http://schemas.microsoft.com/office/drawing/2014/main" id="{9AB2C824-4A9A-6A21-EAB5-E0C385FD0636}"/>
              </a:ext>
            </a:extLst>
          </p:cNvPr>
          <p:cNvSpPr txBox="1"/>
          <p:nvPr/>
        </p:nvSpPr>
        <p:spPr>
          <a:xfrm>
            <a:off x="6243591" y="3841045"/>
            <a:ext cx="1193800" cy="1015663"/>
          </a:xfrm>
          <a:prstGeom prst="rect">
            <a:avLst/>
          </a:prstGeom>
          <a:noFill/>
        </p:spPr>
        <p:txBody>
          <a:bodyPr wrap="square" lIns="91440" tIns="45720" rIns="91440" bIns="45720" rtlCol="0" anchor="t">
            <a:spAutoFit/>
          </a:bodyPr>
          <a:lstStyle/>
          <a:p>
            <a:pPr algn="r" defTabSz="914172"/>
            <a:r>
              <a:rPr lang="en-US" sz="6000" b="1" dirty="0">
                <a:solidFill>
                  <a:srgbClr val="DA281C"/>
                </a:solidFill>
                <a:cs typeface="Arial"/>
              </a:rPr>
              <a:t>25</a:t>
            </a:r>
          </a:p>
        </p:txBody>
      </p:sp>
      <p:sp>
        <p:nvSpPr>
          <p:cNvPr id="18" name="TextBox 17">
            <a:extLst>
              <a:ext uri="{FF2B5EF4-FFF2-40B4-BE49-F238E27FC236}">
                <a16:creationId xmlns:a16="http://schemas.microsoft.com/office/drawing/2014/main" id="{9542BC69-0F7A-900F-D321-BECA6CE6BCD9}"/>
              </a:ext>
            </a:extLst>
          </p:cNvPr>
          <p:cNvSpPr txBox="1"/>
          <p:nvPr/>
        </p:nvSpPr>
        <p:spPr>
          <a:xfrm>
            <a:off x="6303809" y="1511886"/>
            <a:ext cx="1193800" cy="1015663"/>
          </a:xfrm>
          <a:prstGeom prst="rect">
            <a:avLst/>
          </a:prstGeom>
          <a:noFill/>
        </p:spPr>
        <p:txBody>
          <a:bodyPr wrap="square" lIns="91440" tIns="45720" rIns="91440" bIns="45720" rtlCol="0" anchor="t">
            <a:spAutoFit/>
          </a:bodyPr>
          <a:lstStyle/>
          <a:p>
            <a:pPr algn="r" defTabSz="914172"/>
            <a:r>
              <a:rPr lang="en-US" sz="6000" b="1" dirty="0">
                <a:solidFill>
                  <a:srgbClr val="00578A"/>
                </a:solidFill>
              </a:rPr>
              <a:t>19</a:t>
            </a:r>
          </a:p>
        </p:txBody>
      </p:sp>
      <p:sp>
        <p:nvSpPr>
          <p:cNvPr id="19" name="TextBox 18">
            <a:extLst>
              <a:ext uri="{FF2B5EF4-FFF2-40B4-BE49-F238E27FC236}">
                <a16:creationId xmlns:a16="http://schemas.microsoft.com/office/drawing/2014/main" id="{DEC9464D-1A91-FFB5-7B8A-78A114137113}"/>
              </a:ext>
            </a:extLst>
          </p:cNvPr>
          <p:cNvSpPr txBox="1"/>
          <p:nvPr/>
        </p:nvSpPr>
        <p:spPr>
          <a:xfrm>
            <a:off x="6243591" y="2652981"/>
            <a:ext cx="1193800" cy="1015663"/>
          </a:xfrm>
          <a:prstGeom prst="rect">
            <a:avLst/>
          </a:prstGeom>
          <a:noFill/>
        </p:spPr>
        <p:txBody>
          <a:bodyPr wrap="square" lIns="91440" tIns="45720" rIns="91440" bIns="45720" rtlCol="0" anchor="t">
            <a:spAutoFit/>
          </a:bodyPr>
          <a:lstStyle/>
          <a:p>
            <a:pPr algn="r" defTabSz="914172"/>
            <a:r>
              <a:rPr lang="en-US" sz="6000" b="1" dirty="0">
                <a:solidFill>
                  <a:srgbClr val="000000"/>
                </a:solidFill>
              </a:rPr>
              <a:t>23</a:t>
            </a:r>
          </a:p>
        </p:txBody>
      </p:sp>
      <p:cxnSp>
        <p:nvCxnSpPr>
          <p:cNvPr id="20" name="Straight Connector 19">
            <a:extLst>
              <a:ext uri="{FF2B5EF4-FFF2-40B4-BE49-F238E27FC236}">
                <a16:creationId xmlns:a16="http://schemas.microsoft.com/office/drawing/2014/main" id="{05017E33-AC75-AE85-1DC9-C3EFD8745B33}"/>
              </a:ext>
            </a:extLst>
          </p:cNvPr>
          <p:cNvCxnSpPr/>
          <p:nvPr/>
        </p:nvCxnSpPr>
        <p:spPr>
          <a:xfrm>
            <a:off x="7618470" y="3876309"/>
            <a:ext cx="0" cy="94551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9613B7C-BB40-C60D-E470-23008BCF85C5}"/>
              </a:ext>
            </a:extLst>
          </p:cNvPr>
          <p:cNvCxnSpPr/>
          <p:nvPr/>
        </p:nvCxnSpPr>
        <p:spPr>
          <a:xfrm>
            <a:off x="7608945" y="1621424"/>
            <a:ext cx="0" cy="94551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24BC09B-A35E-20D5-4368-D29874901745}"/>
              </a:ext>
            </a:extLst>
          </p:cNvPr>
          <p:cNvCxnSpPr/>
          <p:nvPr/>
        </p:nvCxnSpPr>
        <p:spPr>
          <a:xfrm>
            <a:off x="7608945" y="2741147"/>
            <a:ext cx="0" cy="9455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3">
            <a:extLst>
              <a:ext uri="{FF2B5EF4-FFF2-40B4-BE49-F238E27FC236}">
                <a16:creationId xmlns:a16="http://schemas.microsoft.com/office/drawing/2014/main" id="{D904A0F8-CA26-46A5-FFAE-CCB97EDD4B53}"/>
              </a:ext>
            </a:extLst>
          </p:cNvPr>
          <p:cNvSpPr txBox="1">
            <a:spLocks/>
          </p:cNvSpPr>
          <p:nvPr/>
        </p:nvSpPr>
        <p:spPr>
          <a:xfrm>
            <a:off x="7912475" y="3910558"/>
            <a:ext cx="3817550" cy="946150"/>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US" sz="2000" b="1" dirty="0"/>
              <a:t>Contacts and Resources</a:t>
            </a:r>
          </a:p>
        </p:txBody>
      </p:sp>
      <p:sp>
        <p:nvSpPr>
          <p:cNvPr id="24" name="Content Placeholder 3">
            <a:extLst>
              <a:ext uri="{FF2B5EF4-FFF2-40B4-BE49-F238E27FC236}">
                <a16:creationId xmlns:a16="http://schemas.microsoft.com/office/drawing/2014/main" id="{1C5C6F6D-D526-3015-0BD7-7D4C5E4E07B5}"/>
              </a:ext>
            </a:extLst>
          </p:cNvPr>
          <p:cNvSpPr txBox="1">
            <a:spLocks/>
          </p:cNvSpPr>
          <p:nvPr/>
        </p:nvSpPr>
        <p:spPr>
          <a:xfrm>
            <a:off x="7912475" y="1714368"/>
            <a:ext cx="4120775" cy="1040351"/>
          </a:xfrm>
          <a:prstGeom prst="rect">
            <a:avLst/>
          </a:prstGeom>
        </p:spPr>
        <p:txBody>
          <a:bodyPr lIns="91440" tIns="45720" rIns="91440" bIns="45720" anchor="ctr" anchorCtr="0">
            <a:normAutofit/>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Arial"/>
                <a:cs typeface="Arial"/>
              </a:rPr>
              <a:t>FMD Requirements / Tools</a:t>
            </a:r>
          </a:p>
        </p:txBody>
      </p:sp>
      <p:sp>
        <p:nvSpPr>
          <p:cNvPr id="25" name="Content Placeholder 3">
            <a:extLst>
              <a:ext uri="{FF2B5EF4-FFF2-40B4-BE49-F238E27FC236}">
                <a16:creationId xmlns:a16="http://schemas.microsoft.com/office/drawing/2014/main" id="{65B25113-C0DB-5763-D795-111CA434BEAF}"/>
              </a:ext>
            </a:extLst>
          </p:cNvPr>
          <p:cNvSpPr txBox="1">
            <a:spLocks/>
          </p:cNvSpPr>
          <p:nvPr/>
        </p:nvSpPr>
        <p:spPr>
          <a:xfrm>
            <a:off x="7912475" y="2800693"/>
            <a:ext cx="3817549" cy="1040351"/>
          </a:xfrm>
          <a:prstGeom prst="rect">
            <a:avLst/>
          </a:prstGeom>
        </p:spPr>
        <p:txBody>
          <a:bodyPr anchor="ctr" anchorCtr="0">
            <a:normAutofit/>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charset="2"/>
              <a:buNone/>
            </a:pPr>
            <a:r>
              <a:rPr lang="en-US" sz="2000" b="1" dirty="0"/>
              <a:t>Conflict Minerals Tools</a:t>
            </a:r>
          </a:p>
        </p:txBody>
      </p:sp>
      <p:sp>
        <p:nvSpPr>
          <p:cNvPr id="26" name="Content Placeholder 3">
            <a:extLst>
              <a:ext uri="{FF2B5EF4-FFF2-40B4-BE49-F238E27FC236}">
                <a16:creationId xmlns:a16="http://schemas.microsoft.com/office/drawing/2014/main" id="{31FAE184-FFD6-DF72-53F3-7A797870E0CA}"/>
              </a:ext>
            </a:extLst>
          </p:cNvPr>
          <p:cNvSpPr txBox="1">
            <a:spLocks/>
          </p:cNvSpPr>
          <p:nvPr/>
        </p:nvSpPr>
        <p:spPr bwMode="auto">
          <a:xfrm>
            <a:off x="7861358" y="5135720"/>
            <a:ext cx="4064240" cy="946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marL="309026" indent="-309026" algn="l" rtl="0" eaLnBrk="1" fontAlgn="base" hangingPunct="1">
              <a:spcBef>
                <a:spcPct val="35000"/>
              </a:spcBef>
              <a:spcAft>
                <a:spcPct val="0"/>
              </a:spcAft>
              <a:buClr>
                <a:srgbClr val="EE2E24"/>
              </a:buClr>
              <a:buFont typeface="Wingdings" pitchFamily="-65" charset="2"/>
              <a:buChar char="§"/>
              <a:defRPr sz="3467">
                <a:solidFill>
                  <a:schemeClr val="tx1"/>
                </a:solidFill>
                <a:latin typeface="+mn-lt"/>
                <a:ea typeface="+mn-ea"/>
                <a:cs typeface="+mn-cs"/>
              </a:defRPr>
            </a:lvl1pPr>
            <a:lvl2pPr marL="772565" indent="-311143" algn="l" rtl="0" eaLnBrk="1" fontAlgn="base" hangingPunct="1">
              <a:spcBef>
                <a:spcPct val="35000"/>
              </a:spcBef>
              <a:spcAft>
                <a:spcPct val="0"/>
              </a:spcAft>
              <a:buClr>
                <a:srgbClr val="EE2E24"/>
              </a:buClr>
              <a:buFont typeface="Arial" charset="0"/>
              <a:buChar char="–"/>
              <a:defRPr sz="2933">
                <a:solidFill>
                  <a:schemeClr val="tx1"/>
                </a:solidFill>
                <a:latin typeface="+mn-lt"/>
                <a:cs typeface="+mn-cs"/>
              </a:defRPr>
            </a:lvl2pPr>
            <a:lvl3pPr marL="1151438" indent="-226478" algn="l" rtl="0" eaLnBrk="1" fontAlgn="base" hangingPunct="1">
              <a:spcBef>
                <a:spcPct val="35000"/>
              </a:spcBef>
              <a:spcAft>
                <a:spcPct val="0"/>
              </a:spcAft>
              <a:buClr>
                <a:srgbClr val="EE2E24"/>
              </a:buClr>
              <a:buChar char="•"/>
              <a:defRPr sz="2667">
                <a:solidFill>
                  <a:schemeClr val="tx1"/>
                </a:solidFill>
                <a:latin typeface="+mn-lt"/>
                <a:cs typeface="+mn-cs"/>
              </a:defRPr>
            </a:lvl3pPr>
            <a:lvl4pPr marL="1528195" indent="-224361" algn="l" rtl="0" eaLnBrk="1" fontAlgn="base" hangingPunct="1">
              <a:spcBef>
                <a:spcPct val="35000"/>
              </a:spcBef>
              <a:spcAft>
                <a:spcPct val="0"/>
              </a:spcAft>
              <a:buChar char="–"/>
              <a:defRPr>
                <a:solidFill>
                  <a:schemeClr val="tx1"/>
                </a:solidFill>
                <a:latin typeface="+mn-lt"/>
                <a:cs typeface="+mn-cs"/>
              </a:defRPr>
            </a:lvl4pPr>
            <a:lvl5pPr marL="1921885" indent="-241294" algn="l" rtl="0" eaLnBrk="1" fontAlgn="base" hangingPunct="1">
              <a:spcBef>
                <a:spcPct val="35000"/>
              </a:spcBef>
              <a:spcAft>
                <a:spcPct val="0"/>
              </a:spcAft>
              <a:buChar char="»"/>
              <a:defRPr i="1">
                <a:solidFill>
                  <a:schemeClr val="tx1"/>
                </a:solidFill>
                <a:latin typeface="+mn-lt"/>
                <a:cs typeface="+mn-cs"/>
              </a:defRPr>
            </a:lvl5pPr>
            <a:lvl6pPr marL="2531470" indent="-241294" algn="l" rtl="0" eaLnBrk="1" fontAlgn="base" hangingPunct="1">
              <a:spcBef>
                <a:spcPct val="35000"/>
              </a:spcBef>
              <a:spcAft>
                <a:spcPct val="0"/>
              </a:spcAft>
              <a:buChar char="»"/>
              <a:defRPr i="1">
                <a:solidFill>
                  <a:schemeClr val="tx1"/>
                </a:solidFill>
                <a:latin typeface="+mn-lt"/>
                <a:cs typeface="+mn-cs"/>
              </a:defRPr>
            </a:lvl6pPr>
            <a:lvl7pPr marL="3141055" indent="-241294" algn="l" rtl="0" eaLnBrk="1" fontAlgn="base" hangingPunct="1">
              <a:spcBef>
                <a:spcPct val="35000"/>
              </a:spcBef>
              <a:spcAft>
                <a:spcPct val="0"/>
              </a:spcAft>
              <a:buChar char="»"/>
              <a:defRPr i="1">
                <a:solidFill>
                  <a:schemeClr val="tx1"/>
                </a:solidFill>
                <a:latin typeface="+mn-lt"/>
                <a:cs typeface="+mn-cs"/>
              </a:defRPr>
            </a:lvl7pPr>
            <a:lvl8pPr marL="3750640" indent="-241294" algn="l" rtl="0" eaLnBrk="1" fontAlgn="base" hangingPunct="1">
              <a:spcBef>
                <a:spcPct val="35000"/>
              </a:spcBef>
              <a:spcAft>
                <a:spcPct val="0"/>
              </a:spcAft>
              <a:buChar char="»"/>
              <a:defRPr i="1">
                <a:solidFill>
                  <a:schemeClr val="tx1"/>
                </a:solidFill>
                <a:latin typeface="+mn-lt"/>
                <a:cs typeface="+mn-cs"/>
              </a:defRPr>
            </a:lvl8pPr>
            <a:lvl9pPr marL="4360224" indent="-241294" algn="l" rtl="0" eaLnBrk="1" fontAlgn="base" hangingPunct="1">
              <a:spcBef>
                <a:spcPct val="35000"/>
              </a:spcBef>
              <a:spcAft>
                <a:spcPct val="0"/>
              </a:spcAft>
              <a:buChar char="»"/>
              <a:defRPr i="1">
                <a:solidFill>
                  <a:schemeClr val="tx1"/>
                </a:solidFill>
                <a:latin typeface="+mn-lt"/>
                <a:cs typeface="+mn-cs"/>
              </a:defRPr>
            </a:lvl9pPr>
          </a:lstStyle>
          <a:p>
            <a:pPr marL="0" indent="0">
              <a:buFont typeface="Wingdings" pitchFamily="-65" charset="2"/>
              <a:buNone/>
            </a:pPr>
            <a:r>
              <a:rPr lang="en-US" sz="2000" b="1" kern="0" dirty="0">
                <a:latin typeface="Arial"/>
                <a:cs typeface="Arial"/>
              </a:rPr>
              <a:t>Key Regulations Details</a:t>
            </a:r>
            <a:endParaRPr lang="en-US" sz="2000" b="1" kern="0" dirty="0"/>
          </a:p>
        </p:txBody>
      </p:sp>
      <p:cxnSp>
        <p:nvCxnSpPr>
          <p:cNvPr id="27" name="Straight Connector 26">
            <a:extLst>
              <a:ext uri="{FF2B5EF4-FFF2-40B4-BE49-F238E27FC236}">
                <a16:creationId xmlns:a16="http://schemas.microsoft.com/office/drawing/2014/main" id="{CACDB286-AAAE-D8E6-605C-9CDC18FFBD2A}"/>
              </a:ext>
            </a:extLst>
          </p:cNvPr>
          <p:cNvCxnSpPr/>
          <p:nvPr/>
        </p:nvCxnSpPr>
        <p:spPr>
          <a:xfrm>
            <a:off x="7610109" y="5121487"/>
            <a:ext cx="0" cy="945515"/>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998F9BC-7B55-9DA4-7B4D-520224D9C157}"/>
              </a:ext>
            </a:extLst>
          </p:cNvPr>
          <p:cNvSpPr txBox="1"/>
          <p:nvPr/>
        </p:nvSpPr>
        <p:spPr>
          <a:xfrm>
            <a:off x="6303809" y="5051339"/>
            <a:ext cx="1193800" cy="1015663"/>
          </a:xfrm>
          <a:prstGeom prst="rect">
            <a:avLst/>
          </a:prstGeom>
          <a:noFill/>
        </p:spPr>
        <p:txBody>
          <a:bodyPr wrap="square" lIns="91440" tIns="45720" rIns="91440" bIns="45720" rtlCol="0" anchor="t">
            <a:spAutoFit/>
          </a:bodyPr>
          <a:lstStyle/>
          <a:p>
            <a:pPr algn="r" defTabSz="914172"/>
            <a:r>
              <a:rPr lang="en-US" sz="6000" b="1" dirty="0">
                <a:solidFill>
                  <a:srgbClr val="B4B4B3"/>
                </a:solidFill>
              </a:rPr>
              <a:t>27</a:t>
            </a:r>
          </a:p>
        </p:txBody>
      </p:sp>
    </p:spTree>
    <p:extLst>
      <p:ext uri="{BB962C8B-B14F-4D97-AF65-F5344CB8AC3E}">
        <p14:creationId xmlns:p14="http://schemas.microsoft.com/office/powerpoint/2010/main" val="396253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20</a:t>
            </a:fld>
            <a:endParaRPr lang="en-US" dirty="0"/>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
        <p:nvSpPr>
          <p:cNvPr id="6" name="Rectangle 5">
            <a:extLst>
              <a:ext uri="{FF2B5EF4-FFF2-40B4-BE49-F238E27FC236}">
                <a16:creationId xmlns:a16="http://schemas.microsoft.com/office/drawing/2014/main" id="{351B8949-F82A-5BC3-7B66-C7DF3B7B11B6}"/>
              </a:ext>
            </a:extLst>
          </p:cNvPr>
          <p:cNvSpPr/>
          <p:nvPr/>
        </p:nvSpPr>
        <p:spPr>
          <a:xfrm>
            <a:off x="6637288" y="1928803"/>
            <a:ext cx="4722830" cy="3139321"/>
          </a:xfrm>
          <a:prstGeom prst="rect">
            <a:avLst/>
          </a:prstGeom>
          <a:solidFill>
            <a:schemeClr val="bg1">
              <a:lumMod val="85000"/>
            </a:schemeClr>
          </a:solidFill>
          <a:ln w="28575">
            <a:solidFill>
              <a:schemeClr val="tx1">
                <a:lumMod val="65000"/>
                <a:lumOff val="35000"/>
              </a:schemeClr>
            </a:solidFill>
          </a:ln>
        </p:spPr>
        <p:txBody>
          <a:bodyPr wrap="square" lIns="91440" tIns="45720" rIns="91440" bIns="45720" anchor="t">
            <a:spAutoFit/>
          </a:bodyPr>
          <a:lstStyle/>
          <a:p>
            <a:r>
              <a:rPr lang="en-US" b="1" dirty="0">
                <a:solidFill>
                  <a:srgbClr val="0070C0"/>
                </a:solidFill>
                <a:hlinkClick r:id="rId2">
                  <a:extLst>
                    <a:ext uri="{A12FA001-AC4F-418D-AE19-62706E023703}">
                      <ahyp:hlinkClr xmlns:ahyp="http://schemas.microsoft.com/office/drawing/2018/hyperlinkcolor" val="tx"/>
                    </a:ext>
                  </a:extLst>
                </a:hlinkClick>
              </a:rPr>
              <a:t>IMDS-International Materials Data </a:t>
            </a:r>
            <a:endParaRPr lang="en-US" b="1" dirty="0">
              <a:solidFill>
                <a:srgbClr val="0070C0"/>
              </a:solidFill>
            </a:endParaRPr>
          </a:p>
          <a:p>
            <a:pPr marL="285750" indent="-285750">
              <a:buFont typeface="Arial" panose="020B0604020202020204" pitchFamily="34" charset="0"/>
              <a:buChar char="•"/>
            </a:pPr>
            <a:r>
              <a:rPr lang="en-US" dirty="0"/>
              <a:t>Used to support automotive manufacturers. IMDS can be used for </a:t>
            </a:r>
            <a:r>
              <a:rPr lang="en-US" b="1" dirty="0"/>
              <a:t>automotive applications only*.</a:t>
            </a:r>
            <a:endParaRPr lang="en-US" dirty="0"/>
          </a:p>
          <a:p>
            <a:pPr marL="285750" indent="-285750">
              <a:buFont typeface="Arial" panose="020B0604020202020204" pitchFamily="34" charset="0"/>
              <a:buChar char="•"/>
            </a:pPr>
            <a:r>
              <a:rPr lang="en-US" dirty="0"/>
              <a:t>The IMDS Steering Committee takes the IMDS Terms of Use (</a:t>
            </a:r>
            <a:r>
              <a:rPr lang="en-US" dirty="0" err="1"/>
              <a:t>ToU</a:t>
            </a:r>
            <a:r>
              <a:rPr lang="en-US" dirty="0"/>
              <a:t>) seriously.</a:t>
            </a:r>
            <a:endParaRPr lang="en-US" dirty="0">
              <a:cs typeface="Arial"/>
            </a:endParaRPr>
          </a:p>
          <a:p>
            <a:pPr marL="285750" indent="-285750">
              <a:buFont typeface="Arial" panose="020B0604020202020204" pitchFamily="34" charset="0"/>
              <a:buChar char="•"/>
            </a:pPr>
            <a:endParaRPr lang="en-US" dirty="0">
              <a:cs typeface="Arial"/>
            </a:endParaRPr>
          </a:p>
          <a:p>
            <a:endParaRPr lang="en-US" dirty="0"/>
          </a:p>
          <a:p>
            <a:r>
              <a:rPr lang="en-US" b="1" dirty="0"/>
              <a:t>*</a:t>
            </a:r>
            <a:r>
              <a:rPr lang="en-US" b="1" dirty="0">
                <a:cs typeface="Arial"/>
              </a:rPr>
              <a:t> some OEMS have DXC approval for IMDS data collection of non-automotive applications</a:t>
            </a:r>
          </a:p>
        </p:txBody>
      </p:sp>
      <p:sp>
        <p:nvSpPr>
          <p:cNvPr id="7" name="Rectangle 6">
            <a:extLst>
              <a:ext uri="{FF2B5EF4-FFF2-40B4-BE49-F238E27FC236}">
                <a16:creationId xmlns:a16="http://schemas.microsoft.com/office/drawing/2014/main" id="{BF1A32FF-85DC-50AE-D7B8-B088AB4BBA03}"/>
              </a:ext>
            </a:extLst>
          </p:cNvPr>
          <p:cNvSpPr/>
          <p:nvPr/>
        </p:nvSpPr>
        <p:spPr>
          <a:xfrm>
            <a:off x="1389118" y="1905433"/>
            <a:ext cx="4437070" cy="3139321"/>
          </a:xfrm>
          <a:prstGeom prst="rect">
            <a:avLst/>
          </a:prstGeom>
          <a:solidFill>
            <a:schemeClr val="bg1">
              <a:lumMod val="95000"/>
            </a:schemeClr>
          </a:solidFill>
          <a:ln w="28575">
            <a:solidFill>
              <a:schemeClr val="tx1">
                <a:lumMod val="65000"/>
                <a:lumOff val="35000"/>
              </a:schemeClr>
            </a:solidFill>
          </a:ln>
        </p:spPr>
        <p:txBody>
          <a:bodyPr wrap="square" lIns="91440" tIns="45720" rIns="91440" bIns="45720" anchor="t">
            <a:spAutoFit/>
          </a:bodyPr>
          <a:lstStyle/>
          <a:p>
            <a:r>
              <a:rPr lang="en-US" b="1" dirty="0">
                <a:solidFill>
                  <a:srgbClr val="0070C0"/>
                </a:solidFill>
                <a:hlinkClick r:id="rId3">
                  <a:extLst>
                    <a:ext uri="{A12FA001-AC4F-418D-AE19-62706E023703}">
                      <ahyp:hlinkClr xmlns:ahyp="http://schemas.microsoft.com/office/drawing/2018/hyperlinkcolor" val="tx"/>
                    </a:ext>
                  </a:extLst>
                </a:hlinkClick>
              </a:rPr>
              <a:t>CDX-Compliance Data Exchange</a:t>
            </a:r>
            <a:endParaRPr lang="en-US" b="1" dirty="0">
              <a:solidFill>
                <a:srgbClr val="0070C0"/>
              </a:solidFill>
            </a:endParaRPr>
          </a:p>
          <a:p>
            <a:pPr marL="285750" indent="-285750">
              <a:buFont typeface="Arial" panose="020B0604020202020204" pitchFamily="34" charset="0"/>
              <a:buChar char="•"/>
            </a:pPr>
            <a:r>
              <a:rPr lang="en-US" dirty="0"/>
              <a:t>CDX is used to obtain FMD for </a:t>
            </a:r>
            <a:r>
              <a:rPr lang="en-US" b="1" dirty="0"/>
              <a:t>non-automotive parts</a:t>
            </a:r>
            <a:r>
              <a:rPr lang="en-US" dirty="0"/>
              <a:t>. It is to compile a comprehensible and coherent representation of product's SoC content. CDX helps to understand material compliance status by analysis of the whole asset and to manage the suppliers' reporting requirements. </a:t>
            </a:r>
            <a:endParaRPr lang="en-US" dirty="0">
              <a:cs typeface="Arial"/>
            </a:endParaRPr>
          </a:p>
          <a:p>
            <a:r>
              <a:rPr lang="en-US" b="1" dirty="0"/>
              <a:t>*CDX is the industry preferred tool for non-automotive*</a:t>
            </a:r>
            <a:endParaRPr lang="en-US" b="1" dirty="0">
              <a:cs typeface="Arial"/>
            </a:endParaRPr>
          </a:p>
        </p:txBody>
      </p:sp>
      <p:sp>
        <p:nvSpPr>
          <p:cNvPr id="11" name="Title 1">
            <a:extLst>
              <a:ext uri="{FF2B5EF4-FFF2-40B4-BE49-F238E27FC236}">
                <a16:creationId xmlns:a16="http://schemas.microsoft.com/office/drawing/2014/main" id="{B4076B9C-DBAE-5748-6BD0-41D72C5B035A}"/>
              </a:ext>
            </a:extLst>
          </p:cNvPr>
          <p:cNvSpPr>
            <a:spLocks noGrp="1"/>
          </p:cNvSpPr>
          <p:nvPr>
            <p:ph type="title"/>
          </p:nvPr>
        </p:nvSpPr>
        <p:spPr>
          <a:xfrm>
            <a:off x="1231012" y="138809"/>
            <a:ext cx="9987072" cy="1422673"/>
          </a:xfrm>
        </p:spPr>
        <p:txBody>
          <a:bodyPr>
            <a:normAutofit/>
          </a:bodyPr>
          <a:lstStyle/>
          <a:p>
            <a:r>
              <a:rPr lang="en-US" sz="4400" b="1" dirty="0"/>
              <a:t>FMD Requirements and Tools</a:t>
            </a:r>
          </a:p>
        </p:txBody>
      </p:sp>
      <p:sp>
        <p:nvSpPr>
          <p:cNvPr id="12" name="TextBox 11">
            <a:extLst>
              <a:ext uri="{FF2B5EF4-FFF2-40B4-BE49-F238E27FC236}">
                <a16:creationId xmlns:a16="http://schemas.microsoft.com/office/drawing/2014/main" id="{FFB82CFC-A0B0-8EBF-5EE9-04FC2BE8324D}"/>
              </a:ext>
            </a:extLst>
          </p:cNvPr>
          <p:cNvSpPr txBox="1"/>
          <p:nvPr/>
        </p:nvSpPr>
        <p:spPr>
          <a:xfrm>
            <a:off x="1389118" y="1374712"/>
            <a:ext cx="10538013" cy="369332"/>
          </a:xfrm>
          <a:prstGeom prst="rect">
            <a:avLst/>
          </a:prstGeom>
          <a:noFill/>
        </p:spPr>
        <p:txBody>
          <a:bodyPr wrap="none" rtlCol="0">
            <a:spAutoFit/>
          </a:bodyPr>
          <a:lstStyle/>
          <a:p>
            <a:pPr algn="l"/>
            <a:r>
              <a:rPr lang="en-US" dirty="0"/>
              <a:t>CDX is the preferred FMD tool for off-highway. IMDS must be used for on-highway FMD submissions. </a:t>
            </a:r>
          </a:p>
        </p:txBody>
      </p:sp>
      <p:grpSp>
        <p:nvGrpSpPr>
          <p:cNvPr id="14" name="Group 13">
            <a:extLst>
              <a:ext uri="{FF2B5EF4-FFF2-40B4-BE49-F238E27FC236}">
                <a16:creationId xmlns:a16="http://schemas.microsoft.com/office/drawing/2014/main" id="{B0474D3F-BE4B-F8CE-42A6-B1D7B223B184}"/>
              </a:ext>
            </a:extLst>
          </p:cNvPr>
          <p:cNvGrpSpPr/>
          <p:nvPr/>
        </p:nvGrpSpPr>
        <p:grpSpPr>
          <a:xfrm>
            <a:off x="2972869" y="5443693"/>
            <a:ext cx="1269568" cy="746192"/>
            <a:chOff x="4088514" y="3686646"/>
            <a:chExt cx="944894" cy="491524"/>
          </a:xfrm>
        </p:grpSpPr>
        <p:sp>
          <p:nvSpPr>
            <p:cNvPr id="16" name="Freeform 58">
              <a:extLst>
                <a:ext uri="{FF2B5EF4-FFF2-40B4-BE49-F238E27FC236}">
                  <a16:creationId xmlns:a16="http://schemas.microsoft.com/office/drawing/2014/main" id="{34EFBD7D-11B9-399B-A244-A1728CB57175}"/>
                </a:ext>
              </a:extLst>
            </p:cNvPr>
            <p:cNvSpPr>
              <a:spLocks noChangeAspect="1"/>
            </p:cNvSpPr>
            <p:nvPr/>
          </p:nvSpPr>
          <p:spPr bwMode="auto">
            <a:xfrm>
              <a:off x="4088514" y="3693280"/>
              <a:ext cx="931640" cy="269415"/>
            </a:xfrm>
            <a:custGeom>
              <a:avLst/>
              <a:gdLst>
                <a:gd name="T0" fmla="*/ 453 w 453"/>
                <a:gd name="T1" fmla="*/ 24 h 131"/>
                <a:gd name="T2" fmla="*/ 342 w 453"/>
                <a:gd name="T3" fmla="*/ 23 h 131"/>
                <a:gd name="T4" fmla="*/ 286 w 453"/>
                <a:gd name="T5" fmla="*/ 131 h 131"/>
                <a:gd name="T6" fmla="*/ 0 w 453"/>
                <a:gd name="T7" fmla="*/ 75 h 131"/>
                <a:gd name="T8" fmla="*/ 39 w 453"/>
                <a:gd name="T9" fmla="*/ 0 h 131"/>
                <a:gd name="T10" fmla="*/ 453 w 453"/>
                <a:gd name="T11" fmla="*/ 0 h 131"/>
                <a:gd name="T12" fmla="*/ 453 w 453"/>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453" h="131">
                  <a:moveTo>
                    <a:pt x="453" y="24"/>
                  </a:moveTo>
                  <a:lnTo>
                    <a:pt x="342" y="23"/>
                  </a:lnTo>
                  <a:lnTo>
                    <a:pt x="286" y="131"/>
                  </a:lnTo>
                  <a:lnTo>
                    <a:pt x="0" y="75"/>
                  </a:lnTo>
                  <a:lnTo>
                    <a:pt x="39" y="0"/>
                  </a:lnTo>
                  <a:lnTo>
                    <a:pt x="453" y="0"/>
                  </a:lnTo>
                  <a:lnTo>
                    <a:pt x="453" y="24"/>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16">
              <a:extLst>
                <a:ext uri="{FF2B5EF4-FFF2-40B4-BE49-F238E27FC236}">
                  <a16:creationId xmlns:a16="http://schemas.microsoft.com/office/drawing/2014/main" id="{34D9CD28-C8EA-C2EA-E428-77B1FF2F499B}"/>
                </a:ext>
              </a:extLst>
            </p:cNvPr>
            <p:cNvGrpSpPr>
              <a:grpSpLocks noChangeAspect="1"/>
            </p:cNvGrpSpPr>
            <p:nvPr/>
          </p:nvGrpSpPr>
          <p:grpSpPr>
            <a:xfrm>
              <a:off x="4181947" y="3686646"/>
              <a:ext cx="851461" cy="491524"/>
              <a:chOff x="5022851" y="3559175"/>
              <a:chExt cx="657225" cy="379413"/>
            </a:xfrm>
          </p:grpSpPr>
          <p:sp>
            <p:nvSpPr>
              <p:cNvPr id="18" name="Freeform 49">
                <a:extLst>
                  <a:ext uri="{FF2B5EF4-FFF2-40B4-BE49-F238E27FC236}">
                    <a16:creationId xmlns:a16="http://schemas.microsoft.com/office/drawing/2014/main" id="{B890CBE8-8A02-3A66-0ABF-BAE16292D150}"/>
                  </a:ext>
                </a:extLst>
              </p:cNvPr>
              <p:cNvSpPr>
                <a:spLocks noChangeAspect="1"/>
              </p:cNvSpPr>
              <p:nvPr/>
            </p:nvSpPr>
            <p:spPr bwMode="auto">
              <a:xfrm>
                <a:off x="5060951" y="3713163"/>
                <a:ext cx="7938" cy="34925"/>
              </a:xfrm>
              <a:custGeom>
                <a:avLst/>
                <a:gdLst>
                  <a:gd name="T0" fmla="*/ 5 w 5"/>
                  <a:gd name="T1" fmla="*/ 0 h 22"/>
                  <a:gd name="T2" fmla="*/ 0 w 5"/>
                  <a:gd name="T3" fmla="*/ 0 h 22"/>
                  <a:gd name="T4" fmla="*/ 0 w 5"/>
                  <a:gd name="T5" fmla="*/ 22 h 22"/>
                  <a:gd name="T6" fmla="*/ 5 w 5"/>
                  <a:gd name="T7" fmla="*/ 22 h 22"/>
                </a:gdLst>
                <a:ahLst/>
                <a:cxnLst>
                  <a:cxn ang="0">
                    <a:pos x="T0" y="T1"/>
                  </a:cxn>
                  <a:cxn ang="0">
                    <a:pos x="T2" y="T3"/>
                  </a:cxn>
                  <a:cxn ang="0">
                    <a:pos x="T4" y="T5"/>
                  </a:cxn>
                  <a:cxn ang="0">
                    <a:pos x="T6" y="T7"/>
                  </a:cxn>
                </a:cxnLst>
                <a:rect l="0" t="0" r="r" b="b"/>
                <a:pathLst>
                  <a:path w="5" h="22">
                    <a:moveTo>
                      <a:pt x="5" y="0"/>
                    </a:moveTo>
                    <a:lnTo>
                      <a:pt x="0" y="0"/>
                    </a:lnTo>
                    <a:lnTo>
                      <a:pt x="0" y="22"/>
                    </a:lnTo>
                    <a:lnTo>
                      <a:pt x="5" y="22"/>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50">
                <a:extLst>
                  <a:ext uri="{FF2B5EF4-FFF2-40B4-BE49-F238E27FC236}">
                    <a16:creationId xmlns:a16="http://schemas.microsoft.com/office/drawing/2014/main" id="{46762A69-805A-97D9-1B8A-AE3FB38AD633}"/>
                  </a:ext>
                </a:extLst>
              </p:cNvPr>
              <p:cNvSpPr>
                <a:spLocks noChangeAspect="1"/>
              </p:cNvSpPr>
              <p:nvPr/>
            </p:nvSpPr>
            <p:spPr bwMode="auto">
              <a:xfrm>
                <a:off x="5657851" y="3760788"/>
                <a:ext cx="20638" cy="19050"/>
              </a:xfrm>
              <a:custGeom>
                <a:avLst/>
                <a:gdLst>
                  <a:gd name="T0" fmla="*/ 11 w 11"/>
                  <a:gd name="T1" fmla="*/ 0 h 10"/>
                  <a:gd name="T2" fmla="*/ 6 w 11"/>
                  <a:gd name="T3" fmla="*/ 0 h 10"/>
                  <a:gd name="T4" fmla="*/ 0 w 11"/>
                  <a:gd name="T5" fmla="*/ 5 h 10"/>
                  <a:gd name="T6" fmla="*/ 0 w 11"/>
                  <a:gd name="T7" fmla="*/ 5 h 10"/>
                  <a:gd name="T8" fmla="*/ 6 w 11"/>
                  <a:gd name="T9" fmla="*/ 10 h 10"/>
                  <a:gd name="T10" fmla="*/ 11 w 11"/>
                  <a:gd name="T11" fmla="*/ 10 h 10"/>
                </a:gdLst>
                <a:ahLst/>
                <a:cxnLst>
                  <a:cxn ang="0">
                    <a:pos x="T0" y="T1"/>
                  </a:cxn>
                  <a:cxn ang="0">
                    <a:pos x="T2" y="T3"/>
                  </a:cxn>
                  <a:cxn ang="0">
                    <a:pos x="T4" y="T5"/>
                  </a:cxn>
                  <a:cxn ang="0">
                    <a:pos x="T6" y="T7"/>
                  </a:cxn>
                  <a:cxn ang="0">
                    <a:pos x="T8" y="T9"/>
                  </a:cxn>
                  <a:cxn ang="0">
                    <a:pos x="T10" y="T11"/>
                  </a:cxn>
                </a:cxnLst>
                <a:rect l="0" t="0" r="r" b="b"/>
                <a:pathLst>
                  <a:path w="11" h="10">
                    <a:moveTo>
                      <a:pt x="11" y="0"/>
                    </a:moveTo>
                    <a:cubicBezTo>
                      <a:pt x="6" y="0"/>
                      <a:pt x="6" y="0"/>
                      <a:pt x="6" y="0"/>
                    </a:cubicBezTo>
                    <a:cubicBezTo>
                      <a:pt x="3" y="0"/>
                      <a:pt x="0" y="2"/>
                      <a:pt x="0" y="5"/>
                    </a:cubicBezTo>
                    <a:cubicBezTo>
                      <a:pt x="0" y="5"/>
                      <a:pt x="0" y="5"/>
                      <a:pt x="0" y="5"/>
                    </a:cubicBezTo>
                    <a:cubicBezTo>
                      <a:pt x="0" y="8"/>
                      <a:pt x="3" y="10"/>
                      <a:pt x="6" y="10"/>
                    </a:cubicBezTo>
                    <a:cubicBezTo>
                      <a:pt x="11" y="10"/>
                      <a:pt x="11" y="10"/>
                      <a:pt x="11" y="10"/>
                    </a:cubicBez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51">
                <a:extLst>
                  <a:ext uri="{FF2B5EF4-FFF2-40B4-BE49-F238E27FC236}">
                    <a16:creationId xmlns:a16="http://schemas.microsoft.com/office/drawing/2014/main" id="{DA3A3BCF-C21C-4360-8793-A93E41746B87}"/>
                  </a:ext>
                </a:extLst>
              </p:cNvPr>
              <p:cNvSpPr>
                <a:spLocks noChangeAspect="1" noChangeShapeType="1"/>
              </p:cNvSpPr>
              <p:nvPr/>
            </p:nvSpPr>
            <p:spPr bwMode="auto">
              <a:xfrm>
                <a:off x="5300663" y="3806825"/>
                <a:ext cx="10318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52">
                <a:extLst>
                  <a:ext uri="{FF2B5EF4-FFF2-40B4-BE49-F238E27FC236}">
                    <a16:creationId xmlns:a16="http://schemas.microsoft.com/office/drawing/2014/main" id="{E805C03F-2E2A-F3D6-C750-4FFB03C7C9FE}"/>
                  </a:ext>
                </a:extLst>
              </p:cNvPr>
              <p:cNvSpPr>
                <a:spLocks noChangeAspect="1" noChangeShapeType="1"/>
              </p:cNvSpPr>
              <p:nvPr/>
            </p:nvSpPr>
            <p:spPr bwMode="auto">
              <a:xfrm>
                <a:off x="5626101" y="3806825"/>
                <a:ext cx="50800"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53">
                <a:extLst>
                  <a:ext uri="{FF2B5EF4-FFF2-40B4-BE49-F238E27FC236}">
                    <a16:creationId xmlns:a16="http://schemas.microsoft.com/office/drawing/2014/main" id="{36CA3F8E-3E95-28DA-9673-81E76A4043C5}"/>
                  </a:ext>
                </a:extLst>
              </p:cNvPr>
              <p:cNvSpPr>
                <a:spLocks noChangeAspect="1"/>
              </p:cNvSpPr>
              <p:nvPr/>
            </p:nvSpPr>
            <p:spPr bwMode="auto">
              <a:xfrm>
                <a:off x="5105401" y="3775075"/>
                <a:ext cx="165100" cy="163513"/>
              </a:xfrm>
              <a:custGeom>
                <a:avLst/>
                <a:gdLst>
                  <a:gd name="T0" fmla="*/ 47 w 85"/>
                  <a:gd name="T1" fmla="*/ 3 h 84"/>
                  <a:gd name="T2" fmla="*/ 49 w 85"/>
                  <a:gd name="T3" fmla="*/ 0 h 84"/>
                  <a:gd name="T4" fmla="*/ 60 w 85"/>
                  <a:gd name="T5" fmla="*/ 3 h 84"/>
                  <a:gd name="T6" fmla="*/ 59 w 85"/>
                  <a:gd name="T7" fmla="*/ 6 h 84"/>
                  <a:gd name="T8" fmla="*/ 68 w 85"/>
                  <a:gd name="T9" fmla="*/ 12 h 84"/>
                  <a:gd name="T10" fmla="*/ 70 w 85"/>
                  <a:gd name="T11" fmla="*/ 10 h 84"/>
                  <a:gd name="T12" fmla="*/ 78 w 85"/>
                  <a:gd name="T13" fmla="*/ 19 h 84"/>
                  <a:gd name="T14" fmla="*/ 76 w 85"/>
                  <a:gd name="T15" fmla="*/ 21 h 84"/>
                  <a:gd name="T16" fmla="*/ 80 w 85"/>
                  <a:gd name="T17" fmla="*/ 30 h 84"/>
                  <a:gd name="T18" fmla="*/ 83 w 85"/>
                  <a:gd name="T19" fmla="*/ 31 h 84"/>
                  <a:gd name="T20" fmla="*/ 85 w 85"/>
                  <a:gd name="T21" fmla="*/ 42 h 84"/>
                  <a:gd name="T22" fmla="*/ 82 w 85"/>
                  <a:gd name="T23" fmla="*/ 43 h 84"/>
                  <a:gd name="T24" fmla="*/ 80 w 85"/>
                  <a:gd name="T25" fmla="*/ 53 h 84"/>
                  <a:gd name="T26" fmla="*/ 83 w 85"/>
                  <a:gd name="T27" fmla="*/ 54 h 84"/>
                  <a:gd name="T28" fmla="*/ 78 w 85"/>
                  <a:gd name="T29" fmla="*/ 64 h 84"/>
                  <a:gd name="T30" fmla="*/ 75 w 85"/>
                  <a:gd name="T31" fmla="*/ 64 h 84"/>
                  <a:gd name="T32" fmla="*/ 68 w 85"/>
                  <a:gd name="T33" fmla="*/ 71 h 84"/>
                  <a:gd name="T34" fmla="*/ 70 w 85"/>
                  <a:gd name="T35" fmla="*/ 74 h 84"/>
                  <a:gd name="T36" fmla="*/ 60 w 85"/>
                  <a:gd name="T37" fmla="*/ 80 h 84"/>
                  <a:gd name="T38" fmla="*/ 58 w 85"/>
                  <a:gd name="T39" fmla="*/ 78 h 84"/>
                  <a:gd name="T40" fmla="*/ 48 w 85"/>
                  <a:gd name="T41" fmla="*/ 81 h 84"/>
                  <a:gd name="T42" fmla="*/ 48 w 85"/>
                  <a:gd name="T43" fmla="*/ 84 h 84"/>
                  <a:gd name="T44" fmla="*/ 37 w 85"/>
                  <a:gd name="T45" fmla="*/ 84 h 84"/>
                  <a:gd name="T46" fmla="*/ 36 w 85"/>
                  <a:gd name="T47" fmla="*/ 81 h 84"/>
                  <a:gd name="T48" fmla="*/ 26 w 85"/>
                  <a:gd name="T49" fmla="*/ 78 h 84"/>
                  <a:gd name="T50" fmla="*/ 24 w 85"/>
                  <a:gd name="T51" fmla="*/ 80 h 84"/>
                  <a:gd name="T52" fmla="*/ 15 w 85"/>
                  <a:gd name="T53" fmla="*/ 74 h 84"/>
                  <a:gd name="T54" fmla="*/ 16 w 85"/>
                  <a:gd name="T55" fmla="*/ 71 h 84"/>
                  <a:gd name="T56" fmla="*/ 10 w 85"/>
                  <a:gd name="T57" fmla="*/ 64 h 84"/>
                  <a:gd name="T58" fmla="*/ 7 w 85"/>
                  <a:gd name="T59" fmla="*/ 64 h 84"/>
                  <a:gd name="T60" fmla="*/ 2 w 85"/>
                  <a:gd name="T61" fmla="*/ 54 h 84"/>
                  <a:gd name="T62" fmla="*/ 5 w 85"/>
                  <a:gd name="T63" fmla="*/ 53 h 84"/>
                  <a:gd name="T64" fmla="*/ 3 w 85"/>
                  <a:gd name="T65" fmla="*/ 43 h 84"/>
                  <a:gd name="T66" fmla="*/ 0 w 85"/>
                  <a:gd name="T67" fmla="*/ 42 h 84"/>
                  <a:gd name="T68" fmla="*/ 2 w 85"/>
                  <a:gd name="T69" fmla="*/ 31 h 84"/>
                  <a:gd name="T70" fmla="*/ 5 w 85"/>
                  <a:gd name="T71" fmla="*/ 30 h 84"/>
                  <a:gd name="T72" fmla="*/ 9 w 85"/>
                  <a:gd name="T73" fmla="*/ 21 h 84"/>
                  <a:gd name="T74" fmla="*/ 7 w 85"/>
                  <a:gd name="T75" fmla="*/ 19 h 84"/>
                  <a:gd name="T76" fmla="*/ 14 w 85"/>
                  <a:gd name="T77" fmla="*/ 10 h 84"/>
                  <a:gd name="T78" fmla="*/ 17 w 85"/>
                  <a:gd name="T79" fmla="*/ 12 h 84"/>
                  <a:gd name="T80" fmla="*/ 26 w 85"/>
                  <a:gd name="T81" fmla="*/ 6 h 84"/>
                  <a:gd name="T82" fmla="*/ 25 w 85"/>
                  <a:gd name="T83" fmla="*/ 3 h 84"/>
                  <a:gd name="T84" fmla="*/ 36 w 85"/>
                  <a:gd name="T85" fmla="*/ 0 h 84"/>
                  <a:gd name="T86" fmla="*/ 37 w 85"/>
                  <a:gd name="T87" fmla="*/ 3 h 84"/>
                  <a:gd name="T88" fmla="*/ 47 w 85"/>
                  <a:gd name="T89"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 h="84">
                    <a:moveTo>
                      <a:pt x="47" y="3"/>
                    </a:moveTo>
                    <a:cubicBezTo>
                      <a:pt x="49" y="0"/>
                      <a:pt x="49" y="0"/>
                      <a:pt x="49" y="0"/>
                    </a:cubicBezTo>
                    <a:cubicBezTo>
                      <a:pt x="55" y="2"/>
                      <a:pt x="53" y="2"/>
                      <a:pt x="60" y="3"/>
                    </a:cubicBezTo>
                    <a:cubicBezTo>
                      <a:pt x="59" y="6"/>
                      <a:pt x="59" y="6"/>
                      <a:pt x="59" y="6"/>
                    </a:cubicBezTo>
                    <a:cubicBezTo>
                      <a:pt x="63" y="9"/>
                      <a:pt x="64" y="9"/>
                      <a:pt x="68" y="12"/>
                    </a:cubicBezTo>
                    <a:cubicBezTo>
                      <a:pt x="70" y="10"/>
                      <a:pt x="70" y="10"/>
                      <a:pt x="70" y="10"/>
                    </a:cubicBezTo>
                    <a:cubicBezTo>
                      <a:pt x="75" y="15"/>
                      <a:pt x="73" y="14"/>
                      <a:pt x="78" y="19"/>
                    </a:cubicBezTo>
                    <a:cubicBezTo>
                      <a:pt x="76" y="21"/>
                      <a:pt x="76" y="21"/>
                      <a:pt x="76" y="21"/>
                    </a:cubicBezTo>
                    <a:cubicBezTo>
                      <a:pt x="78" y="26"/>
                      <a:pt x="78" y="26"/>
                      <a:pt x="80" y="30"/>
                    </a:cubicBezTo>
                    <a:cubicBezTo>
                      <a:pt x="83" y="31"/>
                      <a:pt x="83" y="31"/>
                      <a:pt x="83" y="31"/>
                    </a:cubicBezTo>
                    <a:cubicBezTo>
                      <a:pt x="84" y="37"/>
                      <a:pt x="84" y="35"/>
                      <a:pt x="85" y="42"/>
                    </a:cubicBezTo>
                    <a:cubicBezTo>
                      <a:pt x="82" y="43"/>
                      <a:pt x="82" y="43"/>
                      <a:pt x="82" y="43"/>
                    </a:cubicBezTo>
                    <a:cubicBezTo>
                      <a:pt x="81" y="47"/>
                      <a:pt x="81" y="48"/>
                      <a:pt x="80" y="53"/>
                    </a:cubicBezTo>
                    <a:cubicBezTo>
                      <a:pt x="83" y="54"/>
                      <a:pt x="83" y="54"/>
                      <a:pt x="83" y="54"/>
                    </a:cubicBezTo>
                    <a:cubicBezTo>
                      <a:pt x="80" y="60"/>
                      <a:pt x="81" y="59"/>
                      <a:pt x="78" y="64"/>
                    </a:cubicBezTo>
                    <a:cubicBezTo>
                      <a:pt x="75" y="64"/>
                      <a:pt x="75" y="64"/>
                      <a:pt x="75" y="64"/>
                    </a:cubicBezTo>
                    <a:cubicBezTo>
                      <a:pt x="72" y="67"/>
                      <a:pt x="72" y="68"/>
                      <a:pt x="68" y="71"/>
                    </a:cubicBezTo>
                    <a:cubicBezTo>
                      <a:pt x="70" y="74"/>
                      <a:pt x="70" y="74"/>
                      <a:pt x="70" y="74"/>
                    </a:cubicBezTo>
                    <a:cubicBezTo>
                      <a:pt x="64" y="78"/>
                      <a:pt x="66" y="77"/>
                      <a:pt x="60" y="80"/>
                    </a:cubicBezTo>
                    <a:cubicBezTo>
                      <a:pt x="58" y="78"/>
                      <a:pt x="58" y="78"/>
                      <a:pt x="58" y="78"/>
                    </a:cubicBezTo>
                    <a:cubicBezTo>
                      <a:pt x="54" y="79"/>
                      <a:pt x="53" y="79"/>
                      <a:pt x="48" y="81"/>
                    </a:cubicBezTo>
                    <a:cubicBezTo>
                      <a:pt x="48" y="84"/>
                      <a:pt x="48" y="84"/>
                      <a:pt x="48" y="84"/>
                    </a:cubicBezTo>
                    <a:cubicBezTo>
                      <a:pt x="42" y="84"/>
                      <a:pt x="43" y="84"/>
                      <a:pt x="37" y="84"/>
                    </a:cubicBezTo>
                    <a:cubicBezTo>
                      <a:pt x="36" y="81"/>
                      <a:pt x="36" y="81"/>
                      <a:pt x="36" y="81"/>
                    </a:cubicBezTo>
                    <a:cubicBezTo>
                      <a:pt x="32" y="79"/>
                      <a:pt x="31" y="79"/>
                      <a:pt x="26" y="78"/>
                    </a:cubicBezTo>
                    <a:cubicBezTo>
                      <a:pt x="24" y="80"/>
                      <a:pt x="24" y="80"/>
                      <a:pt x="24" y="80"/>
                    </a:cubicBezTo>
                    <a:cubicBezTo>
                      <a:pt x="19" y="77"/>
                      <a:pt x="20" y="78"/>
                      <a:pt x="15" y="74"/>
                    </a:cubicBezTo>
                    <a:cubicBezTo>
                      <a:pt x="16" y="71"/>
                      <a:pt x="16" y="71"/>
                      <a:pt x="16" y="71"/>
                    </a:cubicBezTo>
                    <a:cubicBezTo>
                      <a:pt x="13" y="68"/>
                      <a:pt x="13" y="67"/>
                      <a:pt x="10" y="64"/>
                    </a:cubicBezTo>
                    <a:cubicBezTo>
                      <a:pt x="7" y="64"/>
                      <a:pt x="7" y="64"/>
                      <a:pt x="7" y="64"/>
                    </a:cubicBezTo>
                    <a:cubicBezTo>
                      <a:pt x="4" y="59"/>
                      <a:pt x="5" y="60"/>
                      <a:pt x="2" y="54"/>
                    </a:cubicBezTo>
                    <a:cubicBezTo>
                      <a:pt x="5" y="53"/>
                      <a:pt x="5" y="53"/>
                      <a:pt x="5" y="53"/>
                    </a:cubicBezTo>
                    <a:cubicBezTo>
                      <a:pt x="4" y="48"/>
                      <a:pt x="4" y="47"/>
                      <a:pt x="3" y="43"/>
                    </a:cubicBezTo>
                    <a:cubicBezTo>
                      <a:pt x="0" y="42"/>
                      <a:pt x="0" y="42"/>
                      <a:pt x="0" y="42"/>
                    </a:cubicBezTo>
                    <a:cubicBezTo>
                      <a:pt x="1" y="35"/>
                      <a:pt x="1" y="37"/>
                      <a:pt x="2" y="31"/>
                    </a:cubicBezTo>
                    <a:cubicBezTo>
                      <a:pt x="5" y="30"/>
                      <a:pt x="5" y="30"/>
                      <a:pt x="5" y="30"/>
                    </a:cubicBezTo>
                    <a:cubicBezTo>
                      <a:pt x="7" y="26"/>
                      <a:pt x="7" y="26"/>
                      <a:pt x="9" y="21"/>
                    </a:cubicBezTo>
                    <a:cubicBezTo>
                      <a:pt x="7" y="19"/>
                      <a:pt x="7" y="19"/>
                      <a:pt x="7" y="19"/>
                    </a:cubicBezTo>
                    <a:cubicBezTo>
                      <a:pt x="11" y="14"/>
                      <a:pt x="10" y="15"/>
                      <a:pt x="14" y="10"/>
                    </a:cubicBezTo>
                    <a:cubicBezTo>
                      <a:pt x="17" y="12"/>
                      <a:pt x="17" y="12"/>
                      <a:pt x="17" y="12"/>
                    </a:cubicBezTo>
                    <a:cubicBezTo>
                      <a:pt x="21" y="9"/>
                      <a:pt x="22" y="9"/>
                      <a:pt x="26" y="6"/>
                    </a:cubicBezTo>
                    <a:cubicBezTo>
                      <a:pt x="25" y="3"/>
                      <a:pt x="25" y="3"/>
                      <a:pt x="25" y="3"/>
                    </a:cubicBezTo>
                    <a:cubicBezTo>
                      <a:pt x="31" y="2"/>
                      <a:pt x="30" y="2"/>
                      <a:pt x="36" y="0"/>
                    </a:cubicBezTo>
                    <a:cubicBezTo>
                      <a:pt x="37" y="3"/>
                      <a:pt x="37" y="3"/>
                      <a:pt x="37" y="3"/>
                    </a:cubicBezTo>
                    <a:cubicBezTo>
                      <a:pt x="42" y="3"/>
                      <a:pt x="43" y="3"/>
                      <a:pt x="47" y="3"/>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Oval 54">
                <a:extLst>
                  <a:ext uri="{FF2B5EF4-FFF2-40B4-BE49-F238E27FC236}">
                    <a16:creationId xmlns:a16="http://schemas.microsoft.com/office/drawing/2014/main" id="{823C098C-6A21-BBEB-867E-2E95F28A72D0}"/>
                  </a:ext>
                </a:extLst>
              </p:cNvPr>
              <p:cNvSpPr>
                <a:spLocks noChangeAspect="1" noChangeArrowheads="1"/>
              </p:cNvSpPr>
              <p:nvPr/>
            </p:nvSpPr>
            <p:spPr bwMode="auto">
              <a:xfrm>
                <a:off x="5149851" y="3819525"/>
                <a:ext cx="74613" cy="74613"/>
              </a:xfrm>
              <a:prstGeom prst="ellipse">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55">
                <a:extLst>
                  <a:ext uri="{FF2B5EF4-FFF2-40B4-BE49-F238E27FC236}">
                    <a16:creationId xmlns:a16="http://schemas.microsoft.com/office/drawing/2014/main" id="{0257A9CF-1AA7-D154-EA77-04E8B387F4EB}"/>
                  </a:ext>
                </a:extLst>
              </p:cNvPr>
              <p:cNvSpPr>
                <a:spLocks noChangeAspect="1"/>
              </p:cNvSpPr>
              <p:nvPr/>
            </p:nvSpPr>
            <p:spPr bwMode="auto">
              <a:xfrm>
                <a:off x="5434013" y="3775075"/>
                <a:ext cx="163513" cy="163513"/>
              </a:xfrm>
              <a:custGeom>
                <a:avLst/>
                <a:gdLst>
                  <a:gd name="T0" fmla="*/ 47 w 84"/>
                  <a:gd name="T1" fmla="*/ 3 h 84"/>
                  <a:gd name="T2" fmla="*/ 49 w 84"/>
                  <a:gd name="T3" fmla="*/ 0 h 84"/>
                  <a:gd name="T4" fmla="*/ 59 w 84"/>
                  <a:gd name="T5" fmla="*/ 3 h 84"/>
                  <a:gd name="T6" fmla="*/ 59 w 84"/>
                  <a:gd name="T7" fmla="*/ 6 h 84"/>
                  <a:gd name="T8" fmla="*/ 67 w 84"/>
                  <a:gd name="T9" fmla="*/ 12 h 84"/>
                  <a:gd name="T10" fmla="*/ 70 w 84"/>
                  <a:gd name="T11" fmla="*/ 10 h 84"/>
                  <a:gd name="T12" fmla="*/ 77 w 84"/>
                  <a:gd name="T13" fmla="*/ 19 h 84"/>
                  <a:gd name="T14" fmla="*/ 75 w 84"/>
                  <a:gd name="T15" fmla="*/ 21 h 84"/>
                  <a:gd name="T16" fmla="*/ 80 w 84"/>
                  <a:gd name="T17" fmla="*/ 30 h 84"/>
                  <a:gd name="T18" fmla="*/ 83 w 84"/>
                  <a:gd name="T19" fmla="*/ 31 h 84"/>
                  <a:gd name="T20" fmla="*/ 84 w 84"/>
                  <a:gd name="T21" fmla="*/ 42 h 84"/>
                  <a:gd name="T22" fmla="*/ 81 w 84"/>
                  <a:gd name="T23" fmla="*/ 43 h 84"/>
                  <a:gd name="T24" fmla="*/ 80 w 84"/>
                  <a:gd name="T25" fmla="*/ 53 h 84"/>
                  <a:gd name="T26" fmla="*/ 83 w 84"/>
                  <a:gd name="T27" fmla="*/ 54 h 84"/>
                  <a:gd name="T28" fmla="*/ 78 w 84"/>
                  <a:gd name="T29" fmla="*/ 64 h 84"/>
                  <a:gd name="T30" fmla="*/ 75 w 84"/>
                  <a:gd name="T31" fmla="*/ 64 h 84"/>
                  <a:gd name="T32" fmla="*/ 68 w 84"/>
                  <a:gd name="T33" fmla="*/ 71 h 84"/>
                  <a:gd name="T34" fmla="*/ 69 w 84"/>
                  <a:gd name="T35" fmla="*/ 74 h 84"/>
                  <a:gd name="T36" fmla="*/ 60 w 84"/>
                  <a:gd name="T37" fmla="*/ 80 h 84"/>
                  <a:gd name="T38" fmla="*/ 58 w 84"/>
                  <a:gd name="T39" fmla="*/ 78 h 84"/>
                  <a:gd name="T40" fmla="*/ 48 w 84"/>
                  <a:gd name="T41" fmla="*/ 81 h 84"/>
                  <a:gd name="T42" fmla="*/ 48 w 84"/>
                  <a:gd name="T43" fmla="*/ 84 h 84"/>
                  <a:gd name="T44" fmla="*/ 36 w 84"/>
                  <a:gd name="T45" fmla="*/ 84 h 84"/>
                  <a:gd name="T46" fmla="*/ 36 w 84"/>
                  <a:gd name="T47" fmla="*/ 81 h 84"/>
                  <a:gd name="T48" fmla="*/ 26 w 84"/>
                  <a:gd name="T49" fmla="*/ 78 h 84"/>
                  <a:gd name="T50" fmla="*/ 24 w 84"/>
                  <a:gd name="T51" fmla="*/ 80 h 84"/>
                  <a:gd name="T52" fmla="*/ 15 w 84"/>
                  <a:gd name="T53" fmla="*/ 74 h 84"/>
                  <a:gd name="T54" fmla="*/ 16 w 84"/>
                  <a:gd name="T55" fmla="*/ 71 h 84"/>
                  <a:gd name="T56" fmla="*/ 9 w 84"/>
                  <a:gd name="T57" fmla="*/ 64 h 84"/>
                  <a:gd name="T58" fmla="*/ 6 w 84"/>
                  <a:gd name="T59" fmla="*/ 64 h 84"/>
                  <a:gd name="T60" fmla="*/ 2 w 84"/>
                  <a:gd name="T61" fmla="*/ 54 h 84"/>
                  <a:gd name="T62" fmla="*/ 4 w 84"/>
                  <a:gd name="T63" fmla="*/ 53 h 84"/>
                  <a:gd name="T64" fmla="*/ 3 w 84"/>
                  <a:gd name="T65" fmla="*/ 43 h 84"/>
                  <a:gd name="T66" fmla="*/ 0 w 84"/>
                  <a:gd name="T67" fmla="*/ 42 h 84"/>
                  <a:gd name="T68" fmla="*/ 1 w 84"/>
                  <a:gd name="T69" fmla="*/ 31 h 84"/>
                  <a:gd name="T70" fmla="*/ 5 w 84"/>
                  <a:gd name="T71" fmla="*/ 30 h 84"/>
                  <a:gd name="T72" fmla="*/ 9 w 84"/>
                  <a:gd name="T73" fmla="*/ 21 h 84"/>
                  <a:gd name="T74" fmla="*/ 7 w 84"/>
                  <a:gd name="T75" fmla="*/ 19 h 84"/>
                  <a:gd name="T76" fmla="*/ 14 w 84"/>
                  <a:gd name="T77" fmla="*/ 10 h 84"/>
                  <a:gd name="T78" fmla="*/ 17 w 84"/>
                  <a:gd name="T79" fmla="*/ 12 h 84"/>
                  <a:gd name="T80" fmla="*/ 25 w 84"/>
                  <a:gd name="T81" fmla="*/ 6 h 84"/>
                  <a:gd name="T82" fmla="*/ 25 w 84"/>
                  <a:gd name="T83" fmla="*/ 3 h 84"/>
                  <a:gd name="T84" fmla="*/ 36 w 84"/>
                  <a:gd name="T85" fmla="*/ 0 h 84"/>
                  <a:gd name="T86" fmla="*/ 37 w 84"/>
                  <a:gd name="T87" fmla="*/ 3 h 84"/>
                  <a:gd name="T88" fmla="*/ 47 w 84"/>
                  <a:gd name="T89"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84">
                    <a:moveTo>
                      <a:pt x="47" y="3"/>
                    </a:moveTo>
                    <a:cubicBezTo>
                      <a:pt x="49" y="0"/>
                      <a:pt x="49" y="0"/>
                      <a:pt x="49" y="0"/>
                    </a:cubicBezTo>
                    <a:cubicBezTo>
                      <a:pt x="55" y="2"/>
                      <a:pt x="53" y="2"/>
                      <a:pt x="59" y="3"/>
                    </a:cubicBezTo>
                    <a:cubicBezTo>
                      <a:pt x="59" y="6"/>
                      <a:pt x="59" y="6"/>
                      <a:pt x="59" y="6"/>
                    </a:cubicBezTo>
                    <a:cubicBezTo>
                      <a:pt x="63" y="9"/>
                      <a:pt x="63" y="9"/>
                      <a:pt x="67" y="12"/>
                    </a:cubicBezTo>
                    <a:cubicBezTo>
                      <a:pt x="70" y="10"/>
                      <a:pt x="70" y="10"/>
                      <a:pt x="70" y="10"/>
                    </a:cubicBezTo>
                    <a:cubicBezTo>
                      <a:pt x="74" y="15"/>
                      <a:pt x="73" y="14"/>
                      <a:pt x="77" y="19"/>
                    </a:cubicBezTo>
                    <a:cubicBezTo>
                      <a:pt x="75" y="21"/>
                      <a:pt x="75" y="21"/>
                      <a:pt x="75" y="21"/>
                    </a:cubicBezTo>
                    <a:cubicBezTo>
                      <a:pt x="77" y="26"/>
                      <a:pt x="78" y="26"/>
                      <a:pt x="80" y="30"/>
                    </a:cubicBezTo>
                    <a:cubicBezTo>
                      <a:pt x="83" y="31"/>
                      <a:pt x="83" y="31"/>
                      <a:pt x="83" y="31"/>
                    </a:cubicBezTo>
                    <a:cubicBezTo>
                      <a:pt x="84" y="37"/>
                      <a:pt x="83" y="35"/>
                      <a:pt x="84" y="42"/>
                    </a:cubicBezTo>
                    <a:cubicBezTo>
                      <a:pt x="81" y="43"/>
                      <a:pt x="81" y="43"/>
                      <a:pt x="81" y="43"/>
                    </a:cubicBezTo>
                    <a:cubicBezTo>
                      <a:pt x="81" y="47"/>
                      <a:pt x="81" y="48"/>
                      <a:pt x="80" y="53"/>
                    </a:cubicBezTo>
                    <a:cubicBezTo>
                      <a:pt x="83" y="54"/>
                      <a:pt x="83" y="54"/>
                      <a:pt x="83" y="54"/>
                    </a:cubicBezTo>
                    <a:cubicBezTo>
                      <a:pt x="80" y="60"/>
                      <a:pt x="81" y="59"/>
                      <a:pt x="78" y="64"/>
                    </a:cubicBezTo>
                    <a:cubicBezTo>
                      <a:pt x="75" y="64"/>
                      <a:pt x="75" y="64"/>
                      <a:pt x="75" y="64"/>
                    </a:cubicBezTo>
                    <a:cubicBezTo>
                      <a:pt x="72" y="67"/>
                      <a:pt x="71" y="68"/>
                      <a:pt x="68" y="71"/>
                    </a:cubicBezTo>
                    <a:cubicBezTo>
                      <a:pt x="69" y="74"/>
                      <a:pt x="69" y="74"/>
                      <a:pt x="69" y="74"/>
                    </a:cubicBezTo>
                    <a:cubicBezTo>
                      <a:pt x="64" y="78"/>
                      <a:pt x="65" y="77"/>
                      <a:pt x="60" y="80"/>
                    </a:cubicBezTo>
                    <a:cubicBezTo>
                      <a:pt x="58" y="78"/>
                      <a:pt x="58" y="78"/>
                      <a:pt x="58" y="78"/>
                    </a:cubicBezTo>
                    <a:cubicBezTo>
                      <a:pt x="53" y="79"/>
                      <a:pt x="53" y="79"/>
                      <a:pt x="48" y="81"/>
                    </a:cubicBezTo>
                    <a:cubicBezTo>
                      <a:pt x="48" y="84"/>
                      <a:pt x="48" y="84"/>
                      <a:pt x="48" y="84"/>
                    </a:cubicBezTo>
                    <a:cubicBezTo>
                      <a:pt x="41" y="84"/>
                      <a:pt x="43" y="84"/>
                      <a:pt x="36" y="84"/>
                    </a:cubicBezTo>
                    <a:cubicBezTo>
                      <a:pt x="36" y="81"/>
                      <a:pt x="36" y="81"/>
                      <a:pt x="36" y="81"/>
                    </a:cubicBezTo>
                    <a:cubicBezTo>
                      <a:pt x="31" y="79"/>
                      <a:pt x="31" y="79"/>
                      <a:pt x="26" y="78"/>
                    </a:cubicBezTo>
                    <a:cubicBezTo>
                      <a:pt x="24" y="80"/>
                      <a:pt x="24" y="80"/>
                      <a:pt x="24" y="80"/>
                    </a:cubicBezTo>
                    <a:cubicBezTo>
                      <a:pt x="19" y="77"/>
                      <a:pt x="20" y="78"/>
                      <a:pt x="15" y="74"/>
                    </a:cubicBezTo>
                    <a:cubicBezTo>
                      <a:pt x="16" y="71"/>
                      <a:pt x="16" y="71"/>
                      <a:pt x="16" y="71"/>
                    </a:cubicBezTo>
                    <a:cubicBezTo>
                      <a:pt x="13" y="68"/>
                      <a:pt x="12" y="67"/>
                      <a:pt x="9" y="64"/>
                    </a:cubicBezTo>
                    <a:cubicBezTo>
                      <a:pt x="6" y="64"/>
                      <a:pt x="6" y="64"/>
                      <a:pt x="6" y="64"/>
                    </a:cubicBezTo>
                    <a:cubicBezTo>
                      <a:pt x="4" y="59"/>
                      <a:pt x="4" y="60"/>
                      <a:pt x="2" y="54"/>
                    </a:cubicBezTo>
                    <a:cubicBezTo>
                      <a:pt x="4" y="53"/>
                      <a:pt x="4" y="53"/>
                      <a:pt x="4" y="53"/>
                    </a:cubicBezTo>
                    <a:cubicBezTo>
                      <a:pt x="4" y="48"/>
                      <a:pt x="3" y="47"/>
                      <a:pt x="3" y="43"/>
                    </a:cubicBezTo>
                    <a:cubicBezTo>
                      <a:pt x="0" y="42"/>
                      <a:pt x="0" y="42"/>
                      <a:pt x="0" y="42"/>
                    </a:cubicBezTo>
                    <a:cubicBezTo>
                      <a:pt x="1" y="35"/>
                      <a:pt x="0" y="37"/>
                      <a:pt x="1" y="31"/>
                    </a:cubicBezTo>
                    <a:cubicBezTo>
                      <a:pt x="5" y="30"/>
                      <a:pt x="5" y="30"/>
                      <a:pt x="5" y="30"/>
                    </a:cubicBezTo>
                    <a:cubicBezTo>
                      <a:pt x="7" y="26"/>
                      <a:pt x="7" y="26"/>
                      <a:pt x="9" y="21"/>
                    </a:cubicBezTo>
                    <a:cubicBezTo>
                      <a:pt x="7" y="19"/>
                      <a:pt x="7" y="19"/>
                      <a:pt x="7" y="19"/>
                    </a:cubicBezTo>
                    <a:cubicBezTo>
                      <a:pt x="11" y="14"/>
                      <a:pt x="10" y="15"/>
                      <a:pt x="14" y="10"/>
                    </a:cubicBezTo>
                    <a:cubicBezTo>
                      <a:pt x="17" y="12"/>
                      <a:pt x="17" y="12"/>
                      <a:pt x="17" y="12"/>
                    </a:cubicBezTo>
                    <a:cubicBezTo>
                      <a:pt x="21" y="9"/>
                      <a:pt x="21" y="9"/>
                      <a:pt x="25" y="6"/>
                    </a:cubicBezTo>
                    <a:cubicBezTo>
                      <a:pt x="25" y="3"/>
                      <a:pt x="25" y="3"/>
                      <a:pt x="25" y="3"/>
                    </a:cubicBezTo>
                    <a:cubicBezTo>
                      <a:pt x="31" y="2"/>
                      <a:pt x="29" y="2"/>
                      <a:pt x="36" y="0"/>
                    </a:cubicBezTo>
                    <a:cubicBezTo>
                      <a:pt x="37" y="3"/>
                      <a:pt x="37" y="3"/>
                      <a:pt x="37" y="3"/>
                    </a:cubicBezTo>
                    <a:cubicBezTo>
                      <a:pt x="42" y="3"/>
                      <a:pt x="42" y="3"/>
                      <a:pt x="47" y="3"/>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Oval 56">
                <a:extLst>
                  <a:ext uri="{FF2B5EF4-FFF2-40B4-BE49-F238E27FC236}">
                    <a16:creationId xmlns:a16="http://schemas.microsoft.com/office/drawing/2014/main" id="{C0D8F076-101C-EFF0-54F2-3D972CBAD5C6}"/>
                  </a:ext>
                </a:extLst>
              </p:cNvPr>
              <p:cNvSpPr>
                <a:spLocks noChangeAspect="1" noChangeArrowheads="1"/>
              </p:cNvSpPr>
              <p:nvPr/>
            </p:nvSpPr>
            <p:spPr bwMode="auto">
              <a:xfrm>
                <a:off x="5478463" y="3819525"/>
                <a:ext cx="74613" cy="74613"/>
              </a:xfrm>
              <a:prstGeom prst="ellipse">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57">
                <a:extLst>
                  <a:ext uri="{FF2B5EF4-FFF2-40B4-BE49-F238E27FC236}">
                    <a16:creationId xmlns:a16="http://schemas.microsoft.com/office/drawing/2014/main" id="{90D18808-D83B-E653-7763-855E92DB25DB}"/>
                  </a:ext>
                </a:extLst>
              </p:cNvPr>
              <p:cNvSpPr>
                <a:spLocks noChangeAspect="1"/>
              </p:cNvSpPr>
              <p:nvPr/>
            </p:nvSpPr>
            <p:spPr bwMode="auto">
              <a:xfrm>
                <a:off x="5081588" y="3595688"/>
                <a:ext cx="598488" cy="239713"/>
              </a:xfrm>
              <a:custGeom>
                <a:avLst/>
                <a:gdLst>
                  <a:gd name="T0" fmla="*/ 277 w 310"/>
                  <a:gd name="T1" fmla="*/ 42 h 124"/>
                  <a:gd name="T2" fmla="*/ 277 w 310"/>
                  <a:gd name="T3" fmla="*/ 0 h 124"/>
                  <a:gd name="T4" fmla="*/ 55 w 310"/>
                  <a:gd name="T5" fmla="*/ 0 h 124"/>
                  <a:gd name="T6" fmla="*/ 12 w 310"/>
                  <a:gd name="T7" fmla="*/ 0 h 124"/>
                  <a:gd name="T8" fmla="*/ 0 w 310"/>
                  <a:gd name="T9" fmla="*/ 0 h 124"/>
                  <a:gd name="T10" fmla="*/ 0 w 310"/>
                  <a:gd name="T11" fmla="*/ 83 h 124"/>
                  <a:gd name="T12" fmla="*/ 12 w 310"/>
                  <a:gd name="T13" fmla="*/ 83 h 124"/>
                  <a:gd name="T14" fmla="*/ 55 w 310"/>
                  <a:gd name="T15" fmla="*/ 83 h 124"/>
                  <a:gd name="T16" fmla="*/ 57 w 310"/>
                  <a:gd name="T17" fmla="*/ 83 h 124"/>
                  <a:gd name="T18" fmla="*/ 109 w 310"/>
                  <a:gd name="T19" fmla="*/ 124 h 124"/>
                  <a:gd name="T20" fmla="*/ 174 w 310"/>
                  <a:gd name="T21" fmla="*/ 124 h 124"/>
                  <a:gd name="T22" fmla="*/ 225 w 310"/>
                  <a:gd name="T23" fmla="*/ 83 h 124"/>
                  <a:gd name="T24" fmla="*/ 276 w 310"/>
                  <a:gd name="T25" fmla="*/ 124 h 124"/>
                  <a:gd name="T26" fmla="*/ 277 w 310"/>
                  <a:gd name="T27" fmla="*/ 124 h 124"/>
                  <a:gd name="T28" fmla="*/ 278 w 310"/>
                  <a:gd name="T29" fmla="*/ 124 h 124"/>
                  <a:gd name="T30" fmla="*/ 301 w 310"/>
                  <a:gd name="T31" fmla="*/ 118 h 124"/>
                  <a:gd name="T32" fmla="*/ 310 w 310"/>
                  <a:gd name="T33" fmla="*/ 106 h 124"/>
                  <a:gd name="T34" fmla="*/ 310 w 310"/>
                  <a:gd name="T35" fmla="*/ 64 h 124"/>
                  <a:gd name="T36" fmla="*/ 302 w 310"/>
                  <a:gd name="T37" fmla="*/ 53 h 124"/>
                  <a:gd name="T38" fmla="*/ 277 w 310"/>
                  <a:gd name="T39" fmla="*/ 4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0" h="124">
                    <a:moveTo>
                      <a:pt x="277" y="42"/>
                    </a:moveTo>
                    <a:cubicBezTo>
                      <a:pt x="277" y="0"/>
                      <a:pt x="277" y="0"/>
                      <a:pt x="277" y="0"/>
                    </a:cubicBezTo>
                    <a:cubicBezTo>
                      <a:pt x="55" y="0"/>
                      <a:pt x="55" y="0"/>
                      <a:pt x="55" y="0"/>
                    </a:cubicBezTo>
                    <a:cubicBezTo>
                      <a:pt x="12" y="0"/>
                      <a:pt x="12" y="0"/>
                      <a:pt x="12" y="0"/>
                    </a:cubicBezTo>
                    <a:cubicBezTo>
                      <a:pt x="0" y="0"/>
                      <a:pt x="0" y="0"/>
                      <a:pt x="0" y="0"/>
                    </a:cubicBezTo>
                    <a:cubicBezTo>
                      <a:pt x="0" y="83"/>
                      <a:pt x="0" y="83"/>
                      <a:pt x="0" y="83"/>
                    </a:cubicBezTo>
                    <a:cubicBezTo>
                      <a:pt x="12" y="83"/>
                      <a:pt x="12" y="83"/>
                      <a:pt x="12" y="83"/>
                    </a:cubicBezTo>
                    <a:cubicBezTo>
                      <a:pt x="55" y="83"/>
                      <a:pt x="55" y="83"/>
                      <a:pt x="55" y="83"/>
                    </a:cubicBezTo>
                    <a:cubicBezTo>
                      <a:pt x="57" y="83"/>
                      <a:pt x="57" y="83"/>
                      <a:pt x="57" y="83"/>
                    </a:cubicBezTo>
                    <a:cubicBezTo>
                      <a:pt x="82" y="83"/>
                      <a:pt x="104" y="100"/>
                      <a:pt x="109" y="124"/>
                    </a:cubicBezTo>
                    <a:cubicBezTo>
                      <a:pt x="174" y="124"/>
                      <a:pt x="174" y="124"/>
                      <a:pt x="174" y="124"/>
                    </a:cubicBezTo>
                    <a:cubicBezTo>
                      <a:pt x="179" y="100"/>
                      <a:pt x="200" y="83"/>
                      <a:pt x="225" y="83"/>
                    </a:cubicBezTo>
                    <a:cubicBezTo>
                      <a:pt x="250" y="83"/>
                      <a:pt x="271" y="100"/>
                      <a:pt x="276" y="124"/>
                    </a:cubicBezTo>
                    <a:cubicBezTo>
                      <a:pt x="277" y="124"/>
                      <a:pt x="277" y="124"/>
                      <a:pt x="277" y="124"/>
                    </a:cubicBezTo>
                    <a:cubicBezTo>
                      <a:pt x="278" y="124"/>
                      <a:pt x="278" y="124"/>
                      <a:pt x="278" y="124"/>
                    </a:cubicBezTo>
                    <a:cubicBezTo>
                      <a:pt x="301" y="118"/>
                      <a:pt x="301" y="118"/>
                      <a:pt x="301" y="118"/>
                    </a:cubicBezTo>
                    <a:cubicBezTo>
                      <a:pt x="306" y="116"/>
                      <a:pt x="310" y="111"/>
                      <a:pt x="310" y="106"/>
                    </a:cubicBezTo>
                    <a:cubicBezTo>
                      <a:pt x="310" y="64"/>
                      <a:pt x="310" y="64"/>
                      <a:pt x="310" y="64"/>
                    </a:cubicBezTo>
                    <a:cubicBezTo>
                      <a:pt x="310" y="59"/>
                      <a:pt x="307" y="55"/>
                      <a:pt x="302" y="53"/>
                    </a:cubicBezTo>
                    <a:lnTo>
                      <a:pt x="277" y="42"/>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59">
                <a:extLst>
                  <a:ext uri="{FF2B5EF4-FFF2-40B4-BE49-F238E27FC236}">
                    <a16:creationId xmlns:a16="http://schemas.microsoft.com/office/drawing/2014/main" id="{DBCEDB0B-3A39-87CE-892A-C226D0E59710}"/>
                  </a:ext>
                </a:extLst>
              </p:cNvPr>
              <p:cNvSpPr>
                <a:spLocks noChangeAspect="1" noChangeShapeType="1"/>
              </p:cNvSpPr>
              <p:nvPr/>
            </p:nvSpPr>
            <p:spPr bwMode="auto">
              <a:xfrm>
                <a:off x="5022851" y="3559175"/>
                <a:ext cx="0"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61">
                <a:extLst>
                  <a:ext uri="{FF2B5EF4-FFF2-40B4-BE49-F238E27FC236}">
                    <a16:creationId xmlns:a16="http://schemas.microsoft.com/office/drawing/2014/main" id="{31776BBD-4587-198A-6750-A6F03FEE28E9}"/>
                  </a:ext>
                </a:extLst>
              </p:cNvPr>
              <p:cNvSpPr>
                <a:spLocks noChangeAspect="1" noChangeShapeType="1"/>
              </p:cNvSpPr>
              <p:nvPr/>
            </p:nvSpPr>
            <p:spPr bwMode="auto">
              <a:xfrm flipV="1">
                <a:off x="5040313" y="3595688"/>
                <a:ext cx="31750" cy="6350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62">
                <a:extLst>
                  <a:ext uri="{FF2B5EF4-FFF2-40B4-BE49-F238E27FC236}">
                    <a16:creationId xmlns:a16="http://schemas.microsoft.com/office/drawing/2014/main" id="{1C2E0256-F4D1-0C4B-9456-FDB58D6A7AC1}"/>
                  </a:ext>
                </a:extLst>
              </p:cNvPr>
              <p:cNvSpPr>
                <a:spLocks noChangeAspect="1" noChangeShapeType="1"/>
              </p:cNvSpPr>
              <p:nvPr/>
            </p:nvSpPr>
            <p:spPr bwMode="auto">
              <a:xfrm flipV="1">
                <a:off x="5084763" y="3595688"/>
                <a:ext cx="36513" cy="71438"/>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63">
                <a:extLst>
                  <a:ext uri="{FF2B5EF4-FFF2-40B4-BE49-F238E27FC236}">
                    <a16:creationId xmlns:a16="http://schemas.microsoft.com/office/drawing/2014/main" id="{0A1FABEC-325B-F343-8C29-CC43464AF9B3}"/>
                  </a:ext>
                </a:extLst>
              </p:cNvPr>
              <p:cNvSpPr>
                <a:spLocks noChangeAspect="1" noChangeShapeType="1"/>
              </p:cNvSpPr>
              <p:nvPr/>
            </p:nvSpPr>
            <p:spPr bwMode="auto">
              <a:xfrm flipV="1">
                <a:off x="5130801" y="3595688"/>
                <a:ext cx="41275" cy="80963"/>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64">
                <a:extLst>
                  <a:ext uri="{FF2B5EF4-FFF2-40B4-BE49-F238E27FC236}">
                    <a16:creationId xmlns:a16="http://schemas.microsoft.com/office/drawing/2014/main" id="{9022047B-3CCD-6D97-01DF-B288C1E0890B}"/>
                  </a:ext>
                </a:extLst>
              </p:cNvPr>
              <p:cNvSpPr>
                <a:spLocks noChangeAspect="1" noChangeShapeType="1"/>
              </p:cNvSpPr>
              <p:nvPr/>
            </p:nvSpPr>
            <p:spPr bwMode="auto">
              <a:xfrm flipV="1">
                <a:off x="5178426" y="3595688"/>
                <a:ext cx="44450" cy="90488"/>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65">
                <a:extLst>
                  <a:ext uri="{FF2B5EF4-FFF2-40B4-BE49-F238E27FC236}">
                    <a16:creationId xmlns:a16="http://schemas.microsoft.com/office/drawing/2014/main" id="{7C11F3A9-75E5-C440-6C66-4FDB26FA98E7}"/>
                  </a:ext>
                </a:extLst>
              </p:cNvPr>
              <p:cNvSpPr>
                <a:spLocks noChangeAspect="1" noChangeShapeType="1"/>
              </p:cNvSpPr>
              <p:nvPr/>
            </p:nvSpPr>
            <p:spPr bwMode="auto">
              <a:xfrm flipV="1">
                <a:off x="5222876" y="3595688"/>
                <a:ext cx="49213" cy="100013"/>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66">
                <a:extLst>
                  <a:ext uri="{FF2B5EF4-FFF2-40B4-BE49-F238E27FC236}">
                    <a16:creationId xmlns:a16="http://schemas.microsoft.com/office/drawing/2014/main" id="{0DB7ECB6-15FC-9C03-F969-96D8854E3FBD}"/>
                  </a:ext>
                </a:extLst>
              </p:cNvPr>
              <p:cNvSpPr>
                <a:spLocks noChangeAspect="1" noChangeShapeType="1"/>
              </p:cNvSpPr>
              <p:nvPr/>
            </p:nvSpPr>
            <p:spPr bwMode="auto">
              <a:xfrm flipV="1">
                <a:off x="5268913" y="3595688"/>
                <a:ext cx="53975" cy="10795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67">
                <a:extLst>
                  <a:ext uri="{FF2B5EF4-FFF2-40B4-BE49-F238E27FC236}">
                    <a16:creationId xmlns:a16="http://schemas.microsoft.com/office/drawing/2014/main" id="{2E2C2D19-4F25-EE9F-A997-A0ED4B221FB3}"/>
                  </a:ext>
                </a:extLst>
              </p:cNvPr>
              <p:cNvSpPr>
                <a:spLocks noChangeAspect="1" noChangeArrowheads="1"/>
              </p:cNvSpPr>
              <p:nvPr/>
            </p:nvSpPr>
            <p:spPr bwMode="auto">
              <a:xfrm>
                <a:off x="5535613" y="3625850"/>
                <a:ext cx="80963" cy="50800"/>
              </a:xfrm>
              <a:prstGeom prst="rect">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pic>
        <p:nvPicPr>
          <p:cNvPr id="36" name="Picture 35" descr="Diagram&#10;&#10;Description automatically generated with low confidence">
            <a:extLst>
              <a:ext uri="{FF2B5EF4-FFF2-40B4-BE49-F238E27FC236}">
                <a16:creationId xmlns:a16="http://schemas.microsoft.com/office/drawing/2014/main" id="{C1D8CF8B-D2CB-FD59-6266-233B5E0E60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3260" y="5499759"/>
            <a:ext cx="1676403" cy="630937"/>
          </a:xfrm>
          <a:prstGeom prst="rect">
            <a:avLst/>
          </a:prstGeom>
        </p:spPr>
      </p:pic>
    </p:spTree>
    <p:extLst>
      <p:ext uri="{BB962C8B-B14F-4D97-AF65-F5344CB8AC3E}">
        <p14:creationId xmlns:p14="http://schemas.microsoft.com/office/powerpoint/2010/main" val="516026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21</a:t>
            </a:fld>
            <a:endParaRPr lang="en-US" dirty="0"/>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
        <p:nvSpPr>
          <p:cNvPr id="6" name="Rectangle 5">
            <a:extLst>
              <a:ext uri="{FF2B5EF4-FFF2-40B4-BE49-F238E27FC236}">
                <a16:creationId xmlns:a16="http://schemas.microsoft.com/office/drawing/2014/main" id="{351B8949-F82A-5BC3-7B66-C7DF3B7B11B6}"/>
              </a:ext>
            </a:extLst>
          </p:cNvPr>
          <p:cNvSpPr/>
          <p:nvPr/>
        </p:nvSpPr>
        <p:spPr>
          <a:xfrm>
            <a:off x="6488915" y="2011139"/>
            <a:ext cx="4722830" cy="2308324"/>
          </a:xfrm>
          <a:prstGeom prst="rect">
            <a:avLst/>
          </a:prstGeom>
          <a:solidFill>
            <a:schemeClr val="bg1">
              <a:lumMod val="85000"/>
            </a:schemeClr>
          </a:solidFill>
          <a:ln w="28575">
            <a:solidFill>
              <a:schemeClr val="tx1">
                <a:lumMod val="65000"/>
                <a:lumOff val="35000"/>
              </a:schemeClr>
            </a:solidFill>
          </a:ln>
        </p:spPr>
        <p:txBody>
          <a:bodyPr wrap="square" lIns="91440" tIns="45720" rIns="91440" bIns="45720" anchor="t">
            <a:spAutoFit/>
          </a:bodyPr>
          <a:lstStyle/>
          <a:p>
            <a:r>
              <a:rPr lang="en-US" b="1" dirty="0" err="1">
                <a:solidFill>
                  <a:srgbClr val="0070C0"/>
                </a:solidFill>
                <a:hlinkClick r:id="rId2">
                  <a:extLst>
                    <a:ext uri="{A12FA001-AC4F-418D-AE19-62706E023703}">
                      <ahyp:hlinkClr xmlns:ahyp="http://schemas.microsoft.com/office/drawing/2018/hyperlinkcolor" val="tx"/>
                    </a:ext>
                  </a:extLst>
                </a:hlinkClick>
              </a:rPr>
              <a:t>BOMCheck</a:t>
            </a:r>
            <a:endParaRPr lang="en-US" b="1" dirty="0">
              <a:solidFill>
                <a:srgbClr val="0070C0"/>
              </a:solidFill>
            </a:endParaRPr>
          </a:p>
          <a:p>
            <a:pPr marL="285750" indent="-285750">
              <a:buFont typeface="Arial" panose="020B0604020202020204" pitchFamily="34" charset="0"/>
              <a:buChar char="•"/>
            </a:pPr>
            <a:r>
              <a:rPr lang="en-US" dirty="0"/>
              <a:t>Online resource for sharing product compliance data. </a:t>
            </a:r>
          </a:p>
          <a:p>
            <a:pPr marL="285750" indent="-285750">
              <a:buFont typeface="Arial" panose="020B0604020202020204" pitchFamily="34" charset="0"/>
              <a:buChar char="•"/>
            </a:pPr>
            <a:r>
              <a:rPr lang="en-US" dirty="0"/>
              <a:t>This tool is used to collect </a:t>
            </a:r>
            <a:r>
              <a:rPr lang="en-US" b="1" dirty="0"/>
              <a:t>non-automotive application products</a:t>
            </a:r>
            <a:r>
              <a:rPr lang="en-US" dirty="0"/>
              <a:t>.</a:t>
            </a:r>
          </a:p>
          <a:p>
            <a:pPr marL="285750" indent="-285750">
              <a:buFont typeface="Arial" panose="020B0604020202020204" pitchFamily="34" charset="0"/>
              <a:buChar char="•"/>
            </a:pPr>
            <a:r>
              <a:rPr lang="en-US" dirty="0"/>
              <a:t>Supplier data for a single part number would only need to be entered once but can be shared with multiple customers.</a:t>
            </a:r>
            <a:endParaRPr lang="en-US" dirty="0">
              <a:cs typeface="Arial" panose="020B0604020202020204"/>
            </a:endParaRPr>
          </a:p>
        </p:txBody>
      </p:sp>
      <p:sp>
        <p:nvSpPr>
          <p:cNvPr id="7" name="Rectangle 6">
            <a:extLst>
              <a:ext uri="{FF2B5EF4-FFF2-40B4-BE49-F238E27FC236}">
                <a16:creationId xmlns:a16="http://schemas.microsoft.com/office/drawing/2014/main" id="{BF1A32FF-85DC-50AE-D7B8-B088AB4BBA03}"/>
              </a:ext>
            </a:extLst>
          </p:cNvPr>
          <p:cNvSpPr/>
          <p:nvPr/>
        </p:nvSpPr>
        <p:spPr>
          <a:xfrm>
            <a:off x="1530521" y="2010062"/>
            <a:ext cx="4437070" cy="2308324"/>
          </a:xfrm>
          <a:prstGeom prst="rect">
            <a:avLst/>
          </a:prstGeom>
          <a:solidFill>
            <a:schemeClr val="bg1">
              <a:lumMod val="95000"/>
            </a:schemeClr>
          </a:solidFill>
          <a:ln w="28575">
            <a:solidFill>
              <a:schemeClr val="tx1">
                <a:lumMod val="65000"/>
                <a:lumOff val="35000"/>
              </a:schemeClr>
            </a:solidFill>
          </a:ln>
        </p:spPr>
        <p:txBody>
          <a:bodyPr wrap="square" lIns="91440" tIns="45720" rIns="91440" bIns="45720" anchor="t">
            <a:spAutoFit/>
          </a:bodyPr>
          <a:lstStyle/>
          <a:p>
            <a:r>
              <a:rPr lang="en-US" b="1" dirty="0">
                <a:solidFill>
                  <a:srgbClr val="0070C0"/>
                </a:solidFill>
                <a:hlinkClick r:id="rId3">
                  <a:extLst>
                    <a:ext uri="{A12FA001-AC4F-418D-AE19-62706E023703}">
                      <ahyp:hlinkClr xmlns:ahyp="http://schemas.microsoft.com/office/drawing/2018/hyperlinkcolor" val="tx"/>
                    </a:ext>
                  </a:extLst>
                </a:hlinkClick>
              </a:rPr>
              <a:t>Anthesis</a:t>
            </a:r>
            <a:endParaRPr lang="en-US" b="1" dirty="0">
              <a:solidFill>
                <a:srgbClr val="0070C0"/>
              </a:solidFill>
            </a:endParaRPr>
          </a:p>
          <a:p>
            <a:pPr marL="285750" indent="-285750">
              <a:buFont typeface="Arial" panose="020B0604020202020204" pitchFamily="34" charset="0"/>
              <a:buChar char="•"/>
            </a:pPr>
            <a:r>
              <a:rPr lang="en-US" dirty="0"/>
              <a:t>Excel spreadsheet downloaded from Cummins website.</a:t>
            </a:r>
          </a:p>
          <a:p>
            <a:pPr marL="285750" indent="-285750">
              <a:buFont typeface="Arial" panose="020B0604020202020204" pitchFamily="34" charset="0"/>
              <a:buChar char="•"/>
            </a:pPr>
            <a:r>
              <a:rPr lang="en-US" dirty="0"/>
              <a:t>This tool can be used to provide product compliance data for </a:t>
            </a:r>
            <a:r>
              <a:rPr lang="en-US" b="1" dirty="0"/>
              <a:t>non-automotive applications products</a:t>
            </a:r>
            <a:r>
              <a:rPr lang="en-US" dirty="0"/>
              <a:t>.</a:t>
            </a:r>
          </a:p>
          <a:p>
            <a:pPr marL="285750" indent="-285750">
              <a:buFont typeface="Arial" panose="020B0604020202020204" pitchFamily="34" charset="0"/>
              <a:buChar char="•"/>
            </a:pPr>
            <a:r>
              <a:rPr lang="en-US" dirty="0"/>
              <a:t>Multiple part numbers can be included in a single spreadsheet.</a:t>
            </a:r>
          </a:p>
        </p:txBody>
      </p:sp>
      <p:sp>
        <p:nvSpPr>
          <p:cNvPr id="11" name="Title 1">
            <a:extLst>
              <a:ext uri="{FF2B5EF4-FFF2-40B4-BE49-F238E27FC236}">
                <a16:creationId xmlns:a16="http://schemas.microsoft.com/office/drawing/2014/main" id="{B4076B9C-DBAE-5748-6BD0-41D72C5B035A}"/>
              </a:ext>
            </a:extLst>
          </p:cNvPr>
          <p:cNvSpPr>
            <a:spLocks noGrp="1"/>
          </p:cNvSpPr>
          <p:nvPr>
            <p:ph type="title"/>
          </p:nvPr>
        </p:nvSpPr>
        <p:spPr>
          <a:xfrm>
            <a:off x="1231012" y="138809"/>
            <a:ext cx="9987072" cy="1422673"/>
          </a:xfrm>
        </p:spPr>
        <p:txBody>
          <a:bodyPr>
            <a:normAutofit/>
          </a:bodyPr>
          <a:lstStyle/>
          <a:p>
            <a:r>
              <a:rPr lang="en-US" sz="4400" b="1" dirty="0"/>
              <a:t>FMD Requirements and Tools</a:t>
            </a:r>
          </a:p>
        </p:txBody>
      </p:sp>
      <p:sp>
        <p:nvSpPr>
          <p:cNvPr id="12" name="TextBox 11">
            <a:extLst>
              <a:ext uri="{FF2B5EF4-FFF2-40B4-BE49-F238E27FC236}">
                <a16:creationId xmlns:a16="http://schemas.microsoft.com/office/drawing/2014/main" id="{FFB82CFC-A0B0-8EBF-5EE9-04FC2BE8324D}"/>
              </a:ext>
            </a:extLst>
          </p:cNvPr>
          <p:cNvSpPr txBox="1"/>
          <p:nvPr/>
        </p:nvSpPr>
        <p:spPr>
          <a:xfrm>
            <a:off x="1231012" y="1325917"/>
            <a:ext cx="10515806" cy="369332"/>
          </a:xfrm>
          <a:prstGeom prst="rect">
            <a:avLst/>
          </a:prstGeom>
          <a:noFill/>
        </p:spPr>
        <p:txBody>
          <a:bodyPr wrap="square" rtlCol="0">
            <a:spAutoFit/>
          </a:bodyPr>
          <a:lstStyle/>
          <a:p>
            <a:pPr algn="l"/>
            <a:r>
              <a:rPr lang="en-US" dirty="0"/>
              <a:t>Anthesis spreadsheet or BoM Check may be used for off-highway FMD submissions, with permission.</a:t>
            </a:r>
          </a:p>
        </p:txBody>
      </p:sp>
    </p:spTree>
    <p:extLst>
      <p:ext uri="{BB962C8B-B14F-4D97-AF65-F5344CB8AC3E}">
        <p14:creationId xmlns:p14="http://schemas.microsoft.com/office/powerpoint/2010/main" val="4254359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22</a:t>
            </a:fld>
            <a:endParaRPr lang="en-US" dirty="0"/>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
        <p:nvSpPr>
          <p:cNvPr id="11" name="Title 1">
            <a:extLst>
              <a:ext uri="{FF2B5EF4-FFF2-40B4-BE49-F238E27FC236}">
                <a16:creationId xmlns:a16="http://schemas.microsoft.com/office/drawing/2014/main" id="{B4076B9C-DBAE-5748-6BD0-41D72C5B035A}"/>
              </a:ext>
            </a:extLst>
          </p:cNvPr>
          <p:cNvSpPr>
            <a:spLocks noGrp="1"/>
          </p:cNvSpPr>
          <p:nvPr>
            <p:ph type="title"/>
          </p:nvPr>
        </p:nvSpPr>
        <p:spPr>
          <a:xfrm>
            <a:off x="1231012" y="138809"/>
            <a:ext cx="9987072" cy="1422673"/>
          </a:xfrm>
        </p:spPr>
        <p:txBody>
          <a:bodyPr>
            <a:normAutofit/>
          </a:bodyPr>
          <a:lstStyle/>
          <a:p>
            <a:r>
              <a:rPr lang="en-US" sz="4400" b="1" dirty="0"/>
              <a:t>FMD Requirements and Tools</a:t>
            </a:r>
          </a:p>
        </p:txBody>
      </p:sp>
      <p:sp>
        <p:nvSpPr>
          <p:cNvPr id="2" name="Content Placeholder 2">
            <a:extLst>
              <a:ext uri="{FF2B5EF4-FFF2-40B4-BE49-F238E27FC236}">
                <a16:creationId xmlns:a16="http://schemas.microsoft.com/office/drawing/2014/main" id="{E494FD5D-7B59-1CBC-5D96-98C2F1271D35}"/>
              </a:ext>
            </a:extLst>
          </p:cNvPr>
          <p:cNvSpPr txBox="1">
            <a:spLocks/>
          </p:cNvSpPr>
          <p:nvPr/>
        </p:nvSpPr>
        <p:spPr>
          <a:xfrm>
            <a:off x="439760" y="1317014"/>
            <a:ext cx="11312479" cy="5213304"/>
          </a:xfrm>
          <a:prstGeom prst="rect">
            <a:avLst/>
          </a:prstGeom>
        </p:spPr>
        <p:txBody>
          <a:bodyPr lIns="91440" tIns="45720" rIns="91440" bIns="45720" anchor="t">
            <a:normAutofit fontScale="85000" lnSpcReduction="10000"/>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900" dirty="0">
                <a:latin typeface="+mn-lt"/>
                <a:cs typeface="Arial"/>
              </a:rPr>
              <a:t>Data requested as part of PPAP, new product development, or upon request for ALL products</a:t>
            </a:r>
          </a:p>
          <a:p>
            <a:pPr lvl="1"/>
            <a:r>
              <a:rPr lang="en-US" sz="2900" dirty="0">
                <a:latin typeface="+mn-lt"/>
                <a:cs typeface="Arial"/>
              </a:rPr>
              <a:t>Supplier responses must be received within 45 days</a:t>
            </a:r>
          </a:p>
          <a:p>
            <a:pPr lvl="1"/>
            <a:r>
              <a:rPr lang="en-US" sz="2900" dirty="0">
                <a:latin typeface="+mn-lt"/>
                <a:cs typeface="Arial"/>
              </a:rPr>
              <a:t>FMD submissions must meet IMDS Recommendation 001 and represent the product in its final state (without packaging or process materials)</a:t>
            </a:r>
            <a:endParaRPr lang="en-US" sz="2900" dirty="0">
              <a:latin typeface="+mn-lt"/>
            </a:endParaRPr>
          </a:p>
          <a:p>
            <a:pPr lvl="1"/>
            <a:r>
              <a:rPr lang="en-US" sz="2900" dirty="0">
                <a:latin typeface="+mn-lt"/>
                <a:cs typeface="Arial"/>
              </a:rPr>
              <a:t>IMDS/CDX Recipient Data must include the Cummins PN and Cummins Supplier Code (ex: SIM ID, S360ID, Vendor Code, or Internal Supplier ID as referenced in the MDS Request e-mail notification)</a:t>
            </a:r>
            <a:endParaRPr lang="en-US" sz="2900" dirty="0">
              <a:latin typeface="+mn-lt"/>
            </a:endParaRPr>
          </a:p>
          <a:p>
            <a:pPr lvl="1"/>
            <a:r>
              <a:rPr lang="en-US" sz="2900" dirty="0">
                <a:latin typeface="+mn-lt"/>
                <a:cs typeface="Arial"/>
              </a:rPr>
              <a:t>IMDS - </a:t>
            </a:r>
            <a:r>
              <a:rPr lang="en-US" sz="2900" kern="0" dirty="0">
                <a:latin typeface="+mn-lt"/>
                <a:cs typeface="Arial"/>
                <a:hlinkClick r:id="rId2"/>
              </a:rPr>
              <a:t>www.mdsystem.com</a:t>
            </a:r>
            <a:r>
              <a:rPr lang="en-US" sz="2900" kern="0" dirty="0">
                <a:latin typeface="+mn-lt"/>
                <a:cs typeface="Arial"/>
              </a:rPr>
              <a:t> – Directed to 3664</a:t>
            </a:r>
          </a:p>
          <a:p>
            <a:pPr lvl="1"/>
            <a:r>
              <a:rPr lang="en-US" sz="2900" kern="0" dirty="0">
                <a:latin typeface="+mn-lt"/>
                <a:cs typeface="Arial"/>
              </a:rPr>
              <a:t>CDX – </a:t>
            </a:r>
            <a:r>
              <a:rPr lang="en-US" sz="2900" kern="0" dirty="0">
                <a:latin typeface="+mn-lt"/>
                <a:cs typeface="Arial"/>
                <a:hlinkClick r:id="rId3"/>
              </a:rPr>
              <a:t>www.cdxsystem.com</a:t>
            </a:r>
            <a:r>
              <a:rPr lang="en-US" sz="2900" kern="0" dirty="0">
                <a:latin typeface="+mn-lt"/>
                <a:cs typeface="Arial"/>
              </a:rPr>
              <a:t> – Directed to 13170</a:t>
            </a:r>
          </a:p>
          <a:p>
            <a:pPr lvl="1"/>
            <a:r>
              <a:rPr lang="en-US" sz="2900" kern="0" dirty="0">
                <a:latin typeface="+mn-lt"/>
                <a:cs typeface="Arial"/>
              </a:rPr>
              <a:t>Anthesis or BoM Check – may be used with permission</a:t>
            </a:r>
          </a:p>
          <a:p>
            <a:pPr lvl="1"/>
            <a:r>
              <a:rPr lang="en-US" sz="2900" dirty="0">
                <a:latin typeface="+mn-lt"/>
                <a:cs typeface="Arial"/>
              </a:rPr>
              <a:t>Confirmation of Acceptance must be included with PPAP documentation</a:t>
            </a:r>
          </a:p>
          <a:p>
            <a:pPr lvl="1"/>
            <a:r>
              <a:rPr lang="en-US" sz="2900" dirty="0">
                <a:latin typeface="+mn-lt"/>
                <a:cs typeface="Arial"/>
              </a:rPr>
              <a:t>IMDS/CDX ID (or “Anthesis”, “</a:t>
            </a:r>
            <a:r>
              <a:rPr lang="en-US" sz="2900" dirty="0" err="1">
                <a:latin typeface="+mn-lt"/>
                <a:cs typeface="Arial"/>
              </a:rPr>
              <a:t>BoMCheck</a:t>
            </a:r>
            <a:r>
              <a:rPr lang="en-US" sz="2900" dirty="0">
                <a:latin typeface="+mn-lt"/>
                <a:cs typeface="Arial"/>
              </a:rPr>
              <a:t>”, along with the name of the Cummins approver for using the alternate method) must be entered on the PPAP Warrant</a:t>
            </a:r>
            <a:endParaRPr lang="en-US" sz="1800" dirty="0">
              <a:effectLst/>
              <a:latin typeface="Arial"/>
              <a:ea typeface="Calibri" panose="020F0502020204030204" pitchFamily="34" charset="0"/>
              <a:cs typeface="Arial"/>
            </a:endParaRPr>
          </a:p>
          <a:p>
            <a:endParaRPr lang="en-US" dirty="0"/>
          </a:p>
        </p:txBody>
      </p:sp>
    </p:spTree>
    <p:extLst>
      <p:ext uri="{BB962C8B-B14F-4D97-AF65-F5344CB8AC3E}">
        <p14:creationId xmlns:p14="http://schemas.microsoft.com/office/powerpoint/2010/main" val="1828823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23</a:t>
            </a:fld>
            <a:endParaRPr lang="en-US" dirty="0"/>
          </a:p>
        </p:txBody>
      </p:sp>
      <p:sp>
        <p:nvSpPr>
          <p:cNvPr id="2" name="Title 1"/>
          <p:cNvSpPr>
            <a:spLocks noGrp="1"/>
          </p:cNvSpPr>
          <p:nvPr>
            <p:ph type="title"/>
          </p:nvPr>
        </p:nvSpPr>
        <p:spPr>
          <a:xfrm>
            <a:off x="1231012" y="138809"/>
            <a:ext cx="9987072" cy="1422673"/>
          </a:xfrm>
        </p:spPr>
        <p:txBody>
          <a:bodyPr>
            <a:normAutofit/>
          </a:bodyPr>
          <a:lstStyle/>
          <a:p>
            <a:r>
              <a:rPr lang="en-US" sz="4400" b="1" dirty="0"/>
              <a:t>Conflict Minerals Tools</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Tree>
    <p:extLst>
      <p:ext uri="{BB962C8B-B14F-4D97-AF65-F5344CB8AC3E}">
        <p14:creationId xmlns:p14="http://schemas.microsoft.com/office/powerpoint/2010/main" val="2186888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24</a:t>
            </a:fld>
            <a:endParaRPr lang="en-US" dirty="0"/>
          </a:p>
        </p:txBody>
      </p:sp>
      <p:sp>
        <p:nvSpPr>
          <p:cNvPr id="2" name="Title 1"/>
          <p:cNvSpPr>
            <a:spLocks noGrp="1"/>
          </p:cNvSpPr>
          <p:nvPr>
            <p:ph type="title"/>
          </p:nvPr>
        </p:nvSpPr>
        <p:spPr>
          <a:xfrm>
            <a:off x="1231012" y="138809"/>
            <a:ext cx="9987072" cy="1422673"/>
          </a:xfrm>
        </p:spPr>
        <p:txBody>
          <a:bodyPr>
            <a:normAutofit/>
          </a:bodyPr>
          <a:lstStyle/>
          <a:p>
            <a:r>
              <a:rPr lang="en-US" sz="4400" b="1" dirty="0"/>
              <a:t>Conflict Minerals Tools</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
        <p:nvSpPr>
          <p:cNvPr id="5" name="Content Placeholder 2">
            <a:extLst>
              <a:ext uri="{FF2B5EF4-FFF2-40B4-BE49-F238E27FC236}">
                <a16:creationId xmlns:a16="http://schemas.microsoft.com/office/drawing/2014/main" id="{378A6643-B57F-F66A-9180-B0342D8C98A0}"/>
              </a:ext>
            </a:extLst>
          </p:cNvPr>
          <p:cNvSpPr txBox="1">
            <a:spLocks/>
          </p:cNvSpPr>
          <p:nvPr/>
        </p:nvSpPr>
        <p:spPr>
          <a:xfrm>
            <a:off x="1018100" y="1476524"/>
            <a:ext cx="10412896" cy="5615470"/>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900" dirty="0">
                <a:latin typeface="+mn-lt"/>
                <a:cs typeface="Arial"/>
              </a:rPr>
              <a:t>Conflict Minerals</a:t>
            </a:r>
            <a:endParaRPr lang="en-US" sz="2900" dirty="0">
              <a:latin typeface="+mn-lt"/>
            </a:endParaRPr>
          </a:p>
          <a:p>
            <a:pPr lvl="1"/>
            <a:r>
              <a:rPr lang="en-US" sz="2900" dirty="0">
                <a:latin typeface="+mn-lt"/>
                <a:cs typeface="Arial"/>
              </a:rPr>
              <a:t>Data requested every June, targeted campaign (typically to suppliers of products likely to contain Mica, Cobalt, 3TG; Tin, Tantalum, Tungsten, and Gold)</a:t>
            </a:r>
          </a:p>
          <a:p>
            <a:pPr lvl="1"/>
            <a:r>
              <a:rPr lang="en-US" sz="2900" dirty="0">
                <a:latin typeface="+mn-lt"/>
                <a:cs typeface="Arial"/>
              </a:rPr>
              <a:t>Data submission via Excel and resources may be found on the  </a:t>
            </a:r>
            <a:r>
              <a:rPr lang="en-US" sz="2900" dirty="0">
                <a:latin typeface="+mn-lt"/>
                <a:cs typeface="Arial"/>
                <a:hlinkClick r:id="rId2"/>
              </a:rPr>
              <a:t>RMI Website</a:t>
            </a:r>
            <a:r>
              <a:rPr lang="en-US" sz="2900" dirty="0">
                <a:latin typeface="+mn-lt"/>
                <a:cs typeface="Arial"/>
              </a:rPr>
              <a:t> or via </a:t>
            </a:r>
            <a:r>
              <a:rPr lang="en-US" sz="2900" dirty="0" err="1">
                <a:latin typeface="+mn-lt"/>
                <a:cs typeface="Arial"/>
              </a:rPr>
              <a:t>IPoint</a:t>
            </a:r>
            <a:r>
              <a:rPr lang="en-US" sz="2900" dirty="0">
                <a:latin typeface="+mn-lt"/>
                <a:cs typeface="Arial"/>
              </a:rPr>
              <a:t> Software</a:t>
            </a:r>
          </a:p>
          <a:p>
            <a:pPr lvl="1"/>
            <a:r>
              <a:rPr lang="en-US" sz="2900" dirty="0">
                <a:latin typeface="+mn-lt"/>
                <a:cs typeface="Arial"/>
              </a:rPr>
              <a:t>Excel tools – Directed to </a:t>
            </a:r>
            <a:r>
              <a:rPr lang="en-US" sz="2900" b="0" i="0" u="none" strike="noStrike" dirty="0">
                <a:solidFill>
                  <a:srgbClr val="4F52B2"/>
                </a:solidFill>
                <a:effectLst/>
                <a:latin typeface="+mn-lt"/>
                <a:cs typeface="Arial"/>
                <a:hlinkClick r:id="rId3" tooltip="mailto:conflictminerals.reporting@cummins.com"/>
              </a:rPr>
              <a:t>conflictminerals.reporting@cummins.com</a:t>
            </a:r>
            <a:endParaRPr lang="en-US" sz="2900" dirty="0">
              <a:latin typeface="+mn-lt"/>
              <a:cs typeface="Arial"/>
            </a:endParaRPr>
          </a:p>
          <a:p>
            <a:pPr lvl="1"/>
            <a:r>
              <a:rPr lang="en-US" sz="2900" dirty="0" err="1">
                <a:latin typeface="+mn-lt"/>
                <a:cs typeface="Arial"/>
              </a:rPr>
              <a:t>IPoint</a:t>
            </a:r>
            <a:r>
              <a:rPr lang="en-US" sz="2900" dirty="0">
                <a:latin typeface="+mn-lt"/>
                <a:cs typeface="Arial"/>
              </a:rPr>
              <a:t> Software Submission – Directed to 2649</a:t>
            </a:r>
            <a:endParaRPr lang="en-US" sz="2800" dirty="0">
              <a:cs typeface="Arial"/>
            </a:endParaRPr>
          </a:p>
          <a:p>
            <a:endParaRPr lang="en-US" dirty="0"/>
          </a:p>
        </p:txBody>
      </p:sp>
    </p:spTree>
    <p:extLst>
      <p:ext uri="{BB962C8B-B14F-4D97-AF65-F5344CB8AC3E}">
        <p14:creationId xmlns:p14="http://schemas.microsoft.com/office/powerpoint/2010/main" val="1901537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25</a:t>
            </a:fld>
            <a:endParaRPr lang="en-US" dirty="0"/>
          </a:p>
        </p:txBody>
      </p:sp>
      <p:sp>
        <p:nvSpPr>
          <p:cNvPr id="2" name="Title 1"/>
          <p:cNvSpPr>
            <a:spLocks noGrp="1"/>
          </p:cNvSpPr>
          <p:nvPr>
            <p:ph type="title"/>
          </p:nvPr>
        </p:nvSpPr>
        <p:spPr>
          <a:xfrm>
            <a:off x="1231012" y="138809"/>
            <a:ext cx="9987072" cy="1422673"/>
          </a:xfrm>
        </p:spPr>
        <p:txBody>
          <a:bodyPr>
            <a:normAutofit/>
          </a:bodyPr>
          <a:lstStyle/>
          <a:p>
            <a:r>
              <a:rPr lang="en-US" sz="4400" b="1" dirty="0"/>
              <a:t>Contact Information</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
        <p:nvSpPr>
          <p:cNvPr id="6" name="TextBox 5">
            <a:extLst>
              <a:ext uri="{FF2B5EF4-FFF2-40B4-BE49-F238E27FC236}">
                <a16:creationId xmlns:a16="http://schemas.microsoft.com/office/drawing/2014/main" id="{5FB2F442-BB99-5A63-077F-83E7BFEC6000}"/>
              </a:ext>
            </a:extLst>
          </p:cNvPr>
          <p:cNvSpPr txBox="1"/>
          <p:nvPr/>
        </p:nvSpPr>
        <p:spPr>
          <a:xfrm>
            <a:off x="2774023" y="2814776"/>
            <a:ext cx="5154421" cy="646331"/>
          </a:xfrm>
          <a:prstGeom prst="rect">
            <a:avLst/>
          </a:prstGeom>
          <a:noFill/>
        </p:spPr>
        <p:txBody>
          <a:bodyPr wrap="square" rtlCol="0">
            <a:spAutoFit/>
          </a:bodyPr>
          <a:lstStyle/>
          <a:p>
            <a:r>
              <a:rPr lang="en-US"/>
              <a:t>General Contacts for FMD (IMDS-CDX)</a:t>
            </a:r>
          </a:p>
          <a:p>
            <a:r>
              <a:rPr lang="en-US"/>
              <a:t>supplier.compliance@cummins.com</a:t>
            </a:r>
          </a:p>
        </p:txBody>
      </p:sp>
      <p:sp>
        <p:nvSpPr>
          <p:cNvPr id="7" name="TextBox 6">
            <a:extLst>
              <a:ext uri="{FF2B5EF4-FFF2-40B4-BE49-F238E27FC236}">
                <a16:creationId xmlns:a16="http://schemas.microsoft.com/office/drawing/2014/main" id="{CEC23704-45A5-82E7-740D-57D76672B71F}"/>
              </a:ext>
            </a:extLst>
          </p:cNvPr>
          <p:cNvSpPr txBox="1"/>
          <p:nvPr/>
        </p:nvSpPr>
        <p:spPr>
          <a:xfrm>
            <a:off x="2824708" y="5426867"/>
            <a:ext cx="3971925" cy="646331"/>
          </a:xfrm>
          <a:prstGeom prst="rect">
            <a:avLst/>
          </a:prstGeom>
          <a:noFill/>
        </p:spPr>
        <p:txBody>
          <a:bodyPr wrap="square" rtlCol="0">
            <a:spAutoFit/>
          </a:bodyPr>
          <a:lstStyle/>
          <a:p>
            <a:r>
              <a:rPr lang="en-US"/>
              <a:t>Cummins Green Supply Chain </a:t>
            </a:r>
          </a:p>
          <a:p>
            <a:r>
              <a:rPr lang="en-US"/>
              <a:t>getenvolved@cummins.com</a:t>
            </a:r>
          </a:p>
        </p:txBody>
      </p:sp>
      <p:sp>
        <p:nvSpPr>
          <p:cNvPr id="8" name="TextBox 7">
            <a:extLst>
              <a:ext uri="{FF2B5EF4-FFF2-40B4-BE49-F238E27FC236}">
                <a16:creationId xmlns:a16="http://schemas.microsoft.com/office/drawing/2014/main" id="{E089DE31-7F9A-42DB-AC59-3A9FA296EF81}"/>
              </a:ext>
            </a:extLst>
          </p:cNvPr>
          <p:cNvSpPr txBox="1"/>
          <p:nvPr/>
        </p:nvSpPr>
        <p:spPr>
          <a:xfrm>
            <a:off x="2766244" y="4153557"/>
            <a:ext cx="4429125" cy="646331"/>
          </a:xfrm>
          <a:prstGeom prst="rect">
            <a:avLst/>
          </a:prstGeom>
          <a:noFill/>
        </p:spPr>
        <p:txBody>
          <a:bodyPr wrap="square" lIns="91440" tIns="45720" rIns="91440" bIns="45720" rtlCol="0" anchor="t">
            <a:spAutoFit/>
          </a:bodyPr>
          <a:lstStyle/>
          <a:p>
            <a:r>
              <a:rPr lang="en-US"/>
              <a:t>Conflict Materials </a:t>
            </a:r>
          </a:p>
          <a:p>
            <a:r>
              <a:rPr lang="en-US"/>
              <a:t>conflictminerals.reporting@cummins.com</a:t>
            </a:r>
          </a:p>
        </p:txBody>
      </p:sp>
      <p:sp>
        <p:nvSpPr>
          <p:cNvPr id="9" name="Freeform 56">
            <a:extLst>
              <a:ext uri="{FF2B5EF4-FFF2-40B4-BE49-F238E27FC236}">
                <a16:creationId xmlns:a16="http://schemas.microsoft.com/office/drawing/2014/main" id="{E7680245-4161-CE33-F4CB-8C6002A2C86F}"/>
              </a:ext>
            </a:extLst>
          </p:cNvPr>
          <p:cNvSpPr>
            <a:spLocks noChangeAspect="1" noEditPoints="1"/>
          </p:cNvSpPr>
          <p:nvPr/>
        </p:nvSpPr>
        <p:spPr bwMode="auto">
          <a:xfrm>
            <a:off x="1544912" y="2792527"/>
            <a:ext cx="990370" cy="649809"/>
          </a:xfrm>
          <a:custGeom>
            <a:avLst/>
            <a:gdLst>
              <a:gd name="T0" fmla="*/ 282 w 288"/>
              <a:gd name="T1" fmla="*/ 171 h 188"/>
              <a:gd name="T2" fmla="*/ 198 w 288"/>
              <a:gd name="T3" fmla="*/ 107 h 188"/>
              <a:gd name="T4" fmla="*/ 156 w 288"/>
              <a:gd name="T5" fmla="*/ 139 h 188"/>
              <a:gd name="T6" fmla="*/ 144 w 288"/>
              <a:gd name="T7" fmla="*/ 143 h 188"/>
              <a:gd name="T8" fmla="*/ 133 w 288"/>
              <a:gd name="T9" fmla="*/ 139 h 188"/>
              <a:gd name="T10" fmla="*/ 91 w 288"/>
              <a:gd name="T11" fmla="*/ 107 h 188"/>
              <a:gd name="T12" fmla="*/ 7 w 288"/>
              <a:gd name="T13" fmla="*/ 171 h 188"/>
              <a:gd name="T14" fmla="*/ 10 w 288"/>
              <a:gd name="T15" fmla="*/ 178 h 188"/>
              <a:gd name="T16" fmla="*/ 19 w 288"/>
              <a:gd name="T17" fmla="*/ 182 h 188"/>
              <a:gd name="T18" fmla="*/ 270 w 288"/>
              <a:gd name="T19" fmla="*/ 182 h 188"/>
              <a:gd name="T20" fmla="*/ 278 w 288"/>
              <a:gd name="T21" fmla="*/ 178 h 188"/>
              <a:gd name="T22" fmla="*/ 278 w 288"/>
              <a:gd name="T23" fmla="*/ 178 h 188"/>
              <a:gd name="T24" fmla="*/ 282 w 288"/>
              <a:gd name="T25" fmla="*/ 171 h 188"/>
              <a:gd name="T26" fmla="*/ 196 w 288"/>
              <a:gd name="T27" fmla="*/ 101 h 188"/>
              <a:gd name="T28" fmla="*/ 152 w 288"/>
              <a:gd name="T29" fmla="*/ 134 h 188"/>
              <a:gd name="T30" fmla="*/ 144 w 288"/>
              <a:gd name="T31" fmla="*/ 137 h 188"/>
              <a:gd name="T32" fmla="*/ 137 w 288"/>
              <a:gd name="T33" fmla="*/ 134 h 188"/>
              <a:gd name="T34" fmla="*/ 93 w 288"/>
              <a:gd name="T35" fmla="*/ 101 h 188"/>
              <a:gd name="T36" fmla="*/ 92 w 288"/>
              <a:gd name="T37" fmla="*/ 101 h 188"/>
              <a:gd name="T38" fmla="*/ 7 w 288"/>
              <a:gd name="T39" fmla="*/ 36 h 188"/>
              <a:gd name="T40" fmla="*/ 7 w 288"/>
              <a:gd name="T41" fmla="*/ 19 h 188"/>
              <a:gd name="T42" fmla="*/ 10 w 288"/>
              <a:gd name="T43" fmla="*/ 10 h 188"/>
              <a:gd name="T44" fmla="*/ 10 w 288"/>
              <a:gd name="T45" fmla="*/ 10 h 188"/>
              <a:gd name="T46" fmla="*/ 19 w 288"/>
              <a:gd name="T47" fmla="*/ 7 h 188"/>
              <a:gd name="T48" fmla="*/ 270 w 288"/>
              <a:gd name="T49" fmla="*/ 7 h 188"/>
              <a:gd name="T50" fmla="*/ 278 w 288"/>
              <a:gd name="T51" fmla="*/ 10 h 188"/>
              <a:gd name="T52" fmla="*/ 282 w 288"/>
              <a:gd name="T53" fmla="*/ 19 h 188"/>
              <a:gd name="T54" fmla="*/ 282 w 288"/>
              <a:gd name="T55" fmla="*/ 36 h 188"/>
              <a:gd name="T56" fmla="*/ 196 w 288"/>
              <a:gd name="T57" fmla="*/ 101 h 188"/>
              <a:gd name="T58" fmla="*/ 196 w 288"/>
              <a:gd name="T59" fmla="*/ 101 h 188"/>
              <a:gd name="T60" fmla="*/ 203 w 288"/>
              <a:gd name="T61" fmla="*/ 103 h 188"/>
              <a:gd name="T62" fmla="*/ 282 w 288"/>
              <a:gd name="T63" fmla="*/ 44 h 188"/>
              <a:gd name="T64" fmla="*/ 282 w 288"/>
              <a:gd name="T65" fmla="*/ 163 h 188"/>
              <a:gd name="T66" fmla="*/ 203 w 288"/>
              <a:gd name="T67" fmla="*/ 103 h 188"/>
              <a:gd name="T68" fmla="*/ 7 w 288"/>
              <a:gd name="T69" fmla="*/ 44 h 188"/>
              <a:gd name="T70" fmla="*/ 86 w 288"/>
              <a:gd name="T71" fmla="*/ 103 h 188"/>
              <a:gd name="T72" fmla="*/ 7 w 288"/>
              <a:gd name="T73" fmla="*/ 163 h 188"/>
              <a:gd name="T74" fmla="*/ 7 w 288"/>
              <a:gd name="T75" fmla="*/ 44 h 188"/>
              <a:gd name="T76" fmla="*/ 19 w 288"/>
              <a:gd name="T77" fmla="*/ 0 h 188"/>
              <a:gd name="T78" fmla="*/ 270 w 288"/>
              <a:gd name="T79" fmla="*/ 0 h 188"/>
              <a:gd name="T80" fmla="*/ 283 w 288"/>
              <a:gd name="T81" fmla="*/ 6 h 188"/>
              <a:gd name="T82" fmla="*/ 288 w 288"/>
              <a:gd name="T83" fmla="*/ 19 h 188"/>
              <a:gd name="T84" fmla="*/ 288 w 288"/>
              <a:gd name="T85" fmla="*/ 169 h 188"/>
              <a:gd name="T86" fmla="*/ 283 w 288"/>
              <a:gd name="T87" fmla="*/ 183 h 188"/>
              <a:gd name="T88" fmla="*/ 283 w 288"/>
              <a:gd name="T89" fmla="*/ 183 h 188"/>
              <a:gd name="T90" fmla="*/ 270 w 288"/>
              <a:gd name="T91" fmla="*/ 188 h 188"/>
              <a:gd name="T92" fmla="*/ 19 w 288"/>
              <a:gd name="T93" fmla="*/ 188 h 188"/>
              <a:gd name="T94" fmla="*/ 6 w 288"/>
              <a:gd name="T95" fmla="*/ 183 h 188"/>
              <a:gd name="T96" fmla="*/ 0 w 288"/>
              <a:gd name="T97" fmla="*/ 169 h 188"/>
              <a:gd name="T98" fmla="*/ 0 w 288"/>
              <a:gd name="T99" fmla="*/ 19 h 188"/>
              <a:gd name="T100" fmla="*/ 6 w 288"/>
              <a:gd name="T101" fmla="*/ 6 h 188"/>
              <a:gd name="T102" fmla="*/ 6 w 288"/>
              <a:gd name="T103" fmla="*/ 6 h 188"/>
              <a:gd name="T104" fmla="*/ 6 w 288"/>
              <a:gd name="T105" fmla="*/ 6 h 188"/>
              <a:gd name="T106" fmla="*/ 6 w 288"/>
              <a:gd name="T107" fmla="*/ 6 h 188"/>
              <a:gd name="T108" fmla="*/ 19 w 288"/>
              <a:gd name="T10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8" h="188">
                <a:moveTo>
                  <a:pt x="282" y="171"/>
                </a:moveTo>
                <a:cubicBezTo>
                  <a:pt x="198" y="107"/>
                  <a:pt x="198" y="107"/>
                  <a:pt x="198" y="107"/>
                </a:cubicBezTo>
                <a:cubicBezTo>
                  <a:pt x="156" y="139"/>
                  <a:pt x="156" y="139"/>
                  <a:pt x="156" y="139"/>
                </a:cubicBezTo>
                <a:cubicBezTo>
                  <a:pt x="152" y="142"/>
                  <a:pt x="148" y="143"/>
                  <a:pt x="144" y="143"/>
                </a:cubicBezTo>
                <a:cubicBezTo>
                  <a:pt x="140" y="143"/>
                  <a:pt x="136" y="142"/>
                  <a:pt x="133" y="139"/>
                </a:cubicBezTo>
                <a:cubicBezTo>
                  <a:pt x="91" y="107"/>
                  <a:pt x="91" y="107"/>
                  <a:pt x="91" y="107"/>
                </a:cubicBezTo>
                <a:cubicBezTo>
                  <a:pt x="7" y="171"/>
                  <a:pt x="7" y="171"/>
                  <a:pt x="7" y="171"/>
                </a:cubicBezTo>
                <a:cubicBezTo>
                  <a:pt x="7" y="174"/>
                  <a:pt x="8" y="176"/>
                  <a:pt x="10" y="178"/>
                </a:cubicBezTo>
                <a:cubicBezTo>
                  <a:pt x="12" y="180"/>
                  <a:pt x="16" y="182"/>
                  <a:pt x="19" y="182"/>
                </a:cubicBezTo>
                <a:cubicBezTo>
                  <a:pt x="270" y="182"/>
                  <a:pt x="270" y="182"/>
                  <a:pt x="270" y="182"/>
                </a:cubicBezTo>
                <a:cubicBezTo>
                  <a:pt x="273" y="182"/>
                  <a:pt x="276" y="180"/>
                  <a:pt x="278" y="178"/>
                </a:cubicBezTo>
                <a:cubicBezTo>
                  <a:pt x="278" y="178"/>
                  <a:pt x="278" y="178"/>
                  <a:pt x="278" y="178"/>
                </a:cubicBezTo>
                <a:cubicBezTo>
                  <a:pt x="280" y="176"/>
                  <a:pt x="282" y="174"/>
                  <a:pt x="282" y="171"/>
                </a:cubicBezTo>
                <a:close/>
                <a:moveTo>
                  <a:pt x="196" y="101"/>
                </a:moveTo>
                <a:cubicBezTo>
                  <a:pt x="152" y="134"/>
                  <a:pt x="152" y="134"/>
                  <a:pt x="152" y="134"/>
                </a:cubicBezTo>
                <a:cubicBezTo>
                  <a:pt x="150" y="136"/>
                  <a:pt x="147" y="137"/>
                  <a:pt x="144" y="137"/>
                </a:cubicBezTo>
                <a:cubicBezTo>
                  <a:pt x="142" y="137"/>
                  <a:pt x="139" y="136"/>
                  <a:pt x="137" y="134"/>
                </a:cubicBezTo>
                <a:cubicBezTo>
                  <a:pt x="93" y="101"/>
                  <a:pt x="93" y="101"/>
                  <a:pt x="93" y="101"/>
                </a:cubicBezTo>
                <a:cubicBezTo>
                  <a:pt x="92" y="101"/>
                  <a:pt x="92" y="101"/>
                  <a:pt x="92" y="101"/>
                </a:cubicBezTo>
                <a:cubicBezTo>
                  <a:pt x="7" y="36"/>
                  <a:pt x="7" y="36"/>
                  <a:pt x="7" y="36"/>
                </a:cubicBezTo>
                <a:cubicBezTo>
                  <a:pt x="7" y="19"/>
                  <a:pt x="7" y="19"/>
                  <a:pt x="7" y="19"/>
                </a:cubicBezTo>
                <a:cubicBezTo>
                  <a:pt x="7" y="16"/>
                  <a:pt x="8" y="13"/>
                  <a:pt x="10" y="10"/>
                </a:cubicBezTo>
                <a:cubicBezTo>
                  <a:pt x="10" y="10"/>
                  <a:pt x="10" y="10"/>
                  <a:pt x="10" y="10"/>
                </a:cubicBezTo>
                <a:cubicBezTo>
                  <a:pt x="12" y="8"/>
                  <a:pt x="16" y="7"/>
                  <a:pt x="19" y="7"/>
                </a:cubicBezTo>
                <a:cubicBezTo>
                  <a:pt x="270" y="7"/>
                  <a:pt x="270" y="7"/>
                  <a:pt x="270" y="7"/>
                </a:cubicBezTo>
                <a:cubicBezTo>
                  <a:pt x="273" y="7"/>
                  <a:pt x="276" y="8"/>
                  <a:pt x="278" y="10"/>
                </a:cubicBezTo>
                <a:cubicBezTo>
                  <a:pt x="281" y="13"/>
                  <a:pt x="282" y="16"/>
                  <a:pt x="282" y="19"/>
                </a:cubicBezTo>
                <a:cubicBezTo>
                  <a:pt x="282" y="36"/>
                  <a:pt x="282" y="36"/>
                  <a:pt x="282" y="36"/>
                </a:cubicBezTo>
                <a:cubicBezTo>
                  <a:pt x="196" y="101"/>
                  <a:pt x="196" y="101"/>
                  <a:pt x="196" y="101"/>
                </a:cubicBezTo>
                <a:cubicBezTo>
                  <a:pt x="196" y="101"/>
                  <a:pt x="196" y="101"/>
                  <a:pt x="196" y="101"/>
                </a:cubicBezTo>
                <a:close/>
                <a:moveTo>
                  <a:pt x="203" y="103"/>
                </a:moveTo>
                <a:cubicBezTo>
                  <a:pt x="282" y="44"/>
                  <a:pt x="282" y="44"/>
                  <a:pt x="282" y="44"/>
                </a:cubicBezTo>
                <a:cubicBezTo>
                  <a:pt x="282" y="163"/>
                  <a:pt x="282" y="163"/>
                  <a:pt x="282" y="163"/>
                </a:cubicBezTo>
                <a:cubicBezTo>
                  <a:pt x="203" y="103"/>
                  <a:pt x="203" y="103"/>
                  <a:pt x="203" y="103"/>
                </a:cubicBezTo>
                <a:close/>
                <a:moveTo>
                  <a:pt x="7" y="44"/>
                </a:moveTo>
                <a:cubicBezTo>
                  <a:pt x="86" y="103"/>
                  <a:pt x="86" y="103"/>
                  <a:pt x="86" y="103"/>
                </a:cubicBezTo>
                <a:cubicBezTo>
                  <a:pt x="7" y="163"/>
                  <a:pt x="7" y="163"/>
                  <a:pt x="7" y="163"/>
                </a:cubicBezTo>
                <a:cubicBezTo>
                  <a:pt x="7" y="44"/>
                  <a:pt x="7" y="44"/>
                  <a:pt x="7" y="44"/>
                </a:cubicBezTo>
                <a:close/>
                <a:moveTo>
                  <a:pt x="19" y="0"/>
                </a:moveTo>
                <a:cubicBezTo>
                  <a:pt x="270" y="0"/>
                  <a:pt x="270" y="0"/>
                  <a:pt x="270" y="0"/>
                </a:cubicBezTo>
                <a:cubicBezTo>
                  <a:pt x="275" y="0"/>
                  <a:pt x="279" y="3"/>
                  <a:pt x="283" y="6"/>
                </a:cubicBezTo>
                <a:cubicBezTo>
                  <a:pt x="286" y="9"/>
                  <a:pt x="288" y="14"/>
                  <a:pt x="288" y="19"/>
                </a:cubicBezTo>
                <a:cubicBezTo>
                  <a:pt x="288" y="169"/>
                  <a:pt x="288" y="169"/>
                  <a:pt x="288" y="169"/>
                </a:cubicBezTo>
                <a:cubicBezTo>
                  <a:pt x="288" y="175"/>
                  <a:pt x="286" y="179"/>
                  <a:pt x="283" y="183"/>
                </a:cubicBezTo>
                <a:cubicBezTo>
                  <a:pt x="283" y="183"/>
                  <a:pt x="283" y="183"/>
                  <a:pt x="283" y="183"/>
                </a:cubicBezTo>
                <a:cubicBezTo>
                  <a:pt x="279" y="186"/>
                  <a:pt x="275" y="188"/>
                  <a:pt x="270" y="188"/>
                </a:cubicBezTo>
                <a:cubicBezTo>
                  <a:pt x="19" y="188"/>
                  <a:pt x="19" y="188"/>
                  <a:pt x="19" y="188"/>
                </a:cubicBezTo>
                <a:cubicBezTo>
                  <a:pt x="14" y="188"/>
                  <a:pt x="9" y="186"/>
                  <a:pt x="6" y="183"/>
                </a:cubicBezTo>
                <a:cubicBezTo>
                  <a:pt x="2" y="179"/>
                  <a:pt x="0" y="175"/>
                  <a:pt x="0" y="169"/>
                </a:cubicBezTo>
                <a:cubicBezTo>
                  <a:pt x="0" y="19"/>
                  <a:pt x="0" y="19"/>
                  <a:pt x="0" y="19"/>
                </a:cubicBezTo>
                <a:cubicBezTo>
                  <a:pt x="0" y="14"/>
                  <a:pt x="2" y="9"/>
                  <a:pt x="6" y="6"/>
                </a:cubicBezTo>
                <a:cubicBezTo>
                  <a:pt x="6" y="6"/>
                  <a:pt x="6" y="6"/>
                  <a:pt x="6" y="6"/>
                </a:cubicBezTo>
                <a:cubicBezTo>
                  <a:pt x="6" y="6"/>
                  <a:pt x="6" y="6"/>
                  <a:pt x="6" y="6"/>
                </a:cubicBezTo>
                <a:cubicBezTo>
                  <a:pt x="6" y="6"/>
                  <a:pt x="6" y="6"/>
                  <a:pt x="6" y="6"/>
                </a:cubicBezTo>
                <a:cubicBezTo>
                  <a:pt x="9" y="3"/>
                  <a:pt x="14" y="0"/>
                  <a:pt x="19" y="0"/>
                </a:cubicBezTo>
                <a:close/>
              </a:path>
            </a:pathLst>
          </a:custGeom>
          <a:solidFill>
            <a:srgbClr val="30383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grpSp>
        <p:nvGrpSpPr>
          <p:cNvPr id="10" name="Group 9">
            <a:extLst>
              <a:ext uri="{FF2B5EF4-FFF2-40B4-BE49-F238E27FC236}">
                <a16:creationId xmlns:a16="http://schemas.microsoft.com/office/drawing/2014/main" id="{B29BEB94-CDF3-0B41-C838-1A508741B1B7}"/>
              </a:ext>
            </a:extLst>
          </p:cNvPr>
          <p:cNvGrpSpPr>
            <a:grpSpLocks noChangeAspect="1"/>
          </p:cNvGrpSpPr>
          <p:nvPr/>
        </p:nvGrpSpPr>
        <p:grpSpPr>
          <a:xfrm>
            <a:off x="1507487" y="5320865"/>
            <a:ext cx="927847" cy="858333"/>
            <a:chOff x="5796748" y="3806432"/>
            <a:chExt cx="487363" cy="450850"/>
          </a:xfrm>
          <a:solidFill>
            <a:schemeClr val="bg1"/>
          </a:solidFill>
        </p:grpSpPr>
        <p:sp>
          <p:nvSpPr>
            <p:cNvPr id="11" name="Freeform 61">
              <a:extLst>
                <a:ext uri="{FF2B5EF4-FFF2-40B4-BE49-F238E27FC236}">
                  <a16:creationId xmlns:a16="http://schemas.microsoft.com/office/drawing/2014/main" id="{5067BC6A-3622-4EA6-9623-1481ADE32F1A}"/>
                </a:ext>
              </a:extLst>
            </p:cNvPr>
            <p:cNvSpPr>
              <a:spLocks noChangeAspect="1"/>
            </p:cNvSpPr>
            <p:nvPr/>
          </p:nvSpPr>
          <p:spPr bwMode="auto">
            <a:xfrm>
              <a:off x="5796748" y="4019157"/>
              <a:ext cx="269875" cy="238125"/>
            </a:xfrm>
            <a:custGeom>
              <a:avLst/>
              <a:gdLst>
                <a:gd name="T0" fmla="*/ 20 w 139"/>
                <a:gd name="T1" fmla="*/ 52 h 123"/>
                <a:gd name="T2" fmla="*/ 121 w 139"/>
                <a:gd name="T3" fmla="*/ 119 h 123"/>
                <a:gd name="T4" fmla="*/ 139 w 139"/>
                <a:gd name="T5" fmla="*/ 115 h 123"/>
                <a:gd name="T6" fmla="*/ 57 w 139"/>
                <a:gd name="T7" fmla="*/ 48 h 123"/>
                <a:gd name="T8" fmla="*/ 81 w 139"/>
                <a:gd name="T9" fmla="*/ 46 h 123"/>
                <a:gd name="T10" fmla="*/ 34 w 139"/>
                <a:gd name="T11" fmla="*/ 0 h 123"/>
                <a:gd name="T12" fmla="*/ 0 w 139"/>
                <a:gd name="T13" fmla="*/ 54 h 123"/>
                <a:gd name="T14" fmla="*/ 20 w 139"/>
                <a:gd name="T15" fmla="*/ 52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23">
                  <a:moveTo>
                    <a:pt x="20" y="52"/>
                  </a:moveTo>
                  <a:cubicBezTo>
                    <a:pt x="34" y="94"/>
                    <a:pt x="75" y="123"/>
                    <a:pt x="121" y="119"/>
                  </a:cubicBezTo>
                  <a:cubicBezTo>
                    <a:pt x="127" y="118"/>
                    <a:pt x="133" y="117"/>
                    <a:pt x="139" y="115"/>
                  </a:cubicBezTo>
                  <a:cubicBezTo>
                    <a:pt x="101" y="112"/>
                    <a:pt x="69" y="85"/>
                    <a:pt x="57" y="48"/>
                  </a:cubicBezTo>
                  <a:cubicBezTo>
                    <a:pt x="81" y="46"/>
                    <a:pt x="81" y="46"/>
                    <a:pt x="81" y="46"/>
                  </a:cubicBezTo>
                  <a:cubicBezTo>
                    <a:pt x="34" y="0"/>
                    <a:pt x="34" y="0"/>
                    <a:pt x="34" y="0"/>
                  </a:cubicBezTo>
                  <a:cubicBezTo>
                    <a:pt x="0" y="54"/>
                    <a:pt x="0" y="54"/>
                    <a:pt x="0" y="54"/>
                  </a:cubicBezTo>
                  <a:lnTo>
                    <a:pt x="20" y="52"/>
                  </a:lnTo>
                  <a:close/>
                </a:path>
              </a:pathLst>
            </a:custGeom>
            <a:grpFill/>
            <a:ln w="349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2">
              <a:extLst>
                <a:ext uri="{FF2B5EF4-FFF2-40B4-BE49-F238E27FC236}">
                  <a16:creationId xmlns:a16="http://schemas.microsoft.com/office/drawing/2014/main" id="{FE8D63E0-8250-5D3C-D02F-B5366A6E5C88}"/>
                </a:ext>
              </a:extLst>
            </p:cNvPr>
            <p:cNvSpPr>
              <a:spLocks noChangeAspect="1"/>
            </p:cNvSpPr>
            <p:nvPr/>
          </p:nvSpPr>
          <p:spPr bwMode="auto">
            <a:xfrm>
              <a:off x="6122186" y="3949307"/>
              <a:ext cx="161925" cy="292100"/>
            </a:xfrm>
            <a:custGeom>
              <a:avLst/>
              <a:gdLst>
                <a:gd name="T0" fmla="*/ 51 w 84"/>
                <a:gd name="T1" fmla="*/ 134 h 151"/>
                <a:gd name="T2" fmla="*/ 56 w 84"/>
                <a:gd name="T3" fmla="*/ 13 h 151"/>
                <a:gd name="T4" fmla="*/ 43 w 84"/>
                <a:gd name="T5" fmla="*/ 0 h 151"/>
                <a:gd name="T6" fmla="*/ 29 w 84"/>
                <a:gd name="T7" fmla="*/ 105 h 151"/>
                <a:gd name="T8" fmla="*/ 15 w 84"/>
                <a:gd name="T9" fmla="*/ 86 h 151"/>
                <a:gd name="T10" fmla="*/ 0 w 84"/>
                <a:gd name="T11" fmla="*/ 150 h 151"/>
                <a:gd name="T12" fmla="*/ 64 w 84"/>
                <a:gd name="T13" fmla="*/ 151 h 151"/>
                <a:gd name="T14" fmla="*/ 51 w 84"/>
                <a:gd name="T15" fmla="*/ 134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51">
                  <a:moveTo>
                    <a:pt x="51" y="134"/>
                  </a:moveTo>
                  <a:cubicBezTo>
                    <a:pt x="81" y="101"/>
                    <a:pt x="84" y="50"/>
                    <a:pt x="56" y="13"/>
                  </a:cubicBezTo>
                  <a:cubicBezTo>
                    <a:pt x="52" y="8"/>
                    <a:pt x="48" y="4"/>
                    <a:pt x="43" y="0"/>
                  </a:cubicBezTo>
                  <a:cubicBezTo>
                    <a:pt x="60" y="34"/>
                    <a:pt x="55" y="76"/>
                    <a:pt x="29" y="105"/>
                  </a:cubicBezTo>
                  <a:cubicBezTo>
                    <a:pt x="15" y="86"/>
                    <a:pt x="15" y="86"/>
                    <a:pt x="15" y="86"/>
                  </a:cubicBezTo>
                  <a:cubicBezTo>
                    <a:pt x="0" y="150"/>
                    <a:pt x="0" y="150"/>
                    <a:pt x="0" y="150"/>
                  </a:cubicBezTo>
                  <a:cubicBezTo>
                    <a:pt x="64" y="151"/>
                    <a:pt x="64" y="151"/>
                    <a:pt x="64" y="151"/>
                  </a:cubicBezTo>
                  <a:lnTo>
                    <a:pt x="51" y="134"/>
                  </a:lnTo>
                  <a:close/>
                </a:path>
              </a:pathLst>
            </a:custGeom>
            <a:grpFill/>
            <a:ln w="349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3">
              <a:extLst>
                <a:ext uri="{FF2B5EF4-FFF2-40B4-BE49-F238E27FC236}">
                  <a16:creationId xmlns:a16="http://schemas.microsoft.com/office/drawing/2014/main" id="{79CA3DDB-78FF-447D-4DCB-F7AEC1A550B2}"/>
                </a:ext>
              </a:extLst>
            </p:cNvPr>
            <p:cNvSpPr>
              <a:spLocks noChangeAspect="1"/>
            </p:cNvSpPr>
            <p:nvPr/>
          </p:nvSpPr>
          <p:spPr bwMode="auto">
            <a:xfrm>
              <a:off x="5868186" y="3806432"/>
              <a:ext cx="298450" cy="161925"/>
            </a:xfrm>
            <a:custGeom>
              <a:avLst/>
              <a:gdLst>
                <a:gd name="T0" fmla="*/ 117 w 154"/>
                <a:gd name="T1" fmla="*/ 18 h 84"/>
                <a:gd name="T2" fmla="*/ 6 w 154"/>
                <a:gd name="T3" fmla="*/ 67 h 84"/>
                <a:gd name="T4" fmla="*/ 0 w 154"/>
                <a:gd name="T5" fmla="*/ 84 h 84"/>
                <a:gd name="T6" fmla="*/ 100 w 154"/>
                <a:gd name="T7" fmla="*/ 51 h 84"/>
                <a:gd name="T8" fmla="*/ 89 w 154"/>
                <a:gd name="T9" fmla="*/ 72 h 84"/>
                <a:gd name="T10" fmla="*/ 154 w 154"/>
                <a:gd name="T11" fmla="*/ 58 h 84"/>
                <a:gd name="T12" fmla="*/ 126 w 154"/>
                <a:gd name="T13" fmla="*/ 0 h 84"/>
                <a:gd name="T14" fmla="*/ 117 w 154"/>
                <a:gd name="T15" fmla="*/ 18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84">
                  <a:moveTo>
                    <a:pt x="117" y="18"/>
                  </a:moveTo>
                  <a:cubicBezTo>
                    <a:pt x="74" y="6"/>
                    <a:pt x="27" y="26"/>
                    <a:pt x="6" y="67"/>
                  </a:cubicBezTo>
                  <a:cubicBezTo>
                    <a:pt x="4" y="73"/>
                    <a:pt x="1" y="78"/>
                    <a:pt x="0" y="84"/>
                  </a:cubicBezTo>
                  <a:cubicBezTo>
                    <a:pt x="23" y="54"/>
                    <a:pt x="63" y="41"/>
                    <a:pt x="100" y="51"/>
                  </a:cubicBezTo>
                  <a:cubicBezTo>
                    <a:pt x="89" y="72"/>
                    <a:pt x="89" y="72"/>
                    <a:pt x="89" y="72"/>
                  </a:cubicBezTo>
                  <a:cubicBezTo>
                    <a:pt x="154" y="58"/>
                    <a:pt x="154" y="58"/>
                    <a:pt x="154" y="58"/>
                  </a:cubicBezTo>
                  <a:cubicBezTo>
                    <a:pt x="126" y="0"/>
                    <a:pt x="126" y="0"/>
                    <a:pt x="126" y="0"/>
                  </a:cubicBezTo>
                  <a:lnTo>
                    <a:pt x="117" y="18"/>
                  </a:lnTo>
                  <a:close/>
                </a:path>
              </a:pathLst>
            </a:custGeom>
            <a:grpFill/>
            <a:ln w="349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 name="Freeform 86">
            <a:extLst>
              <a:ext uri="{FF2B5EF4-FFF2-40B4-BE49-F238E27FC236}">
                <a16:creationId xmlns:a16="http://schemas.microsoft.com/office/drawing/2014/main" id="{5CE678BA-0229-6161-92DF-8AB75F32AA78}"/>
              </a:ext>
            </a:extLst>
          </p:cNvPr>
          <p:cNvSpPr>
            <a:spLocks noChangeAspect="1" noEditPoints="1"/>
          </p:cNvSpPr>
          <p:nvPr/>
        </p:nvSpPr>
        <p:spPr bwMode="auto">
          <a:xfrm>
            <a:off x="1624864" y="3852575"/>
            <a:ext cx="850525" cy="967963"/>
          </a:xfrm>
          <a:custGeom>
            <a:avLst/>
            <a:gdLst>
              <a:gd name="T0" fmla="*/ 195 w 272"/>
              <a:gd name="T1" fmla="*/ 303 h 309"/>
              <a:gd name="T2" fmla="*/ 261 w 272"/>
              <a:gd name="T3" fmla="*/ 259 h 309"/>
              <a:gd name="T4" fmla="*/ 245 w 272"/>
              <a:gd name="T5" fmla="*/ 181 h 309"/>
              <a:gd name="T6" fmla="*/ 214 w 272"/>
              <a:gd name="T7" fmla="*/ 163 h 309"/>
              <a:gd name="T8" fmla="*/ 130 w 272"/>
              <a:gd name="T9" fmla="*/ 205 h 309"/>
              <a:gd name="T10" fmla="*/ 130 w 272"/>
              <a:gd name="T11" fmla="*/ 260 h 309"/>
              <a:gd name="T12" fmla="*/ 169 w 272"/>
              <a:gd name="T13" fmla="*/ 147 h 309"/>
              <a:gd name="T14" fmla="*/ 73 w 272"/>
              <a:gd name="T15" fmla="*/ 153 h 309"/>
              <a:gd name="T16" fmla="*/ 169 w 272"/>
              <a:gd name="T17" fmla="*/ 147 h 309"/>
              <a:gd name="T18" fmla="*/ 118 w 272"/>
              <a:gd name="T19" fmla="*/ 232 h 309"/>
              <a:gd name="T20" fmla="*/ 28 w 272"/>
              <a:gd name="T21" fmla="*/ 32 h 309"/>
              <a:gd name="T22" fmla="*/ 68 w 272"/>
              <a:gd name="T23" fmla="*/ 45 h 309"/>
              <a:gd name="T24" fmla="*/ 153 w 272"/>
              <a:gd name="T25" fmla="*/ 32 h 309"/>
              <a:gd name="T26" fmla="*/ 166 w 272"/>
              <a:gd name="T27" fmla="*/ 160 h 309"/>
              <a:gd name="T28" fmla="*/ 73 w 272"/>
              <a:gd name="T29" fmla="*/ 181 h 309"/>
              <a:gd name="T30" fmla="*/ 132 w 272"/>
              <a:gd name="T31" fmla="*/ 187 h 309"/>
              <a:gd name="T32" fmla="*/ 70 w 272"/>
              <a:gd name="T33" fmla="*/ 118 h 309"/>
              <a:gd name="T34" fmla="*/ 172 w 272"/>
              <a:gd name="T35" fmla="*/ 118 h 309"/>
              <a:gd name="T36" fmla="*/ 73 w 272"/>
              <a:gd name="T37" fmla="*/ 83 h 309"/>
              <a:gd name="T38" fmla="*/ 169 w 272"/>
              <a:gd name="T39" fmla="*/ 89 h 309"/>
              <a:gd name="T40" fmla="*/ 139 w 272"/>
              <a:gd name="T41" fmla="*/ 285 h 309"/>
              <a:gd name="T42" fmla="*/ 0 w 272"/>
              <a:gd name="T43" fmla="*/ 25 h 309"/>
              <a:gd name="T44" fmla="*/ 64 w 272"/>
              <a:gd name="T45" fmla="*/ 6 h 309"/>
              <a:gd name="T46" fmla="*/ 150 w 272"/>
              <a:gd name="T47" fmla="*/ 0 h 309"/>
              <a:gd name="T48" fmla="*/ 199 w 272"/>
              <a:gd name="T49" fmla="*/ 6 h 309"/>
              <a:gd name="T50" fmla="*/ 225 w 272"/>
              <a:gd name="T51" fmla="*/ 160 h 309"/>
              <a:gd name="T52" fmla="*/ 272 w 272"/>
              <a:gd name="T53" fmla="*/ 232 h 309"/>
              <a:gd name="T54" fmla="*/ 225 w 272"/>
              <a:gd name="T55" fmla="*/ 303 h 309"/>
              <a:gd name="T56" fmla="*/ 139 w 272"/>
              <a:gd name="T57" fmla="*/ 285 h 309"/>
              <a:gd name="T58" fmla="*/ 199 w 272"/>
              <a:gd name="T59" fmla="*/ 12 h 309"/>
              <a:gd name="T60" fmla="*/ 192 w 272"/>
              <a:gd name="T61" fmla="*/ 26 h 309"/>
              <a:gd name="T62" fmla="*/ 211 w 272"/>
              <a:gd name="T63" fmla="*/ 156 h 309"/>
              <a:gd name="T64" fmla="*/ 18 w 272"/>
              <a:gd name="T65" fmla="*/ 279 h 309"/>
              <a:gd name="T66" fmla="*/ 9 w 272"/>
              <a:gd name="T67" fmla="*/ 16 h 309"/>
              <a:gd name="T68" fmla="*/ 64 w 272"/>
              <a:gd name="T69" fmla="*/ 26 h 309"/>
              <a:gd name="T70" fmla="*/ 22 w 272"/>
              <a:gd name="T71" fmla="*/ 262 h 309"/>
              <a:gd name="T72" fmla="*/ 190 w 272"/>
              <a:gd name="T73" fmla="*/ 216 h 309"/>
              <a:gd name="T74" fmla="*/ 197 w 272"/>
              <a:gd name="T75" fmla="*/ 225 h 309"/>
              <a:gd name="T76" fmla="*/ 239 w 272"/>
              <a:gd name="T77" fmla="*/ 193 h 309"/>
              <a:gd name="T78" fmla="*/ 205 w 272"/>
              <a:gd name="T79" fmla="*/ 239 h 309"/>
              <a:gd name="T80" fmla="*/ 206 w 272"/>
              <a:gd name="T81" fmla="*/ 288 h 309"/>
              <a:gd name="T82" fmla="*/ 193 w 272"/>
              <a:gd name="T83" fmla="*/ 238 h 309"/>
              <a:gd name="T84" fmla="*/ 182 w 272"/>
              <a:gd name="T85" fmla="*/ 240 h 309"/>
              <a:gd name="T86" fmla="*/ 155 w 272"/>
              <a:gd name="T87" fmla="*/ 202 h 309"/>
              <a:gd name="T88" fmla="*/ 190 w 272"/>
              <a:gd name="T89" fmla="*/ 216 h 309"/>
              <a:gd name="T90" fmla="*/ 58 w 272"/>
              <a:gd name="T91" fmla="*/ 86 h 309"/>
              <a:gd name="T92" fmla="*/ 43 w 272"/>
              <a:gd name="T93" fmla="*/ 86 h 309"/>
              <a:gd name="T94" fmla="*/ 55 w 272"/>
              <a:gd name="T95" fmla="*/ 121 h 309"/>
              <a:gd name="T96" fmla="*/ 46 w 272"/>
              <a:gd name="T97" fmla="*/ 115 h 309"/>
              <a:gd name="T98" fmla="*/ 46 w 272"/>
              <a:gd name="T99" fmla="*/ 153 h 309"/>
              <a:gd name="T100" fmla="*/ 55 w 272"/>
              <a:gd name="T101" fmla="*/ 147 h 309"/>
              <a:gd name="T102" fmla="*/ 46 w 272"/>
              <a:gd name="T103" fmla="*/ 153 h 309"/>
              <a:gd name="T104" fmla="*/ 58 w 272"/>
              <a:gd name="T105" fmla="*/ 184 h 309"/>
              <a:gd name="T106" fmla="*/ 43 w 272"/>
              <a:gd name="T107" fmla="*/ 184 h 309"/>
              <a:gd name="T108" fmla="*/ 147 w 272"/>
              <a:gd name="T109" fmla="*/ 39 h 309"/>
              <a:gd name="T110" fmla="*/ 71 w 272"/>
              <a:gd name="T111" fmla="*/ 3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2" h="309">
                <a:moveTo>
                  <a:pt x="145" y="282"/>
                </a:moveTo>
                <a:cubicBezTo>
                  <a:pt x="152" y="288"/>
                  <a:pt x="159" y="294"/>
                  <a:pt x="168" y="297"/>
                </a:cubicBezTo>
                <a:cubicBezTo>
                  <a:pt x="176" y="301"/>
                  <a:pt x="186" y="303"/>
                  <a:pt x="195" y="303"/>
                </a:cubicBezTo>
                <a:cubicBezTo>
                  <a:pt x="205" y="303"/>
                  <a:pt x="214" y="301"/>
                  <a:pt x="222" y="297"/>
                </a:cubicBezTo>
                <a:cubicBezTo>
                  <a:pt x="231" y="294"/>
                  <a:pt x="239" y="288"/>
                  <a:pt x="245" y="282"/>
                </a:cubicBezTo>
                <a:cubicBezTo>
                  <a:pt x="252" y="275"/>
                  <a:pt x="257" y="267"/>
                  <a:pt x="261" y="259"/>
                </a:cubicBezTo>
                <a:cubicBezTo>
                  <a:pt x="264" y="250"/>
                  <a:pt x="266" y="241"/>
                  <a:pt x="266" y="232"/>
                </a:cubicBezTo>
                <a:cubicBezTo>
                  <a:pt x="266" y="222"/>
                  <a:pt x="264" y="213"/>
                  <a:pt x="261" y="205"/>
                </a:cubicBezTo>
                <a:cubicBezTo>
                  <a:pt x="257" y="196"/>
                  <a:pt x="252" y="188"/>
                  <a:pt x="245" y="181"/>
                </a:cubicBezTo>
                <a:cubicBezTo>
                  <a:pt x="239" y="175"/>
                  <a:pt x="231" y="170"/>
                  <a:pt x="222" y="166"/>
                </a:cubicBezTo>
                <a:cubicBezTo>
                  <a:pt x="220" y="165"/>
                  <a:pt x="217" y="164"/>
                  <a:pt x="214" y="163"/>
                </a:cubicBezTo>
                <a:cubicBezTo>
                  <a:pt x="214" y="163"/>
                  <a:pt x="214" y="163"/>
                  <a:pt x="214" y="163"/>
                </a:cubicBezTo>
                <a:cubicBezTo>
                  <a:pt x="199" y="159"/>
                  <a:pt x="182" y="160"/>
                  <a:pt x="168" y="166"/>
                </a:cubicBezTo>
                <a:cubicBezTo>
                  <a:pt x="159" y="170"/>
                  <a:pt x="152" y="175"/>
                  <a:pt x="145" y="181"/>
                </a:cubicBezTo>
                <a:cubicBezTo>
                  <a:pt x="138" y="188"/>
                  <a:pt x="133" y="196"/>
                  <a:pt x="130" y="205"/>
                </a:cubicBezTo>
                <a:cubicBezTo>
                  <a:pt x="126" y="213"/>
                  <a:pt x="124" y="222"/>
                  <a:pt x="124" y="232"/>
                </a:cubicBezTo>
                <a:cubicBezTo>
                  <a:pt x="124" y="241"/>
                  <a:pt x="126" y="250"/>
                  <a:pt x="130" y="259"/>
                </a:cubicBezTo>
                <a:cubicBezTo>
                  <a:pt x="130" y="259"/>
                  <a:pt x="130" y="260"/>
                  <a:pt x="130" y="260"/>
                </a:cubicBezTo>
                <a:cubicBezTo>
                  <a:pt x="130" y="261"/>
                  <a:pt x="130" y="261"/>
                  <a:pt x="130" y="261"/>
                </a:cubicBezTo>
                <a:cubicBezTo>
                  <a:pt x="134" y="269"/>
                  <a:pt x="139" y="276"/>
                  <a:pt x="145" y="282"/>
                </a:cubicBezTo>
                <a:close/>
                <a:moveTo>
                  <a:pt x="169" y="147"/>
                </a:moveTo>
                <a:cubicBezTo>
                  <a:pt x="171" y="147"/>
                  <a:pt x="172" y="148"/>
                  <a:pt x="172" y="150"/>
                </a:cubicBezTo>
                <a:cubicBezTo>
                  <a:pt x="172" y="152"/>
                  <a:pt x="171" y="153"/>
                  <a:pt x="169" y="153"/>
                </a:cubicBezTo>
                <a:cubicBezTo>
                  <a:pt x="73" y="153"/>
                  <a:pt x="73" y="153"/>
                  <a:pt x="73" y="153"/>
                </a:cubicBezTo>
                <a:cubicBezTo>
                  <a:pt x="71" y="153"/>
                  <a:pt x="70" y="152"/>
                  <a:pt x="70" y="150"/>
                </a:cubicBezTo>
                <a:cubicBezTo>
                  <a:pt x="70" y="148"/>
                  <a:pt x="71" y="147"/>
                  <a:pt x="73" y="147"/>
                </a:cubicBezTo>
                <a:cubicBezTo>
                  <a:pt x="169" y="147"/>
                  <a:pt x="169" y="147"/>
                  <a:pt x="169" y="147"/>
                </a:cubicBezTo>
                <a:close/>
                <a:moveTo>
                  <a:pt x="132" y="187"/>
                </a:moveTo>
                <a:cubicBezTo>
                  <a:pt x="129" y="192"/>
                  <a:pt x="126" y="197"/>
                  <a:pt x="124" y="202"/>
                </a:cubicBezTo>
                <a:cubicBezTo>
                  <a:pt x="120" y="211"/>
                  <a:pt x="118" y="221"/>
                  <a:pt x="118" y="232"/>
                </a:cubicBezTo>
                <a:cubicBezTo>
                  <a:pt x="118" y="241"/>
                  <a:pt x="120" y="250"/>
                  <a:pt x="123" y="259"/>
                </a:cubicBezTo>
                <a:cubicBezTo>
                  <a:pt x="28" y="259"/>
                  <a:pt x="28" y="259"/>
                  <a:pt x="28" y="259"/>
                </a:cubicBezTo>
                <a:cubicBezTo>
                  <a:pt x="28" y="32"/>
                  <a:pt x="28" y="32"/>
                  <a:pt x="28" y="32"/>
                </a:cubicBezTo>
                <a:cubicBezTo>
                  <a:pt x="64" y="32"/>
                  <a:pt x="64" y="32"/>
                  <a:pt x="64" y="32"/>
                </a:cubicBezTo>
                <a:cubicBezTo>
                  <a:pt x="64" y="42"/>
                  <a:pt x="64" y="42"/>
                  <a:pt x="64" y="42"/>
                </a:cubicBezTo>
                <a:cubicBezTo>
                  <a:pt x="64" y="44"/>
                  <a:pt x="66" y="45"/>
                  <a:pt x="68" y="45"/>
                </a:cubicBezTo>
                <a:cubicBezTo>
                  <a:pt x="150" y="45"/>
                  <a:pt x="150" y="45"/>
                  <a:pt x="150" y="45"/>
                </a:cubicBezTo>
                <a:cubicBezTo>
                  <a:pt x="152" y="45"/>
                  <a:pt x="153" y="44"/>
                  <a:pt x="153" y="42"/>
                </a:cubicBezTo>
                <a:cubicBezTo>
                  <a:pt x="153" y="32"/>
                  <a:pt x="153" y="32"/>
                  <a:pt x="153" y="32"/>
                </a:cubicBezTo>
                <a:cubicBezTo>
                  <a:pt x="189" y="32"/>
                  <a:pt x="189" y="32"/>
                  <a:pt x="189" y="32"/>
                </a:cubicBezTo>
                <a:cubicBezTo>
                  <a:pt x="189" y="155"/>
                  <a:pt x="189" y="155"/>
                  <a:pt x="189" y="155"/>
                </a:cubicBezTo>
                <a:cubicBezTo>
                  <a:pt x="181" y="155"/>
                  <a:pt x="173" y="157"/>
                  <a:pt x="166" y="160"/>
                </a:cubicBezTo>
                <a:cubicBezTo>
                  <a:pt x="156" y="164"/>
                  <a:pt x="148" y="170"/>
                  <a:pt x="141" y="177"/>
                </a:cubicBezTo>
                <a:cubicBezTo>
                  <a:pt x="139" y="178"/>
                  <a:pt x="138" y="180"/>
                  <a:pt x="137" y="181"/>
                </a:cubicBezTo>
                <a:cubicBezTo>
                  <a:pt x="73" y="181"/>
                  <a:pt x="73" y="181"/>
                  <a:pt x="73" y="181"/>
                </a:cubicBezTo>
                <a:cubicBezTo>
                  <a:pt x="71" y="181"/>
                  <a:pt x="70" y="182"/>
                  <a:pt x="70" y="184"/>
                </a:cubicBezTo>
                <a:cubicBezTo>
                  <a:pt x="70" y="186"/>
                  <a:pt x="71" y="187"/>
                  <a:pt x="73" y="187"/>
                </a:cubicBezTo>
                <a:cubicBezTo>
                  <a:pt x="132" y="187"/>
                  <a:pt x="132" y="187"/>
                  <a:pt x="132" y="187"/>
                </a:cubicBezTo>
                <a:close/>
                <a:moveTo>
                  <a:pt x="169" y="115"/>
                </a:moveTo>
                <a:cubicBezTo>
                  <a:pt x="73" y="115"/>
                  <a:pt x="73" y="115"/>
                  <a:pt x="73" y="115"/>
                </a:cubicBezTo>
                <a:cubicBezTo>
                  <a:pt x="71" y="115"/>
                  <a:pt x="70" y="116"/>
                  <a:pt x="70" y="118"/>
                </a:cubicBezTo>
                <a:cubicBezTo>
                  <a:pt x="70" y="120"/>
                  <a:pt x="71" y="121"/>
                  <a:pt x="73" y="121"/>
                </a:cubicBezTo>
                <a:cubicBezTo>
                  <a:pt x="169" y="121"/>
                  <a:pt x="169" y="121"/>
                  <a:pt x="169" y="121"/>
                </a:cubicBezTo>
                <a:cubicBezTo>
                  <a:pt x="171" y="121"/>
                  <a:pt x="172" y="120"/>
                  <a:pt x="172" y="118"/>
                </a:cubicBezTo>
                <a:cubicBezTo>
                  <a:pt x="172" y="116"/>
                  <a:pt x="171" y="115"/>
                  <a:pt x="169" y="115"/>
                </a:cubicBezTo>
                <a:close/>
                <a:moveTo>
                  <a:pt x="169" y="83"/>
                </a:moveTo>
                <a:cubicBezTo>
                  <a:pt x="73" y="83"/>
                  <a:pt x="73" y="83"/>
                  <a:pt x="73" y="83"/>
                </a:cubicBezTo>
                <a:cubicBezTo>
                  <a:pt x="71" y="83"/>
                  <a:pt x="70" y="84"/>
                  <a:pt x="70" y="86"/>
                </a:cubicBezTo>
                <a:cubicBezTo>
                  <a:pt x="70" y="87"/>
                  <a:pt x="71" y="89"/>
                  <a:pt x="73" y="89"/>
                </a:cubicBezTo>
                <a:cubicBezTo>
                  <a:pt x="169" y="89"/>
                  <a:pt x="169" y="89"/>
                  <a:pt x="169" y="89"/>
                </a:cubicBezTo>
                <a:cubicBezTo>
                  <a:pt x="171" y="89"/>
                  <a:pt x="172" y="87"/>
                  <a:pt x="172" y="86"/>
                </a:cubicBezTo>
                <a:cubicBezTo>
                  <a:pt x="172" y="84"/>
                  <a:pt x="171" y="83"/>
                  <a:pt x="169" y="83"/>
                </a:cubicBezTo>
                <a:close/>
                <a:moveTo>
                  <a:pt x="139" y="285"/>
                </a:moveTo>
                <a:cubicBezTo>
                  <a:pt x="18" y="285"/>
                  <a:pt x="18" y="285"/>
                  <a:pt x="18" y="285"/>
                </a:cubicBezTo>
                <a:cubicBezTo>
                  <a:pt x="8" y="285"/>
                  <a:pt x="0" y="276"/>
                  <a:pt x="0" y="266"/>
                </a:cubicBezTo>
                <a:cubicBezTo>
                  <a:pt x="0" y="25"/>
                  <a:pt x="0" y="25"/>
                  <a:pt x="0" y="25"/>
                </a:cubicBezTo>
                <a:cubicBezTo>
                  <a:pt x="0" y="20"/>
                  <a:pt x="2" y="15"/>
                  <a:pt x="5" y="12"/>
                </a:cubicBezTo>
                <a:cubicBezTo>
                  <a:pt x="8" y="8"/>
                  <a:pt x="13" y="6"/>
                  <a:pt x="18" y="6"/>
                </a:cubicBezTo>
                <a:cubicBezTo>
                  <a:pt x="64" y="6"/>
                  <a:pt x="64" y="6"/>
                  <a:pt x="64" y="6"/>
                </a:cubicBezTo>
                <a:cubicBezTo>
                  <a:pt x="64" y="3"/>
                  <a:pt x="64" y="3"/>
                  <a:pt x="64" y="3"/>
                </a:cubicBezTo>
                <a:cubicBezTo>
                  <a:pt x="64" y="1"/>
                  <a:pt x="66" y="0"/>
                  <a:pt x="68" y="0"/>
                </a:cubicBezTo>
                <a:cubicBezTo>
                  <a:pt x="150" y="0"/>
                  <a:pt x="150" y="0"/>
                  <a:pt x="150" y="0"/>
                </a:cubicBezTo>
                <a:cubicBezTo>
                  <a:pt x="152" y="0"/>
                  <a:pt x="153" y="1"/>
                  <a:pt x="153" y="3"/>
                </a:cubicBezTo>
                <a:cubicBezTo>
                  <a:pt x="153" y="6"/>
                  <a:pt x="153" y="6"/>
                  <a:pt x="153" y="6"/>
                </a:cubicBezTo>
                <a:cubicBezTo>
                  <a:pt x="199" y="6"/>
                  <a:pt x="199" y="6"/>
                  <a:pt x="199" y="6"/>
                </a:cubicBezTo>
                <a:cubicBezTo>
                  <a:pt x="209" y="6"/>
                  <a:pt x="218" y="15"/>
                  <a:pt x="218" y="25"/>
                </a:cubicBezTo>
                <a:cubicBezTo>
                  <a:pt x="218" y="158"/>
                  <a:pt x="218" y="158"/>
                  <a:pt x="218" y="158"/>
                </a:cubicBezTo>
                <a:cubicBezTo>
                  <a:pt x="220" y="159"/>
                  <a:pt x="222" y="159"/>
                  <a:pt x="225" y="160"/>
                </a:cubicBezTo>
                <a:cubicBezTo>
                  <a:pt x="234" y="164"/>
                  <a:pt x="243" y="170"/>
                  <a:pt x="250" y="177"/>
                </a:cubicBezTo>
                <a:cubicBezTo>
                  <a:pt x="257" y="184"/>
                  <a:pt x="263" y="193"/>
                  <a:pt x="267" y="202"/>
                </a:cubicBezTo>
                <a:cubicBezTo>
                  <a:pt x="270" y="211"/>
                  <a:pt x="272" y="221"/>
                  <a:pt x="272" y="232"/>
                </a:cubicBezTo>
                <a:cubicBezTo>
                  <a:pt x="272" y="242"/>
                  <a:pt x="270" y="252"/>
                  <a:pt x="267" y="261"/>
                </a:cubicBezTo>
                <a:cubicBezTo>
                  <a:pt x="263" y="271"/>
                  <a:pt x="257" y="279"/>
                  <a:pt x="250" y="286"/>
                </a:cubicBezTo>
                <a:cubicBezTo>
                  <a:pt x="243" y="293"/>
                  <a:pt x="234" y="299"/>
                  <a:pt x="225" y="303"/>
                </a:cubicBezTo>
                <a:cubicBezTo>
                  <a:pt x="216" y="307"/>
                  <a:pt x="206" y="309"/>
                  <a:pt x="195" y="309"/>
                </a:cubicBezTo>
                <a:cubicBezTo>
                  <a:pt x="185" y="309"/>
                  <a:pt x="175" y="307"/>
                  <a:pt x="166" y="303"/>
                </a:cubicBezTo>
                <a:cubicBezTo>
                  <a:pt x="156" y="299"/>
                  <a:pt x="147" y="293"/>
                  <a:pt x="139" y="285"/>
                </a:cubicBezTo>
                <a:close/>
                <a:moveTo>
                  <a:pt x="211" y="156"/>
                </a:moveTo>
                <a:cubicBezTo>
                  <a:pt x="211" y="25"/>
                  <a:pt x="211" y="25"/>
                  <a:pt x="211" y="25"/>
                </a:cubicBezTo>
                <a:cubicBezTo>
                  <a:pt x="211" y="18"/>
                  <a:pt x="206" y="12"/>
                  <a:pt x="199" y="12"/>
                </a:cubicBezTo>
                <a:cubicBezTo>
                  <a:pt x="153" y="12"/>
                  <a:pt x="153" y="12"/>
                  <a:pt x="153" y="12"/>
                </a:cubicBezTo>
                <a:cubicBezTo>
                  <a:pt x="153" y="26"/>
                  <a:pt x="153" y="26"/>
                  <a:pt x="153" y="26"/>
                </a:cubicBezTo>
                <a:cubicBezTo>
                  <a:pt x="192" y="26"/>
                  <a:pt x="192" y="26"/>
                  <a:pt x="192" y="26"/>
                </a:cubicBezTo>
                <a:cubicBezTo>
                  <a:pt x="194" y="26"/>
                  <a:pt x="196" y="27"/>
                  <a:pt x="196" y="29"/>
                </a:cubicBezTo>
                <a:cubicBezTo>
                  <a:pt x="196" y="154"/>
                  <a:pt x="196" y="154"/>
                  <a:pt x="196" y="154"/>
                </a:cubicBezTo>
                <a:cubicBezTo>
                  <a:pt x="201" y="154"/>
                  <a:pt x="206" y="155"/>
                  <a:pt x="211" y="156"/>
                </a:cubicBezTo>
                <a:close/>
                <a:moveTo>
                  <a:pt x="126" y="265"/>
                </a:moveTo>
                <a:cubicBezTo>
                  <a:pt x="128" y="270"/>
                  <a:pt x="131" y="274"/>
                  <a:pt x="134" y="279"/>
                </a:cubicBezTo>
                <a:cubicBezTo>
                  <a:pt x="18" y="279"/>
                  <a:pt x="18" y="279"/>
                  <a:pt x="18" y="279"/>
                </a:cubicBezTo>
                <a:cubicBezTo>
                  <a:pt x="11" y="279"/>
                  <a:pt x="6" y="273"/>
                  <a:pt x="6" y="266"/>
                </a:cubicBezTo>
                <a:cubicBezTo>
                  <a:pt x="6" y="25"/>
                  <a:pt x="6" y="25"/>
                  <a:pt x="6" y="25"/>
                </a:cubicBezTo>
                <a:cubicBezTo>
                  <a:pt x="6" y="21"/>
                  <a:pt x="7" y="18"/>
                  <a:pt x="9" y="16"/>
                </a:cubicBezTo>
                <a:cubicBezTo>
                  <a:pt x="12" y="14"/>
                  <a:pt x="15" y="12"/>
                  <a:pt x="18" y="12"/>
                </a:cubicBezTo>
                <a:cubicBezTo>
                  <a:pt x="64" y="12"/>
                  <a:pt x="64" y="12"/>
                  <a:pt x="64" y="12"/>
                </a:cubicBezTo>
                <a:cubicBezTo>
                  <a:pt x="64" y="26"/>
                  <a:pt x="64" y="26"/>
                  <a:pt x="64" y="26"/>
                </a:cubicBezTo>
                <a:cubicBezTo>
                  <a:pt x="25" y="26"/>
                  <a:pt x="25" y="26"/>
                  <a:pt x="25" y="26"/>
                </a:cubicBezTo>
                <a:cubicBezTo>
                  <a:pt x="23" y="26"/>
                  <a:pt x="22" y="27"/>
                  <a:pt x="22" y="29"/>
                </a:cubicBezTo>
                <a:cubicBezTo>
                  <a:pt x="22" y="262"/>
                  <a:pt x="22" y="262"/>
                  <a:pt x="22" y="262"/>
                </a:cubicBezTo>
                <a:cubicBezTo>
                  <a:pt x="22" y="264"/>
                  <a:pt x="23" y="265"/>
                  <a:pt x="25" y="265"/>
                </a:cubicBezTo>
                <a:cubicBezTo>
                  <a:pt x="126" y="265"/>
                  <a:pt x="126" y="265"/>
                  <a:pt x="126" y="265"/>
                </a:cubicBezTo>
                <a:close/>
                <a:moveTo>
                  <a:pt x="190" y="216"/>
                </a:moveTo>
                <a:cubicBezTo>
                  <a:pt x="190" y="214"/>
                  <a:pt x="191" y="212"/>
                  <a:pt x="193" y="212"/>
                </a:cubicBezTo>
                <a:cubicBezTo>
                  <a:pt x="194" y="212"/>
                  <a:pt x="196" y="213"/>
                  <a:pt x="196" y="215"/>
                </a:cubicBezTo>
                <a:cubicBezTo>
                  <a:pt x="197" y="225"/>
                  <a:pt x="197" y="225"/>
                  <a:pt x="197" y="225"/>
                </a:cubicBezTo>
                <a:cubicBezTo>
                  <a:pt x="234" y="188"/>
                  <a:pt x="234" y="188"/>
                  <a:pt x="234" y="188"/>
                </a:cubicBezTo>
                <a:cubicBezTo>
                  <a:pt x="235" y="187"/>
                  <a:pt x="237" y="187"/>
                  <a:pt x="239" y="188"/>
                </a:cubicBezTo>
                <a:cubicBezTo>
                  <a:pt x="240" y="190"/>
                  <a:pt x="240" y="192"/>
                  <a:pt x="239" y="193"/>
                </a:cubicBezTo>
                <a:cubicBezTo>
                  <a:pt x="200" y="231"/>
                  <a:pt x="200" y="231"/>
                  <a:pt x="200" y="231"/>
                </a:cubicBezTo>
                <a:cubicBezTo>
                  <a:pt x="204" y="235"/>
                  <a:pt x="204" y="235"/>
                  <a:pt x="204" y="235"/>
                </a:cubicBezTo>
                <a:cubicBezTo>
                  <a:pt x="206" y="236"/>
                  <a:pt x="206" y="238"/>
                  <a:pt x="205" y="239"/>
                </a:cubicBezTo>
                <a:cubicBezTo>
                  <a:pt x="204" y="240"/>
                  <a:pt x="202" y="241"/>
                  <a:pt x="201" y="240"/>
                </a:cubicBezTo>
                <a:cubicBezTo>
                  <a:pt x="199" y="239"/>
                  <a:pt x="199" y="239"/>
                  <a:pt x="199" y="239"/>
                </a:cubicBezTo>
                <a:cubicBezTo>
                  <a:pt x="206" y="288"/>
                  <a:pt x="206" y="288"/>
                  <a:pt x="206" y="288"/>
                </a:cubicBezTo>
                <a:cubicBezTo>
                  <a:pt x="206" y="290"/>
                  <a:pt x="205" y="291"/>
                  <a:pt x="204" y="292"/>
                </a:cubicBezTo>
                <a:cubicBezTo>
                  <a:pt x="202" y="292"/>
                  <a:pt x="200" y="291"/>
                  <a:pt x="200" y="289"/>
                </a:cubicBezTo>
                <a:cubicBezTo>
                  <a:pt x="193" y="238"/>
                  <a:pt x="193" y="238"/>
                  <a:pt x="193" y="238"/>
                </a:cubicBezTo>
                <a:cubicBezTo>
                  <a:pt x="187" y="245"/>
                  <a:pt x="187" y="245"/>
                  <a:pt x="187" y="245"/>
                </a:cubicBezTo>
                <a:cubicBezTo>
                  <a:pt x="185" y="246"/>
                  <a:pt x="183" y="246"/>
                  <a:pt x="182" y="245"/>
                </a:cubicBezTo>
                <a:cubicBezTo>
                  <a:pt x="181" y="244"/>
                  <a:pt x="181" y="242"/>
                  <a:pt x="182" y="240"/>
                </a:cubicBezTo>
                <a:cubicBezTo>
                  <a:pt x="191" y="232"/>
                  <a:pt x="191" y="232"/>
                  <a:pt x="191" y="232"/>
                </a:cubicBezTo>
                <a:cubicBezTo>
                  <a:pt x="156" y="206"/>
                  <a:pt x="156" y="206"/>
                  <a:pt x="156" y="206"/>
                </a:cubicBezTo>
                <a:cubicBezTo>
                  <a:pt x="154" y="205"/>
                  <a:pt x="154" y="203"/>
                  <a:pt x="155" y="202"/>
                </a:cubicBezTo>
                <a:cubicBezTo>
                  <a:pt x="156" y="200"/>
                  <a:pt x="158" y="200"/>
                  <a:pt x="160" y="201"/>
                </a:cubicBezTo>
                <a:cubicBezTo>
                  <a:pt x="191" y="225"/>
                  <a:pt x="191" y="225"/>
                  <a:pt x="191" y="225"/>
                </a:cubicBezTo>
                <a:cubicBezTo>
                  <a:pt x="190" y="216"/>
                  <a:pt x="190" y="216"/>
                  <a:pt x="190" y="216"/>
                </a:cubicBezTo>
                <a:close/>
                <a:moveTo>
                  <a:pt x="46" y="89"/>
                </a:moveTo>
                <a:cubicBezTo>
                  <a:pt x="55" y="89"/>
                  <a:pt x="55" y="89"/>
                  <a:pt x="55" y="89"/>
                </a:cubicBezTo>
                <a:cubicBezTo>
                  <a:pt x="57" y="89"/>
                  <a:pt x="58" y="87"/>
                  <a:pt x="58" y="86"/>
                </a:cubicBezTo>
                <a:cubicBezTo>
                  <a:pt x="58" y="84"/>
                  <a:pt x="57" y="83"/>
                  <a:pt x="55" y="83"/>
                </a:cubicBezTo>
                <a:cubicBezTo>
                  <a:pt x="46" y="83"/>
                  <a:pt x="46" y="83"/>
                  <a:pt x="46" y="83"/>
                </a:cubicBezTo>
                <a:cubicBezTo>
                  <a:pt x="44" y="83"/>
                  <a:pt x="43" y="84"/>
                  <a:pt x="43" y="86"/>
                </a:cubicBezTo>
                <a:cubicBezTo>
                  <a:pt x="43" y="87"/>
                  <a:pt x="44" y="89"/>
                  <a:pt x="46" y="89"/>
                </a:cubicBezTo>
                <a:close/>
                <a:moveTo>
                  <a:pt x="46" y="121"/>
                </a:moveTo>
                <a:cubicBezTo>
                  <a:pt x="55" y="121"/>
                  <a:pt x="55" y="121"/>
                  <a:pt x="55" y="121"/>
                </a:cubicBezTo>
                <a:cubicBezTo>
                  <a:pt x="57" y="121"/>
                  <a:pt x="58" y="120"/>
                  <a:pt x="58" y="118"/>
                </a:cubicBezTo>
                <a:cubicBezTo>
                  <a:pt x="58" y="116"/>
                  <a:pt x="57" y="115"/>
                  <a:pt x="55" y="115"/>
                </a:cubicBezTo>
                <a:cubicBezTo>
                  <a:pt x="46" y="115"/>
                  <a:pt x="46" y="115"/>
                  <a:pt x="46" y="115"/>
                </a:cubicBezTo>
                <a:cubicBezTo>
                  <a:pt x="44" y="115"/>
                  <a:pt x="43" y="116"/>
                  <a:pt x="43" y="118"/>
                </a:cubicBezTo>
                <a:cubicBezTo>
                  <a:pt x="43" y="120"/>
                  <a:pt x="44" y="121"/>
                  <a:pt x="46" y="121"/>
                </a:cubicBezTo>
                <a:close/>
                <a:moveTo>
                  <a:pt x="46" y="153"/>
                </a:moveTo>
                <a:cubicBezTo>
                  <a:pt x="55" y="153"/>
                  <a:pt x="55" y="153"/>
                  <a:pt x="55" y="153"/>
                </a:cubicBezTo>
                <a:cubicBezTo>
                  <a:pt x="57" y="153"/>
                  <a:pt x="58" y="152"/>
                  <a:pt x="58" y="150"/>
                </a:cubicBezTo>
                <a:cubicBezTo>
                  <a:pt x="58" y="148"/>
                  <a:pt x="57" y="147"/>
                  <a:pt x="55" y="147"/>
                </a:cubicBezTo>
                <a:cubicBezTo>
                  <a:pt x="46" y="147"/>
                  <a:pt x="46" y="147"/>
                  <a:pt x="46" y="147"/>
                </a:cubicBezTo>
                <a:cubicBezTo>
                  <a:pt x="44" y="147"/>
                  <a:pt x="43" y="148"/>
                  <a:pt x="43" y="150"/>
                </a:cubicBezTo>
                <a:cubicBezTo>
                  <a:pt x="43" y="152"/>
                  <a:pt x="44" y="153"/>
                  <a:pt x="46" y="153"/>
                </a:cubicBezTo>
                <a:close/>
                <a:moveTo>
                  <a:pt x="46" y="187"/>
                </a:moveTo>
                <a:cubicBezTo>
                  <a:pt x="55" y="187"/>
                  <a:pt x="55" y="187"/>
                  <a:pt x="55" y="187"/>
                </a:cubicBezTo>
                <a:cubicBezTo>
                  <a:pt x="57" y="187"/>
                  <a:pt x="58" y="186"/>
                  <a:pt x="58" y="184"/>
                </a:cubicBezTo>
                <a:cubicBezTo>
                  <a:pt x="58" y="182"/>
                  <a:pt x="57" y="181"/>
                  <a:pt x="55" y="181"/>
                </a:cubicBezTo>
                <a:cubicBezTo>
                  <a:pt x="46" y="181"/>
                  <a:pt x="46" y="181"/>
                  <a:pt x="46" y="181"/>
                </a:cubicBezTo>
                <a:cubicBezTo>
                  <a:pt x="44" y="181"/>
                  <a:pt x="43" y="182"/>
                  <a:pt x="43" y="184"/>
                </a:cubicBezTo>
                <a:cubicBezTo>
                  <a:pt x="43" y="186"/>
                  <a:pt x="44" y="187"/>
                  <a:pt x="46" y="187"/>
                </a:cubicBezTo>
                <a:close/>
                <a:moveTo>
                  <a:pt x="71" y="39"/>
                </a:moveTo>
                <a:cubicBezTo>
                  <a:pt x="147" y="39"/>
                  <a:pt x="147" y="39"/>
                  <a:pt x="147" y="39"/>
                </a:cubicBezTo>
                <a:cubicBezTo>
                  <a:pt x="147" y="28"/>
                  <a:pt x="147" y="17"/>
                  <a:pt x="147" y="6"/>
                </a:cubicBezTo>
                <a:cubicBezTo>
                  <a:pt x="71" y="6"/>
                  <a:pt x="71" y="6"/>
                  <a:pt x="71" y="6"/>
                </a:cubicBezTo>
                <a:cubicBezTo>
                  <a:pt x="71" y="17"/>
                  <a:pt x="71" y="28"/>
                  <a:pt x="71" y="39"/>
                </a:cubicBezTo>
                <a:close/>
              </a:path>
            </a:pathLst>
          </a:custGeom>
          <a:solidFill>
            <a:srgbClr val="30383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15" name="Rectangle 14">
            <a:extLst>
              <a:ext uri="{FF2B5EF4-FFF2-40B4-BE49-F238E27FC236}">
                <a16:creationId xmlns:a16="http://schemas.microsoft.com/office/drawing/2014/main" id="{CE55BE50-BD2D-622D-E49C-982ED0532FBC}"/>
              </a:ext>
            </a:extLst>
          </p:cNvPr>
          <p:cNvSpPr/>
          <p:nvPr/>
        </p:nvSpPr>
        <p:spPr>
          <a:xfrm>
            <a:off x="2766244" y="1665173"/>
            <a:ext cx="6096000" cy="369332"/>
          </a:xfrm>
          <a:prstGeom prst="rect">
            <a:avLst/>
          </a:prstGeom>
        </p:spPr>
        <p:txBody>
          <a:bodyPr>
            <a:spAutoFit/>
          </a:bodyPr>
          <a:lstStyle/>
          <a:p>
            <a:r>
              <a:rPr lang="en-US">
                <a:hlinkClick r:id="rId2"/>
              </a:rPr>
              <a:t>Cummins Supplier Portal</a:t>
            </a:r>
            <a:endParaRPr lang="en-US"/>
          </a:p>
        </p:txBody>
      </p:sp>
      <p:sp>
        <p:nvSpPr>
          <p:cNvPr id="16" name="Shape 2646">
            <a:extLst>
              <a:ext uri="{FF2B5EF4-FFF2-40B4-BE49-F238E27FC236}">
                <a16:creationId xmlns:a16="http://schemas.microsoft.com/office/drawing/2014/main" id="{B376C62A-F148-2398-6A71-69E8DC807D45}"/>
              </a:ext>
            </a:extLst>
          </p:cNvPr>
          <p:cNvSpPr>
            <a:spLocks noChangeAspect="1"/>
          </p:cNvSpPr>
          <p:nvPr/>
        </p:nvSpPr>
        <p:spPr>
          <a:xfrm>
            <a:off x="1567335" y="1561482"/>
            <a:ext cx="890422" cy="890422"/>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solidFill>
          <a:ln w="12700">
            <a:miter lim="400000"/>
          </a:ln>
        </p:spPr>
        <p:txBody>
          <a:bodyPr lIns="19045" tIns="19045" rIns="19045" bIns="19045" anchor="ctr"/>
          <a:lstStyle/>
          <a:p>
            <a:pPr defTabSz="22852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st="12700" dir="5400000" rotWithShape="0">
                  <a:srgbClr val="000000">
                    <a:alpha val="50000"/>
                  </a:srgbClr>
                </a:outerShdw>
              </a:effectLst>
              <a:ea typeface="Arial" charset="0"/>
              <a:cs typeface="Arial" charset="0"/>
              <a:sym typeface="Gill Sans"/>
            </a:endParaRPr>
          </a:p>
        </p:txBody>
      </p:sp>
    </p:spTree>
    <p:extLst>
      <p:ext uri="{BB962C8B-B14F-4D97-AF65-F5344CB8AC3E}">
        <p14:creationId xmlns:p14="http://schemas.microsoft.com/office/powerpoint/2010/main" val="2219572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75666"/>
          <a:stretch/>
        </p:blipFill>
        <p:spPr>
          <a:xfrm>
            <a:off x="5128683" y="2628900"/>
            <a:ext cx="1780117" cy="1600200"/>
          </a:xfrm>
          <a:prstGeom prst="rect">
            <a:avLst/>
          </a:prstGeom>
        </p:spPr>
      </p:pic>
    </p:spTree>
    <p:extLst>
      <p:ext uri="{BB962C8B-B14F-4D97-AF65-F5344CB8AC3E}">
        <p14:creationId xmlns:p14="http://schemas.microsoft.com/office/powerpoint/2010/main" val="2598396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300"/>
              <a:t>Key Regulations Details</a:t>
            </a:r>
            <a:br>
              <a:rPr lang="en-US" sz="5300"/>
            </a:br>
            <a:endParaRPr lang="en-US"/>
          </a:p>
        </p:txBody>
      </p:sp>
      <p:sp>
        <p:nvSpPr>
          <p:cNvPr id="3" name="Slide Number Placeholder 2"/>
          <p:cNvSpPr>
            <a:spLocks noGrp="1"/>
          </p:cNvSpPr>
          <p:nvPr>
            <p:ph type="sldNum" sz="quarter" idx="4"/>
          </p:nvPr>
        </p:nvSpPr>
        <p:spPr/>
        <p:txBody>
          <a:bodyPr/>
          <a:lstStyle/>
          <a:p>
            <a:fld id="{8A661967-8D01-4D8A-8FD0-86F83ECE6BD1}" type="slidenum">
              <a:rPr lang="en-US" smtClean="0"/>
              <a:pPr/>
              <a:t>27</a:t>
            </a:fld>
            <a:endParaRPr lang="en-US"/>
          </a:p>
        </p:txBody>
      </p:sp>
      <p:sp>
        <p:nvSpPr>
          <p:cNvPr id="5" name="Footer Placeholder 3">
            <a:extLst>
              <a:ext uri="{FF2B5EF4-FFF2-40B4-BE49-F238E27FC236}">
                <a16:creationId xmlns:a16="http://schemas.microsoft.com/office/drawing/2014/main" id="{581F3B90-9D5C-5672-D13A-B27E6E1992F1}"/>
              </a:ext>
            </a:extLst>
          </p:cNvPr>
          <p:cNvSpPr>
            <a:spLocks noGrp="1"/>
          </p:cNvSpPr>
          <p:nvPr>
            <p:ph type="ftr" sz="quarter" idx="3"/>
          </p:nvPr>
        </p:nvSpPr>
        <p:spPr>
          <a:xfrm>
            <a:off x="952949" y="6480923"/>
            <a:ext cx="4114800" cy="366183"/>
          </a:xfrm>
        </p:spPr>
        <p:txBody>
          <a:bodyPr/>
          <a:lstStyle/>
          <a:p>
            <a:pPr algn="l"/>
            <a:r>
              <a:rPr lang="en-US"/>
              <a:t>Public Use – Intended for Cummins Direct Suppliers</a:t>
            </a:r>
          </a:p>
        </p:txBody>
      </p:sp>
    </p:spTree>
    <p:extLst>
      <p:ext uri="{BB962C8B-B14F-4D97-AF65-F5344CB8AC3E}">
        <p14:creationId xmlns:p14="http://schemas.microsoft.com/office/powerpoint/2010/main" val="1563465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a:t>EU ELV</a:t>
            </a:r>
            <a:endParaRPr lang="en-US"/>
          </a:p>
        </p:txBody>
      </p:sp>
      <p:sp>
        <p:nvSpPr>
          <p:cNvPr id="3" name="Content Placeholder 2"/>
          <p:cNvSpPr>
            <a:spLocks noGrp="1"/>
          </p:cNvSpPr>
          <p:nvPr>
            <p:ph idx="1"/>
          </p:nvPr>
        </p:nvSpPr>
        <p:spPr>
          <a:xfrm>
            <a:off x="1043636" y="1298359"/>
            <a:ext cx="10621097" cy="5297301"/>
          </a:xfrm>
        </p:spPr>
        <p:txBody>
          <a:bodyPr/>
          <a:lstStyle/>
          <a:p>
            <a:r>
              <a:rPr lang="en-US" sz="2667"/>
              <a:t>What is EU ELV?</a:t>
            </a:r>
          </a:p>
          <a:p>
            <a:pPr marL="772141" lvl="1" indent="-310719"/>
            <a:r>
              <a:rPr lang="en-US" sz="1867"/>
              <a:t>European Union’s (EU) End-of-Life Vehicle (ELV) directive restricts certain substances in automobiles goal of reducing the environmental impact at the end of the vehicle's useful life.</a:t>
            </a:r>
          </a:p>
          <a:p>
            <a:pPr marL="772141" lvl="1" indent="-310719"/>
            <a:r>
              <a:rPr lang="en-US" sz="1867"/>
              <a:t>It originally entered into force September 18, 2000 (2000/53/EC) and set the stage for other product compliance regulations such as EU RoHS and EU REACH.</a:t>
            </a:r>
          </a:p>
          <a:p>
            <a:pPr marL="772141" lvl="1" indent="-310719"/>
            <a:r>
              <a:rPr lang="en-US" sz="1867"/>
              <a:t>ELV is applicable to automobile manufacturers that manufacture or import into the EU.  Although, most all global manufacturers have adopted the ELV requirements.</a:t>
            </a:r>
          </a:p>
          <a:p>
            <a:pPr marL="772141" lvl="1" indent="-310719"/>
            <a:r>
              <a:rPr lang="en-US" sz="1867"/>
              <a:t>ELV applies to passenger cars (M1) and light commercial vehicles (N1). However, the EU is evaluating a proposed expansion to include motorcycles and larger vehicles.</a:t>
            </a:r>
          </a:p>
          <a:p>
            <a:pPr marL="772141" lvl="1" indent="-310719"/>
            <a:r>
              <a:rPr lang="en-US" sz="1867"/>
              <a:t>The ELV directive may be found </a:t>
            </a:r>
            <a:r>
              <a:rPr lang="en-US" sz="1867">
                <a:hlinkClick r:id="rId2"/>
              </a:rPr>
              <a:t>here</a:t>
            </a:r>
            <a:r>
              <a:rPr lang="en-US" sz="1867"/>
              <a:t> and current exemptions may be found </a:t>
            </a:r>
            <a:r>
              <a:rPr lang="en-US" sz="1867">
                <a:hlinkClick r:id="rId3"/>
              </a:rPr>
              <a:t>here</a:t>
            </a:r>
            <a:r>
              <a:rPr lang="en-US" sz="1867"/>
              <a:t>.</a:t>
            </a:r>
          </a:p>
          <a:p>
            <a:pPr marL="772141" lvl="1" indent="-310719"/>
            <a:r>
              <a:rPr lang="en-US" sz="1867"/>
              <a:t>The automotive manufactures have agreed to use the IMDS (www.mdsystem.com) as their data collection tool to demonstrate ELV compliance for EU Type Approvals.</a:t>
            </a:r>
          </a:p>
          <a:p>
            <a:pPr marL="772141" lvl="1" indent="-310719"/>
            <a:r>
              <a:rPr lang="en-US" sz="1867">
                <a:solidFill>
                  <a:srgbClr val="0070C0"/>
                </a:solidFill>
              </a:rPr>
              <a:t>All suppliers in the OEM supply chain must provide FMD in IMDS.</a:t>
            </a:r>
            <a:endParaRPr lang="en-US">
              <a:solidFill>
                <a:srgbClr val="0070C0"/>
              </a:solidFill>
            </a:endParaRPr>
          </a:p>
          <a:p>
            <a:pPr marL="772141" lvl="1" indent="-310719"/>
            <a:r>
              <a:rPr lang="en-US" sz="1867"/>
              <a:t>The Cummins products, used in automobiles, must comply with the ELV to meet their customer’s requirements.</a:t>
            </a:r>
            <a:endParaRPr lang="en-US" sz="1467">
              <a:solidFill>
                <a:srgbClr val="444444"/>
              </a:solidFill>
              <a:latin typeface="Arial" panose="020B0604020202020204" pitchFamily="34" charset="0"/>
            </a:endParaRPr>
          </a:p>
          <a:p>
            <a:pPr marL="772141" lvl="1" indent="-310719"/>
            <a:endParaRPr lang="en-US" sz="1867"/>
          </a:p>
          <a:p>
            <a:pPr marL="772141" lvl="1" indent="-310719"/>
            <a:endParaRPr lang="en-US" sz="1867"/>
          </a:p>
          <a:p>
            <a:pPr marL="772141" lvl="1" indent="-310719"/>
            <a:endParaRPr lang="en-US" sz="1867"/>
          </a:p>
          <a:p>
            <a:pPr marL="772141" lvl="1" indent="-310719"/>
            <a:endParaRPr lang="en-US" sz="1867"/>
          </a:p>
          <a:p>
            <a:endParaRPr lang="en-US"/>
          </a:p>
        </p:txBody>
      </p:sp>
      <p:sp>
        <p:nvSpPr>
          <p:cNvPr id="4" name="Slide Number Placeholder 3"/>
          <p:cNvSpPr>
            <a:spLocks noGrp="1"/>
          </p:cNvSpPr>
          <p:nvPr>
            <p:ph type="sldNum" sz="quarter" idx="4"/>
          </p:nvPr>
        </p:nvSpPr>
        <p:spPr/>
        <p:txBody>
          <a:bodyPr/>
          <a:lstStyle/>
          <a:p>
            <a:fld id="{8A661967-8D01-4D8A-8FD0-86F83ECE6BD1}" type="slidenum">
              <a:rPr lang="en-US" smtClean="0"/>
              <a:pPr/>
              <a:t>28</a:t>
            </a:fld>
            <a:endParaRPr lang="en-US"/>
          </a:p>
        </p:txBody>
      </p:sp>
      <p:sp>
        <p:nvSpPr>
          <p:cNvPr id="6" name="Footer Placeholder 3">
            <a:extLst>
              <a:ext uri="{FF2B5EF4-FFF2-40B4-BE49-F238E27FC236}">
                <a16:creationId xmlns:a16="http://schemas.microsoft.com/office/drawing/2014/main" id="{B3F9DA7F-D124-D6F4-5C63-35C1B817EC67}"/>
              </a:ext>
            </a:extLst>
          </p:cNvPr>
          <p:cNvSpPr>
            <a:spLocks noGrp="1"/>
          </p:cNvSpPr>
          <p:nvPr>
            <p:ph type="ftr" sz="quarter" idx="3"/>
          </p:nvPr>
        </p:nvSpPr>
        <p:spPr>
          <a:xfrm>
            <a:off x="952949" y="6480923"/>
            <a:ext cx="4114800" cy="366183"/>
          </a:xfrm>
        </p:spPr>
        <p:txBody>
          <a:bodyPr/>
          <a:lstStyle/>
          <a:p>
            <a:pPr algn="l"/>
            <a:r>
              <a:rPr lang="en-US"/>
              <a:t>Public Use – Intended for Cummins Direct Suppliers</a:t>
            </a:r>
          </a:p>
        </p:txBody>
      </p:sp>
    </p:spTree>
    <p:extLst>
      <p:ext uri="{BB962C8B-B14F-4D97-AF65-F5344CB8AC3E}">
        <p14:creationId xmlns:p14="http://schemas.microsoft.com/office/powerpoint/2010/main" val="1461294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a:t>EU ELV</a:t>
            </a:r>
            <a:endParaRPr lang="en-US"/>
          </a:p>
        </p:txBody>
      </p:sp>
      <p:sp>
        <p:nvSpPr>
          <p:cNvPr id="3" name="Content Placeholder 2"/>
          <p:cNvSpPr>
            <a:spLocks noGrp="1"/>
          </p:cNvSpPr>
          <p:nvPr>
            <p:ph idx="1"/>
          </p:nvPr>
        </p:nvSpPr>
        <p:spPr>
          <a:xfrm>
            <a:off x="1231013" y="1584263"/>
            <a:ext cx="10277497" cy="4455488"/>
          </a:xfrm>
        </p:spPr>
        <p:txBody>
          <a:bodyPr/>
          <a:lstStyle/>
          <a:p>
            <a:r>
              <a:rPr lang="en-US" sz="2400"/>
              <a:t>ELV Substance Restrictions (Examples of Homogenous Materials)</a:t>
            </a:r>
          </a:p>
          <a:p>
            <a:pPr marL="772141" lvl="1" indent="-310719"/>
            <a:r>
              <a:rPr lang="en-US" sz="1867"/>
              <a:t>Substances restricted (Max tolerated in a homogenous material):</a:t>
            </a:r>
          </a:p>
          <a:p>
            <a:pPr lvl="2" indent="-226054"/>
            <a:r>
              <a:rPr lang="en-US" sz="1600"/>
              <a:t>Lead (0.1%)  (solders, termination coating, metals, paints, pigment, PVC stabilizer)</a:t>
            </a:r>
          </a:p>
          <a:p>
            <a:pPr lvl="2" indent="-226054"/>
            <a:r>
              <a:rPr lang="en-US" sz="1600"/>
              <a:t>Mercury (0.1%) (fluorescent lamps, batteries, sensors, relays)</a:t>
            </a:r>
          </a:p>
          <a:p>
            <a:pPr lvl="2" indent="-226054"/>
            <a:r>
              <a:rPr lang="en-US" sz="1600"/>
              <a:t>Cadmium (0.01%) (coatings, solders, semiconductors, contacts, PVC stabilizers, pigments)</a:t>
            </a:r>
          </a:p>
          <a:p>
            <a:pPr lvl="2" indent="-226054"/>
            <a:r>
              <a:rPr lang="en-US" sz="1600"/>
              <a:t>Hexavalent chromium (0.1%) (coatings to prevent corrosion on zinc or aluminum or in paints)</a:t>
            </a:r>
          </a:p>
          <a:p>
            <a:pPr marL="772141" lvl="1" indent="-310719"/>
            <a:r>
              <a:rPr lang="en-US" sz="1867"/>
              <a:t>Some exemptions exists, depending on application, and some have expiration dates.</a:t>
            </a:r>
          </a:p>
        </p:txBody>
      </p:sp>
      <p:sp>
        <p:nvSpPr>
          <p:cNvPr id="4" name="Slide Number Placeholder 3"/>
          <p:cNvSpPr>
            <a:spLocks noGrp="1"/>
          </p:cNvSpPr>
          <p:nvPr>
            <p:ph type="sldNum" sz="quarter" idx="4"/>
          </p:nvPr>
        </p:nvSpPr>
        <p:spPr/>
        <p:txBody>
          <a:bodyPr/>
          <a:lstStyle/>
          <a:p>
            <a:fld id="{8A661967-8D01-4D8A-8FD0-86F83ECE6BD1}" type="slidenum">
              <a:rPr lang="en-US" smtClean="0"/>
              <a:pPr/>
              <a:t>29</a:t>
            </a:fld>
            <a:endParaRPr lang="en-US"/>
          </a:p>
        </p:txBody>
      </p:sp>
      <p:sp>
        <p:nvSpPr>
          <p:cNvPr id="6" name="Footer Placeholder 3">
            <a:extLst>
              <a:ext uri="{FF2B5EF4-FFF2-40B4-BE49-F238E27FC236}">
                <a16:creationId xmlns:a16="http://schemas.microsoft.com/office/drawing/2014/main" id="{1AF9AF60-AE1A-66DC-D179-E5296833C2C7}"/>
              </a:ext>
            </a:extLst>
          </p:cNvPr>
          <p:cNvSpPr>
            <a:spLocks noGrp="1"/>
          </p:cNvSpPr>
          <p:nvPr>
            <p:ph type="ftr" sz="quarter" idx="3"/>
          </p:nvPr>
        </p:nvSpPr>
        <p:spPr>
          <a:xfrm>
            <a:off x="952949" y="6480923"/>
            <a:ext cx="4114800" cy="366183"/>
          </a:xfrm>
        </p:spPr>
        <p:txBody>
          <a:bodyPr/>
          <a:lstStyle/>
          <a:p>
            <a:pPr algn="l"/>
            <a:r>
              <a:rPr lang="en-US"/>
              <a:t>Public Use – Intended for Cummins Direct Suppliers</a:t>
            </a:r>
          </a:p>
        </p:txBody>
      </p:sp>
    </p:spTree>
    <p:extLst>
      <p:ext uri="{BB962C8B-B14F-4D97-AF65-F5344CB8AC3E}">
        <p14:creationId xmlns:p14="http://schemas.microsoft.com/office/powerpoint/2010/main" val="1463323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3</a:t>
            </a:fld>
            <a:endParaRPr lang="en-US"/>
          </a:p>
        </p:txBody>
      </p:sp>
      <p:sp>
        <p:nvSpPr>
          <p:cNvPr id="2" name="Title 1"/>
          <p:cNvSpPr>
            <a:spLocks noGrp="1"/>
          </p:cNvSpPr>
          <p:nvPr>
            <p:ph type="title"/>
          </p:nvPr>
        </p:nvSpPr>
        <p:spPr>
          <a:xfrm>
            <a:off x="1231012" y="393333"/>
            <a:ext cx="9308651" cy="890587"/>
          </a:xfrm>
        </p:spPr>
        <p:txBody>
          <a:bodyPr>
            <a:normAutofit/>
          </a:bodyPr>
          <a:lstStyle/>
          <a:p>
            <a:r>
              <a:rPr lang="en-US" sz="4400" b="1"/>
              <a:t>Introduction</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Tree>
    <p:extLst>
      <p:ext uri="{BB962C8B-B14F-4D97-AF65-F5344CB8AC3E}">
        <p14:creationId xmlns:p14="http://schemas.microsoft.com/office/powerpoint/2010/main" val="18148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a:t>EU RoHS</a:t>
            </a:r>
            <a:endParaRPr lang="en-US"/>
          </a:p>
        </p:txBody>
      </p:sp>
      <p:sp>
        <p:nvSpPr>
          <p:cNvPr id="3" name="Content Placeholder 2"/>
          <p:cNvSpPr>
            <a:spLocks noGrp="1"/>
          </p:cNvSpPr>
          <p:nvPr>
            <p:ph idx="1"/>
          </p:nvPr>
        </p:nvSpPr>
        <p:spPr>
          <a:xfrm>
            <a:off x="1231013" y="1353539"/>
            <a:ext cx="10621097" cy="5379531"/>
          </a:xfrm>
        </p:spPr>
        <p:txBody>
          <a:bodyPr/>
          <a:lstStyle/>
          <a:p>
            <a:r>
              <a:rPr lang="en-US" sz="3733"/>
              <a:t>What is EU RoHS?</a:t>
            </a:r>
          </a:p>
          <a:p>
            <a:pPr marL="772141" lvl="1" indent="-310719"/>
            <a:r>
              <a:rPr lang="en-US" sz="2133"/>
              <a:t>EU RoHS is the European Union’s Restriction on Hazardous Substances.</a:t>
            </a:r>
          </a:p>
          <a:p>
            <a:pPr marL="772141" lvl="1" indent="-310719"/>
            <a:r>
              <a:rPr lang="en-US" sz="2133"/>
              <a:t>RoHS is a European Union (EU) legislation that restricts certain substances in electrical and electronic equipment with the goal of reducing the environmental impact of such equipment.</a:t>
            </a:r>
          </a:p>
          <a:p>
            <a:pPr marL="772141" lvl="1" indent="-310719"/>
            <a:r>
              <a:rPr lang="en-US" sz="2133"/>
              <a:t>It originally entered into force July 1, 2006 (2002/95/EC) and was later revised June 8, 2011 (2011/65/EU) and entered into force July 3, 2013.</a:t>
            </a:r>
          </a:p>
          <a:p>
            <a:pPr marL="772141" lvl="1" indent="-310719"/>
            <a:r>
              <a:rPr lang="en-US" sz="2133"/>
              <a:t>The latest version of RoHS may be found </a:t>
            </a:r>
            <a:r>
              <a:rPr lang="en-US" sz="2133">
                <a:hlinkClick r:id="rId3"/>
              </a:rPr>
              <a:t>here</a:t>
            </a:r>
            <a:r>
              <a:rPr lang="en-US" sz="2133"/>
              <a:t>.</a:t>
            </a:r>
          </a:p>
          <a:p>
            <a:pPr marL="772141" lvl="1" indent="-310719"/>
            <a:r>
              <a:rPr lang="en-US" sz="2133"/>
              <a:t>Countries beyond the EU (ex: China, Korea, India, Ukraine, GCC Member States) have RoHS-like legislation with varying restrictions, exemptions, and scope.</a:t>
            </a:r>
          </a:p>
          <a:p>
            <a:pPr marL="772141" lvl="1" indent="-310719"/>
            <a:r>
              <a:rPr lang="en-US" sz="2133"/>
              <a:t>Many Cummins products are considered electrical and electronic equipment.</a:t>
            </a:r>
          </a:p>
          <a:p>
            <a:pPr marL="772141" lvl="1" indent="-310719"/>
            <a:r>
              <a:rPr lang="en-US" sz="2133">
                <a:solidFill>
                  <a:srgbClr val="0070C0"/>
                </a:solidFill>
              </a:rPr>
              <a:t>Suppliers must provide FMD for Cummins to evaluate RoHS Compliance.</a:t>
            </a:r>
            <a:endParaRPr lang="en-US" sz="3733">
              <a:solidFill>
                <a:srgbClr val="0070C0"/>
              </a:solidFill>
            </a:endParaRPr>
          </a:p>
          <a:p>
            <a:endParaRPr lang="en-US"/>
          </a:p>
        </p:txBody>
      </p:sp>
      <p:sp>
        <p:nvSpPr>
          <p:cNvPr id="4" name="Slide Number Placeholder 3"/>
          <p:cNvSpPr>
            <a:spLocks noGrp="1"/>
          </p:cNvSpPr>
          <p:nvPr>
            <p:ph type="sldNum" sz="quarter" idx="4"/>
          </p:nvPr>
        </p:nvSpPr>
        <p:spPr/>
        <p:txBody>
          <a:bodyPr/>
          <a:lstStyle/>
          <a:p>
            <a:fld id="{8A661967-8D01-4D8A-8FD0-86F83ECE6BD1}" type="slidenum">
              <a:rPr lang="en-US" smtClean="0"/>
              <a:pPr/>
              <a:t>30</a:t>
            </a:fld>
            <a:endParaRPr lang="en-US"/>
          </a:p>
        </p:txBody>
      </p:sp>
      <p:sp>
        <p:nvSpPr>
          <p:cNvPr id="6" name="Footer Placeholder 3">
            <a:extLst>
              <a:ext uri="{FF2B5EF4-FFF2-40B4-BE49-F238E27FC236}">
                <a16:creationId xmlns:a16="http://schemas.microsoft.com/office/drawing/2014/main" id="{41E84214-0BE3-FE75-DD25-78233D8AC68B}"/>
              </a:ext>
            </a:extLst>
          </p:cNvPr>
          <p:cNvSpPr>
            <a:spLocks noGrp="1"/>
          </p:cNvSpPr>
          <p:nvPr>
            <p:ph type="ftr" sz="quarter" idx="3"/>
          </p:nvPr>
        </p:nvSpPr>
        <p:spPr>
          <a:xfrm>
            <a:off x="952949" y="6480923"/>
            <a:ext cx="4114800" cy="366183"/>
          </a:xfrm>
        </p:spPr>
        <p:txBody>
          <a:bodyPr/>
          <a:lstStyle/>
          <a:p>
            <a:pPr algn="l"/>
            <a:r>
              <a:rPr lang="en-US"/>
              <a:t>Public Use – Intended for Cummins Direct Suppliers</a:t>
            </a:r>
          </a:p>
        </p:txBody>
      </p:sp>
    </p:spTree>
    <p:extLst>
      <p:ext uri="{BB962C8B-B14F-4D97-AF65-F5344CB8AC3E}">
        <p14:creationId xmlns:p14="http://schemas.microsoft.com/office/powerpoint/2010/main" val="4271326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a:t>EU RoHS</a:t>
            </a:r>
            <a:endParaRPr lang="en-US"/>
          </a:p>
        </p:txBody>
      </p:sp>
      <p:sp>
        <p:nvSpPr>
          <p:cNvPr id="3" name="Content Placeholder 2"/>
          <p:cNvSpPr>
            <a:spLocks noGrp="1"/>
          </p:cNvSpPr>
          <p:nvPr>
            <p:ph idx="1"/>
          </p:nvPr>
        </p:nvSpPr>
        <p:spPr>
          <a:xfrm>
            <a:off x="1231013" y="1584263"/>
            <a:ext cx="10277497" cy="4455488"/>
          </a:xfrm>
        </p:spPr>
        <p:txBody>
          <a:bodyPr/>
          <a:lstStyle/>
          <a:p>
            <a:r>
              <a:rPr lang="en-US" sz="2400"/>
              <a:t>RoHS Substance Restrictions (Examples of Homogenous Materials)</a:t>
            </a:r>
          </a:p>
          <a:p>
            <a:pPr lvl="1"/>
            <a:r>
              <a:rPr lang="en-US" sz="1867"/>
              <a:t>Substances restricted (Max tolerated in a homogenous material):</a:t>
            </a:r>
          </a:p>
          <a:p>
            <a:pPr lvl="2"/>
            <a:r>
              <a:rPr lang="en-US" sz="1600"/>
              <a:t>Lead (0.1%)  (solders, termination coating, metals, paints, pigment, PVC stabilizer)</a:t>
            </a:r>
          </a:p>
          <a:p>
            <a:pPr lvl="2"/>
            <a:r>
              <a:rPr lang="en-US" sz="1600"/>
              <a:t>Mercury (0.1%) (fluorescent lamps, batteries, sensors, relays)</a:t>
            </a:r>
          </a:p>
          <a:p>
            <a:pPr lvl="2"/>
            <a:r>
              <a:rPr lang="en-US" sz="1600"/>
              <a:t>Cadmium (0.01%) (coatings, solders, semiconductors, contacts, PVC stabilizers, pigments)</a:t>
            </a:r>
          </a:p>
          <a:p>
            <a:pPr lvl="2"/>
            <a:r>
              <a:rPr lang="en-US" sz="1600"/>
              <a:t>Hexavalent chromium (0.1%) (coatings to prevent corrosion on zinc or aluminum or in paints)</a:t>
            </a:r>
          </a:p>
          <a:p>
            <a:pPr lvl="2"/>
            <a:r>
              <a:rPr lang="en-US" sz="1600"/>
              <a:t>Polybrominated biphenyls (PBB) (0.1%) (flame retardant in certain plastics)</a:t>
            </a:r>
          </a:p>
          <a:p>
            <a:pPr lvl="2"/>
            <a:r>
              <a:rPr lang="en-US" sz="1600"/>
              <a:t>Polybrominated diphenyl ethers (PBDE) (0.1%) (flame retardant in certain plastics)</a:t>
            </a:r>
          </a:p>
          <a:p>
            <a:pPr lvl="2"/>
            <a:r>
              <a:rPr lang="en-US" sz="1600"/>
              <a:t>Bis (2-ethylhexyl) phthalate (DEHP) (0.1%) (Plasticizers in certain plastics and cables)</a:t>
            </a:r>
          </a:p>
          <a:p>
            <a:pPr lvl="2"/>
            <a:r>
              <a:rPr lang="en-US" sz="1600"/>
              <a:t>Butyl benzyl phthalate (BBP) (0.1%) (Plasticizers in certain plastics and cables)</a:t>
            </a:r>
          </a:p>
          <a:p>
            <a:pPr lvl="2"/>
            <a:r>
              <a:rPr lang="en-US" sz="1600"/>
              <a:t>Dibuytl phthalate (DBP) (0.1%) (Plasticizers in certain plastics and cables)</a:t>
            </a:r>
          </a:p>
          <a:p>
            <a:pPr lvl="2"/>
            <a:r>
              <a:rPr lang="en-US" sz="1600"/>
              <a:t>Diisobutyl phthalate (DIBP) (0.1%) (Plasticizers in certain plastics and cables)</a:t>
            </a:r>
          </a:p>
          <a:p>
            <a:pPr lvl="1"/>
            <a:r>
              <a:rPr lang="en-US" sz="1867"/>
              <a:t>Some exemptions exists, depending on application, and some have expiration dates.</a:t>
            </a:r>
          </a:p>
        </p:txBody>
      </p:sp>
      <p:sp>
        <p:nvSpPr>
          <p:cNvPr id="4" name="Slide Number Placeholder 3"/>
          <p:cNvSpPr>
            <a:spLocks noGrp="1"/>
          </p:cNvSpPr>
          <p:nvPr>
            <p:ph type="sldNum" sz="quarter" idx="4"/>
          </p:nvPr>
        </p:nvSpPr>
        <p:spPr/>
        <p:txBody>
          <a:bodyPr/>
          <a:lstStyle/>
          <a:p>
            <a:fld id="{8A661967-8D01-4D8A-8FD0-86F83ECE6BD1}" type="slidenum">
              <a:rPr lang="en-US" smtClean="0"/>
              <a:pPr/>
              <a:t>31</a:t>
            </a:fld>
            <a:endParaRPr lang="en-US"/>
          </a:p>
        </p:txBody>
      </p:sp>
      <p:sp>
        <p:nvSpPr>
          <p:cNvPr id="6" name="Footer Placeholder 3">
            <a:extLst>
              <a:ext uri="{FF2B5EF4-FFF2-40B4-BE49-F238E27FC236}">
                <a16:creationId xmlns:a16="http://schemas.microsoft.com/office/drawing/2014/main" id="{1AF9AF60-AE1A-66DC-D179-E5296833C2C7}"/>
              </a:ext>
            </a:extLst>
          </p:cNvPr>
          <p:cNvSpPr>
            <a:spLocks noGrp="1"/>
          </p:cNvSpPr>
          <p:nvPr>
            <p:ph type="ftr" sz="quarter" idx="3"/>
          </p:nvPr>
        </p:nvSpPr>
        <p:spPr>
          <a:xfrm>
            <a:off x="952949" y="6480923"/>
            <a:ext cx="4114800" cy="366183"/>
          </a:xfrm>
        </p:spPr>
        <p:txBody>
          <a:bodyPr/>
          <a:lstStyle/>
          <a:p>
            <a:pPr algn="l"/>
            <a:r>
              <a:rPr lang="en-US"/>
              <a:t>Public Use – Intended for Cummins Direct Suppliers</a:t>
            </a:r>
          </a:p>
        </p:txBody>
      </p:sp>
    </p:spTree>
    <p:extLst>
      <p:ext uri="{BB962C8B-B14F-4D97-AF65-F5344CB8AC3E}">
        <p14:creationId xmlns:p14="http://schemas.microsoft.com/office/powerpoint/2010/main" val="117273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0680" y="1837951"/>
            <a:ext cx="10621097" cy="4455488"/>
          </a:xfrm>
        </p:spPr>
        <p:txBody>
          <a:bodyPr>
            <a:normAutofit fontScale="92500"/>
          </a:bodyPr>
          <a:lstStyle/>
          <a:p>
            <a:r>
              <a:rPr lang="en-US" sz="2667"/>
              <a:t>What is EU REACH?</a:t>
            </a:r>
            <a:endParaRPr lang="en-US" sz="2400">
              <a:solidFill>
                <a:schemeClr val="tx1">
                  <a:lumMod val="50000"/>
                  <a:lumOff val="50000"/>
                </a:schemeClr>
              </a:solidFill>
            </a:endParaRPr>
          </a:p>
          <a:p>
            <a:pPr lvl="1"/>
            <a:r>
              <a:rPr lang="en-US" sz="2133"/>
              <a:t>European Union’s Registration, Evaluation, Authorization and Restriction of Chemicals</a:t>
            </a:r>
          </a:p>
          <a:p>
            <a:pPr lvl="1"/>
            <a:r>
              <a:rPr lang="en-US" sz="2133"/>
              <a:t>Designed to protect human health and the environment.  It entered into force in June 2007. </a:t>
            </a:r>
          </a:p>
          <a:p>
            <a:pPr lvl="1"/>
            <a:r>
              <a:rPr lang="en-GB" sz="2133"/>
              <a:t>Aims to monitor and restrict the movement of hazardous chemicals through the EU, including substances in preparation form (materials) and incorporated into articles</a:t>
            </a:r>
            <a:endParaRPr lang="en-US" sz="2133"/>
          </a:p>
          <a:p>
            <a:pPr lvl="1"/>
            <a:r>
              <a:rPr lang="en-US" sz="2133"/>
              <a:t>It replaces 40 years of old EU chemical legislations by compiling them into one</a:t>
            </a:r>
          </a:p>
          <a:p>
            <a:pPr lvl="1"/>
            <a:r>
              <a:rPr lang="en-US" sz="2133"/>
              <a:t>It contains 849 pages of text, plus tens of thousands of pages of technical guidance.</a:t>
            </a:r>
          </a:p>
          <a:p>
            <a:pPr lvl="1"/>
            <a:r>
              <a:rPr lang="en-US" sz="2133"/>
              <a:t>Applies to EU legal entities but many requirements flow down the supply chain.</a:t>
            </a:r>
          </a:p>
          <a:p>
            <a:pPr lvl="1"/>
            <a:r>
              <a:rPr lang="en-US" sz="2133"/>
              <a:t>Requirements apply to all industries and vary depending on the product (substance, preparation/material, or article)</a:t>
            </a:r>
          </a:p>
        </p:txBody>
      </p:sp>
      <p:sp>
        <p:nvSpPr>
          <p:cNvPr id="4" name="Slide Number Placeholder 3"/>
          <p:cNvSpPr>
            <a:spLocks noGrp="1"/>
          </p:cNvSpPr>
          <p:nvPr>
            <p:ph type="sldNum" sz="quarter" idx="4"/>
          </p:nvPr>
        </p:nvSpPr>
        <p:spPr/>
        <p:txBody>
          <a:bodyPr/>
          <a:lstStyle/>
          <a:p>
            <a:fld id="{8A661967-8D01-4D8A-8FD0-86F83ECE6BD1}" type="slidenum">
              <a:rPr lang="en-US" smtClean="0"/>
              <a:pPr/>
              <a:t>32</a:t>
            </a:fld>
            <a:endParaRPr lang="en-US"/>
          </a:p>
        </p:txBody>
      </p:sp>
      <p:sp>
        <p:nvSpPr>
          <p:cNvPr id="6" name="Title 1"/>
          <p:cNvSpPr>
            <a:spLocks noGrp="1"/>
          </p:cNvSpPr>
          <p:nvPr>
            <p:ph type="title"/>
          </p:nvPr>
        </p:nvSpPr>
        <p:spPr/>
        <p:txBody>
          <a:bodyPr>
            <a:normAutofit/>
          </a:bodyPr>
          <a:lstStyle/>
          <a:p>
            <a:r>
              <a:rPr lang="en-US" u="sng"/>
              <a:t>EU REACH</a:t>
            </a:r>
            <a:endParaRPr lang="en-US"/>
          </a:p>
        </p:txBody>
      </p:sp>
      <p:sp>
        <p:nvSpPr>
          <p:cNvPr id="2" name="Footer Placeholder 3">
            <a:extLst>
              <a:ext uri="{FF2B5EF4-FFF2-40B4-BE49-F238E27FC236}">
                <a16:creationId xmlns:a16="http://schemas.microsoft.com/office/drawing/2014/main" id="{AC45AE18-EC4A-6592-ABE8-08AA65AE9AB1}"/>
              </a:ext>
            </a:extLst>
          </p:cNvPr>
          <p:cNvSpPr>
            <a:spLocks noGrp="1"/>
          </p:cNvSpPr>
          <p:nvPr>
            <p:ph type="ftr" sz="quarter" idx="3"/>
          </p:nvPr>
        </p:nvSpPr>
        <p:spPr>
          <a:xfrm>
            <a:off x="952949" y="6480923"/>
            <a:ext cx="4114800" cy="366183"/>
          </a:xfrm>
        </p:spPr>
        <p:txBody>
          <a:bodyPr/>
          <a:lstStyle/>
          <a:p>
            <a:pPr algn="l"/>
            <a:r>
              <a:rPr lang="en-US"/>
              <a:t>Public Use – Intended for Cummins Direct Suppliers</a:t>
            </a:r>
          </a:p>
        </p:txBody>
      </p:sp>
    </p:spTree>
    <p:extLst>
      <p:ext uri="{BB962C8B-B14F-4D97-AF65-F5344CB8AC3E}">
        <p14:creationId xmlns:p14="http://schemas.microsoft.com/office/powerpoint/2010/main" val="1546030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a:t>EU REACH</a:t>
            </a:r>
            <a:endParaRPr lang="en-US"/>
          </a:p>
        </p:txBody>
      </p:sp>
      <p:sp>
        <p:nvSpPr>
          <p:cNvPr id="3" name="Content Placeholder 2"/>
          <p:cNvSpPr>
            <a:spLocks noGrp="1"/>
          </p:cNvSpPr>
          <p:nvPr>
            <p:ph idx="1"/>
          </p:nvPr>
        </p:nvSpPr>
        <p:spPr>
          <a:xfrm>
            <a:off x="974339" y="1495393"/>
            <a:ext cx="10757788" cy="4879865"/>
          </a:xfrm>
        </p:spPr>
        <p:txBody>
          <a:bodyPr/>
          <a:lstStyle/>
          <a:p>
            <a:r>
              <a:rPr lang="en-US" sz="2400"/>
              <a:t>Registration – A substance must be registered with the European Chemicals Agency (ECHA), if the substance is imported, manufactured or intentionally released from an article &gt; 1 ton per year by itself or as part of a preparation (mixture/material)</a:t>
            </a:r>
          </a:p>
          <a:p>
            <a:r>
              <a:rPr lang="en-US" sz="2400"/>
              <a:t>Authorization – Banned substances, will need special authorization in order to continue to be allowed used in the EU.</a:t>
            </a:r>
          </a:p>
          <a:p>
            <a:r>
              <a:rPr lang="en-US" sz="2400"/>
              <a:t>Potential banned substances are taken from the Candidate List (aka: Substances of Very High Concern, SVHC) list.</a:t>
            </a:r>
          </a:p>
          <a:p>
            <a:r>
              <a:rPr lang="en-US" sz="2400"/>
              <a:t>Companies manufacturing or importing SVHCs in the EU, in greater than 0.1% at the lowest component level, may have Notification (to ECHA) and/or Communication (to Customers) requirements depending on the amount of the SVHC. Supply chain data is needed to evaluate REACH obligations.</a:t>
            </a:r>
          </a:p>
          <a:p>
            <a:endParaRPr lang="en-US"/>
          </a:p>
        </p:txBody>
      </p:sp>
      <p:sp>
        <p:nvSpPr>
          <p:cNvPr id="4" name="Slide Number Placeholder 3"/>
          <p:cNvSpPr>
            <a:spLocks noGrp="1"/>
          </p:cNvSpPr>
          <p:nvPr>
            <p:ph type="sldNum" sz="quarter" idx="4"/>
          </p:nvPr>
        </p:nvSpPr>
        <p:spPr/>
        <p:txBody>
          <a:bodyPr/>
          <a:lstStyle/>
          <a:p>
            <a:fld id="{8A661967-8D01-4D8A-8FD0-86F83ECE6BD1}" type="slidenum">
              <a:rPr lang="en-US" smtClean="0"/>
              <a:pPr/>
              <a:t>33</a:t>
            </a:fld>
            <a:endParaRPr lang="en-US"/>
          </a:p>
        </p:txBody>
      </p:sp>
      <p:sp>
        <p:nvSpPr>
          <p:cNvPr id="6" name="Footer Placeholder 3">
            <a:extLst>
              <a:ext uri="{FF2B5EF4-FFF2-40B4-BE49-F238E27FC236}">
                <a16:creationId xmlns:a16="http://schemas.microsoft.com/office/drawing/2014/main" id="{75EB583A-3E15-ED07-1FB3-679C2F04B4DC}"/>
              </a:ext>
            </a:extLst>
          </p:cNvPr>
          <p:cNvSpPr>
            <a:spLocks noGrp="1"/>
          </p:cNvSpPr>
          <p:nvPr>
            <p:ph type="ftr" sz="quarter" idx="3"/>
          </p:nvPr>
        </p:nvSpPr>
        <p:spPr>
          <a:xfrm>
            <a:off x="952949" y="6480923"/>
            <a:ext cx="4114800" cy="366183"/>
          </a:xfrm>
        </p:spPr>
        <p:txBody>
          <a:bodyPr/>
          <a:lstStyle/>
          <a:p>
            <a:pPr algn="l"/>
            <a:r>
              <a:rPr lang="en-US"/>
              <a:t>Public Use – Intended for Cummins Direct Suppliers</a:t>
            </a:r>
          </a:p>
        </p:txBody>
      </p:sp>
    </p:spTree>
    <p:extLst>
      <p:ext uri="{BB962C8B-B14F-4D97-AF65-F5344CB8AC3E}">
        <p14:creationId xmlns:p14="http://schemas.microsoft.com/office/powerpoint/2010/main" val="737832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a:t>EU REACH</a:t>
            </a:r>
            <a:endParaRPr lang="en-US"/>
          </a:p>
        </p:txBody>
      </p:sp>
      <p:sp>
        <p:nvSpPr>
          <p:cNvPr id="3" name="Content Placeholder 2"/>
          <p:cNvSpPr>
            <a:spLocks noGrp="1"/>
          </p:cNvSpPr>
          <p:nvPr>
            <p:ph idx="1"/>
          </p:nvPr>
        </p:nvSpPr>
        <p:spPr>
          <a:xfrm>
            <a:off x="1040680" y="1201255"/>
            <a:ext cx="10680753" cy="5408092"/>
          </a:xfrm>
        </p:spPr>
        <p:txBody>
          <a:bodyPr/>
          <a:lstStyle/>
          <a:p>
            <a:r>
              <a:rPr lang="en-US" sz="3200"/>
              <a:t>SVHCs Details</a:t>
            </a:r>
          </a:p>
          <a:p>
            <a:pPr marL="772141" lvl="1" indent="-310719"/>
            <a:r>
              <a:rPr lang="en-US" sz="2133"/>
              <a:t>SVHCs that are added to the Candidate List are candidate for elimination from the EU market.</a:t>
            </a:r>
          </a:p>
          <a:p>
            <a:pPr marL="772141" lvl="1" indent="-310719"/>
            <a:r>
              <a:rPr lang="en-US" sz="2133"/>
              <a:t>The SVHCs on the Candidate List are updated twice per year.</a:t>
            </a:r>
          </a:p>
          <a:p>
            <a:pPr marL="772141" lvl="1" indent="-310719"/>
            <a:r>
              <a:rPr lang="en-US" sz="2133"/>
              <a:t>The current list of SVHCs / SVHC substance groups may be found </a:t>
            </a:r>
            <a:r>
              <a:rPr lang="en-US" sz="2133">
                <a:hlinkClick r:id="rId3"/>
              </a:rPr>
              <a:t>here</a:t>
            </a:r>
            <a:r>
              <a:rPr lang="en-US" sz="2133"/>
              <a:t>.</a:t>
            </a:r>
            <a:endParaRPr lang="en-US"/>
          </a:p>
          <a:p>
            <a:pPr marL="772141" lvl="1" indent="-310719"/>
            <a:r>
              <a:rPr lang="en-US" sz="2133"/>
              <a:t>It is critical that suppliers provide Cummins detailed information regarding the amount of any SVHCs in their products. This information is needed to determine Cummins’ or Cummins’ customers’ Communication, Notification obligations, and Substances of Concern In Products (SCIP) database entries as part of the EU Waste Framework Directive.</a:t>
            </a:r>
          </a:p>
          <a:p>
            <a:pPr marL="772141" lvl="1" indent="-310719"/>
            <a:r>
              <a:rPr lang="en-US" sz="2133" b="1">
                <a:solidFill>
                  <a:srgbClr val="0070C0"/>
                </a:solidFill>
              </a:rPr>
              <a:t>Suppliers must provide FMD so that the supply chain does not need to be re-surveyed every time a new SVHC is added to the Candidate List.</a:t>
            </a:r>
          </a:p>
          <a:p>
            <a:pPr marL="772141" lvl="1" indent="-310719"/>
            <a:endParaRPr lang="en-US" sz="3733"/>
          </a:p>
          <a:p>
            <a:endParaRPr lang="en-US"/>
          </a:p>
        </p:txBody>
      </p:sp>
      <p:sp>
        <p:nvSpPr>
          <p:cNvPr id="4" name="Slide Number Placeholder 3"/>
          <p:cNvSpPr>
            <a:spLocks noGrp="1"/>
          </p:cNvSpPr>
          <p:nvPr>
            <p:ph type="sldNum" sz="quarter" idx="4"/>
          </p:nvPr>
        </p:nvSpPr>
        <p:spPr/>
        <p:txBody>
          <a:bodyPr/>
          <a:lstStyle/>
          <a:p>
            <a:fld id="{8A661967-8D01-4D8A-8FD0-86F83ECE6BD1}" type="slidenum">
              <a:rPr lang="en-US" smtClean="0"/>
              <a:pPr/>
              <a:t>34</a:t>
            </a:fld>
            <a:endParaRPr lang="en-US"/>
          </a:p>
        </p:txBody>
      </p:sp>
      <p:sp>
        <p:nvSpPr>
          <p:cNvPr id="6" name="Footer Placeholder 3">
            <a:extLst>
              <a:ext uri="{FF2B5EF4-FFF2-40B4-BE49-F238E27FC236}">
                <a16:creationId xmlns:a16="http://schemas.microsoft.com/office/drawing/2014/main" id="{FD1D0A05-FC07-2A76-5783-EF72805520F5}"/>
              </a:ext>
            </a:extLst>
          </p:cNvPr>
          <p:cNvSpPr>
            <a:spLocks noGrp="1"/>
          </p:cNvSpPr>
          <p:nvPr>
            <p:ph type="ftr" sz="quarter" idx="3"/>
          </p:nvPr>
        </p:nvSpPr>
        <p:spPr>
          <a:xfrm>
            <a:off x="952949" y="6480923"/>
            <a:ext cx="4114800" cy="366183"/>
          </a:xfrm>
        </p:spPr>
        <p:txBody>
          <a:bodyPr/>
          <a:lstStyle/>
          <a:p>
            <a:pPr algn="l"/>
            <a:r>
              <a:rPr lang="en-US"/>
              <a:t>Public Use – Intended for Cummins Direct Suppliers</a:t>
            </a:r>
          </a:p>
        </p:txBody>
      </p:sp>
    </p:spTree>
    <p:extLst>
      <p:ext uri="{BB962C8B-B14F-4D97-AF65-F5344CB8AC3E}">
        <p14:creationId xmlns:p14="http://schemas.microsoft.com/office/powerpoint/2010/main" val="789311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50" u="sng"/>
              <a:t>Conflict Minerals</a:t>
            </a:r>
            <a:endParaRPr lang="en-US"/>
          </a:p>
        </p:txBody>
      </p:sp>
      <p:sp>
        <p:nvSpPr>
          <p:cNvPr id="3" name="Content Placeholder 2"/>
          <p:cNvSpPr>
            <a:spLocks noGrp="1"/>
          </p:cNvSpPr>
          <p:nvPr>
            <p:ph idx="1"/>
          </p:nvPr>
        </p:nvSpPr>
        <p:spPr>
          <a:xfrm>
            <a:off x="1040680" y="1201256"/>
            <a:ext cx="10621097" cy="5531813"/>
          </a:xfrm>
        </p:spPr>
        <p:txBody>
          <a:bodyPr/>
          <a:lstStyle/>
          <a:p>
            <a:pPr marL="308610" indent="-308610"/>
            <a:r>
              <a:rPr lang="en-US" sz="2100"/>
              <a:t>Reporting is required per Section 1502 of the </a:t>
            </a:r>
            <a:r>
              <a:rPr lang="en-US" sz="2100">
                <a:ea typeface="+mn-lt"/>
                <a:cs typeface="+mn-lt"/>
              </a:rPr>
              <a:t>Security and Exchange Commission (SEC)</a:t>
            </a:r>
            <a:r>
              <a:rPr lang="en-US" sz="2100"/>
              <a:t> Dodd Frank Act</a:t>
            </a:r>
          </a:p>
          <a:p>
            <a:pPr marL="308610" indent="-308610"/>
            <a:r>
              <a:rPr lang="en-US" sz="2100"/>
              <a:t>As a SEC Reporting requirement, it applies to publicly traded companies and ensures that each company is meeting the international responsible sourcing standards, set by the Organization for Economic Co-operation and Development (OECD)</a:t>
            </a:r>
          </a:p>
          <a:p>
            <a:pPr marL="308610" indent="-308610"/>
            <a:r>
              <a:rPr lang="en-US" sz="2100">
                <a:ea typeface="+mn-lt"/>
                <a:cs typeface="+mn-lt"/>
              </a:rPr>
              <a:t>Enacted due to concerns that the financial gain of mining in certain regions supports conflict in the DRC (Democratic Republic of Congo) region of Africa.</a:t>
            </a:r>
          </a:p>
          <a:p>
            <a:pPr marL="308610" indent="-308610"/>
            <a:r>
              <a:rPr lang="en-US" sz="2100">
                <a:ea typeface="+mn-lt"/>
                <a:cs typeface="+mn-lt"/>
              </a:rPr>
              <a:t>Requires reporting of the smelters used for the 3TG (tin, tantalum, tungsten, and gold and their compounds) that are “necessary to the functionality or production” of a product manufactured or contracted to be manufactured by the company.</a:t>
            </a:r>
          </a:p>
          <a:p>
            <a:pPr marL="308610" indent="-308610"/>
            <a:r>
              <a:rPr lang="en-US" sz="2100">
                <a:cs typeface="Arial"/>
              </a:rPr>
              <a:t>The Extended Responsible Mineral Initiative, separate from the Dodd Frank Act, requires similar data for mica and cobalt.</a:t>
            </a:r>
          </a:p>
          <a:p>
            <a:pPr marL="308610" indent="-308610"/>
            <a:r>
              <a:rPr lang="en-US" sz="2100">
                <a:solidFill>
                  <a:srgbClr val="0070C0"/>
                </a:solidFill>
                <a:cs typeface="Arial"/>
              </a:rPr>
              <a:t>Suppliers must respond to Cummins 3TG, mica, and cobalt requests using the EMRT, CMRT, PRT Excel templates or via electronic response using the </a:t>
            </a:r>
            <a:r>
              <a:rPr lang="en-US" sz="2100" err="1">
                <a:solidFill>
                  <a:srgbClr val="0070C0"/>
                </a:solidFill>
                <a:cs typeface="Arial"/>
              </a:rPr>
              <a:t>Ipoint</a:t>
            </a:r>
            <a:r>
              <a:rPr lang="en-US" sz="2100">
                <a:solidFill>
                  <a:srgbClr val="0070C0"/>
                </a:solidFill>
                <a:cs typeface="Arial"/>
              </a:rPr>
              <a:t> software.</a:t>
            </a:r>
          </a:p>
        </p:txBody>
      </p:sp>
      <p:sp>
        <p:nvSpPr>
          <p:cNvPr id="4" name="Slide Number Placeholder 3"/>
          <p:cNvSpPr>
            <a:spLocks noGrp="1"/>
          </p:cNvSpPr>
          <p:nvPr>
            <p:ph type="sldNum" sz="quarter" idx="4"/>
          </p:nvPr>
        </p:nvSpPr>
        <p:spPr/>
        <p:txBody>
          <a:bodyPr/>
          <a:lstStyle/>
          <a:p>
            <a:fld id="{8A661967-8D01-4D8A-8FD0-86F83ECE6BD1}" type="slidenum">
              <a:rPr lang="en-US" smtClean="0"/>
              <a:pPr/>
              <a:t>35</a:t>
            </a:fld>
            <a:endParaRPr lang="en-US"/>
          </a:p>
        </p:txBody>
      </p:sp>
      <p:sp>
        <p:nvSpPr>
          <p:cNvPr id="6" name="Footer Placeholder 3">
            <a:extLst>
              <a:ext uri="{FF2B5EF4-FFF2-40B4-BE49-F238E27FC236}">
                <a16:creationId xmlns:a16="http://schemas.microsoft.com/office/drawing/2014/main" id="{533E761C-211C-A67A-5473-8B26CF49FC05}"/>
              </a:ext>
            </a:extLst>
          </p:cNvPr>
          <p:cNvSpPr>
            <a:spLocks noGrp="1"/>
          </p:cNvSpPr>
          <p:nvPr>
            <p:ph type="ftr" sz="quarter" idx="3"/>
          </p:nvPr>
        </p:nvSpPr>
        <p:spPr>
          <a:xfrm>
            <a:off x="952949" y="6480923"/>
            <a:ext cx="4114800" cy="366183"/>
          </a:xfrm>
        </p:spPr>
        <p:txBody>
          <a:bodyPr/>
          <a:lstStyle/>
          <a:p>
            <a:pPr algn="l"/>
            <a:r>
              <a:rPr lang="en-US"/>
              <a:t>Public Use – Intended for Cummins Direct Suppliers</a:t>
            </a:r>
          </a:p>
        </p:txBody>
      </p:sp>
    </p:spTree>
    <p:extLst>
      <p:ext uri="{BB962C8B-B14F-4D97-AF65-F5344CB8AC3E}">
        <p14:creationId xmlns:p14="http://schemas.microsoft.com/office/powerpoint/2010/main" val="2655544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a:t>US California Prop 65</a:t>
            </a:r>
            <a:endParaRPr lang="en-US"/>
          </a:p>
        </p:txBody>
      </p:sp>
      <p:sp>
        <p:nvSpPr>
          <p:cNvPr id="3" name="Content Placeholder 2"/>
          <p:cNvSpPr>
            <a:spLocks noGrp="1"/>
          </p:cNvSpPr>
          <p:nvPr>
            <p:ph idx="1"/>
          </p:nvPr>
        </p:nvSpPr>
        <p:spPr>
          <a:xfrm>
            <a:off x="1040679" y="1201256"/>
            <a:ext cx="10608607" cy="5317421"/>
          </a:xfrm>
        </p:spPr>
        <p:txBody>
          <a:bodyPr/>
          <a:lstStyle/>
          <a:p>
            <a:r>
              <a:rPr lang="en-US" sz="2133"/>
              <a:t>Proposition 65 requires businesses to notify Californians about significant amounts of chemicals in the products they purchase, in their homes or workplaces, or that are released into the environment.</a:t>
            </a:r>
          </a:p>
          <a:p>
            <a:r>
              <a:rPr lang="en-US" sz="2133"/>
              <a:t>Notification is typically done through labeling, package inserts, or signage; with specific language as directed by the requirement.</a:t>
            </a:r>
          </a:p>
          <a:p>
            <a:r>
              <a:rPr lang="en-US" sz="2133"/>
              <a:t>This regulation applies to companies based out of California and any company that does business within the state.</a:t>
            </a:r>
          </a:p>
          <a:p>
            <a:r>
              <a:rPr lang="en-US" sz="2133"/>
              <a:t>Proposition 65 also prohibits companies that do business within California from knowingly discharging listed chemicals into sources of drinking water. </a:t>
            </a:r>
          </a:p>
          <a:p>
            <a:pPr lvl="0" eaLnBrk="0" fontAlgn="base" hangingPunct="0">
              <a:spcBef>
                <a:spcPct val="0"/>
              </a:spcBef>
              <a:spcAft>
                <a:spcPct val="0"/>
              </a:spcAft>
            </a:pPr>
            <a:r>
              <a:rPr lang="en-US" sz="2133"/>
              <a:t>The California state government updates and maintains a list of applicable chemicals and No Significant Risk Levels (NSRLs)—if you have a chemical in your product but the amount is under the NSRL, you don’t have to publish a notification</a:t>
            </a:r>
          </a:p>
          <a:p>
            <a:pPr lvl="0" eaLnBrk="0" fontAlgn="base" hangingPunct="0">
              <a:spcBef>
                <a:spcPct val="0"/>
              </a:spcBef>
              <a:spcAft>
                <a:spcPct val="0"/>
              </a:spcAft>
            </a:pPr>
            <a:r>
              <a:rPr lang="en-US" sz="2133"/>
              <a:t>In order for Cummins to determine their Prop 65 obligations, </a:t>
            </a:r>
            <a:r>
              <a:rPr lang="en-US" sz="2133">
                <a:solidFill>
                  <a:srgbClr val="0070C0"/>
                </a:solidFill>
              </a:rPr>
              <a:t>FMD from suppliers is required.  </a:t>
            </a:r>
            <a:r>
              <a:rPr lang="en-US" sz="2133"/>
              <a:t>FMD can be submitted via IMDS or CDX, depending on the end use of the product.</a:t>
            </a:r>
          </a:p>
        </p:txBody>
      </p:sp>
      <p:sp>
        <p:nvSpPr>
          <p:cNvPr id="4" name="Slide Number Placeholder 3"/>
          <p:cNvSpPr>
            <a:spLocks noGrp="1"/>
          </p:cNvSpPr>
          <p:nvPr>
            <p:ph type="sldNum" sz="quarter" idx="4"/>
          </p:nvPr>
        </p:nvSpPr>
        <p:spPr/>
        <p:txBody>
          <a:bodyPr/>
          <a:lstStyle/>
          <a:p>
            <a:fld id="{8A661967-8D01-4D8A-8FD0-86F83ECE6BD1}" type="slidenum">
              <a:rPr lang="en-US" smtClean="0"/>
              <a:pPr/>
              <a:t>36</a:t>
            </a:fld>
            <a:endParaRPr lang="en-US"/>
          </a:p>
        </p:txBody>
      </p:sp>
      <p:sp>
        <p:nvSpPr>
          <p:cNvPr id="6" name="Footer Placeholder 3">
            <a:extLst>
              <a:ext uri="{FF2B5EF4-FFF2-40B4-BE49-F238E27FC236}">
                <a16:creationId xmlns:a16="http://schemas.microsoft.com/office/drawing/2014/main" id="{5FFF214C-0761-6619-09AE-5A2453DF9C84}"/>
              </a:ext>
            </a:extLst>
          </p:cNvPr>
          <p:cNvSpPr>
            <a:spLocks noGrp="1"/>
          </p:cNvSpPr>
          <p:nvPr>
            <p:ph type="ftr" sz="quarter" idx="3"/>
          </p:nvPr>
        </p:nvSpPr>
        <p:spPr>
          <a:xfrm>
            <a:off x="952949" y="6480923"/>
            <a:ext cx="4114800" cy="366183"/>
          </a:xfrm>
        </p:spPr>
        <p:txBody>
          <a:bodyPr/>
          <a:lstStyle/>
          <a:p>
            <a:pPr algn="l"/>
            <a:r>
              <a:rPr lang="en-US"/>
              <a:t>Public Use – Intended for Cummins Direct Suppliers</a:t>
            </a:r>
          </a:p>
        </p:txBody>
      </p:sp>
    </p:spTree>
    <p:extLst>
      <p:ext uri="{BB962C8B-B14F-4D97-AF65-F5344CB8AC3E}">
        <p14:creationId xmlns:p14="http://schemas.microsoft.com/office/powerpoint/2010/main" val="3285200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a:t>US TSCA</a:t>
            </a:r>
            <a:endParaRPr lang="en-US"/>
          </a:p>
        </p:txBody>
      </p:sp>
      <p:sp>
        <p:nvSpPr>
          <p:cNvPr id="3" name="Content Placeholder 2"/>
          <p:cNvSpPr>
            <a:spLocks noGrp="1"/>
          </p:cNvSpPr>
          <p:nvPr>
            <p:ph idx="1"/>
          </p:nvPr>
        </p:nvSpPr>
        <p:spPr>
          <a:xfrm>
            <a:off x="1040679" y="1201257"/>
            <a:ext cx="10608607" cy="5354897"/>
          </a:xfrm>
        </p:spPr>
        <p:txBody>
          <a:bodyPr/>
          <a:lstStyle/>
          <a:p>
            <a:r>
              <a:rPr lang="en-US" sz="2133">
                <a:latin typeface="Arial" panose="020B0604020202020204" pitchFamily="34" charset="0"/>
              </a:rPr>
              <a:t>What is US TSCA?</a:t>
            </a:r>
          </a:p>
          <a:p>
            <a:pPr marL="772141" lvl="1" indent="-310719"/>
            <a:r>
              <a:rPr lang="en-US" sz="2133">
                <a:latin typeface="Arial"/>
              </a:rPr>
              <a:t>The Toxic Substances Control Act of 1976, with recent updates, provides the EPA with authority to require reporting, record-keeping and testing requirements, and restrictions relating to chemical substances and/or mixtures.</a:t>
            </a:r>
          </a:p>
          <a:p>
            <a:pPr marL="772141" lvl="1" indent="-310719"/>
            <a:r>
              <a:rPr lang="en-US" sz="2133">
                <a:latin typeface="Arial"/>
              </a:rPr>
              <a:t>It facilitates the EPA’s access in order regulate new commercial chemicals before they enter the market</a:t>
            </a:r>
          </a:p>
          <a:p>
            <a:pPr marL="772141" lvl="1" indent="-310719"/>
            <a:r>
              <a:rPr lang="en-US" sz="2133">
                <a:latin typeface="Arial"/>
              </a:rPr>
              <a:t>It supports the creation of new regulations for chemicals already existing in 1976 that posed an "unreasonable risk to health or to the environment", as for example PCBs, lead, mercury and radon, </a:t>
            </a:r>
          </a:p>
          <a:p>
            <a:pPr marL="772141" lvl="1" indent="-310719"/>
            <a:r>
              <a:rPr lang="en-US" sz="2133">
                <a:latin typeface="Arial"/>
              </a:rPr>
              <a:t>It regulate chemicals' distribution and use.</a:t>
            </a:r>
          </a:p>
          <a:p>
            <a:pPr marL="772141" lvl="1" indent="-310719"/>
            <a:r>
              <a:rPr lang="en-US" sz="2133">
                <a:latin typeface="Arial"/>
              </a:rPr>
              <a:t>Requires Chemical Inventory and Chemical Data Reporting</a:t>
            </a:r>
          </a:p>
          <a:p>
            <a:r>
              <a:rPr lang="en-US" sz="2133">
                <a:latin typeface="Arial"/>
              </a:rPr>
              <a:t>Cummins must review their product chemicals to determine their applicability to TSCA and TSCA reporting requirements.  </a:t>
            </a:r>
            <a:r>
              <a:rPr lang="en-US" sz="2133">
                <a:solidFill>
                  <a:srgbClr val="0070C0"/>
                </a:solidFill>
                <a:latin typeface="Arial"/>
              </a:rPr>
              <a:t>Supplier FMD data and SDSs (Safety Data Sheets) are necessary to complete that process.</a:t>
            </a:r>
          </a:p>
        </p:txBody>
      </p:sp>
      <p:sp>
        <p:nvSpPr>
          <p:cNvPr id="4" name="Slide Number Placeholder 3"/>
          <p:cNvSpPr>
            <a:spLocks noGrp="1"/>
          </p:cNvSpPr>
          <p:nvPr>
            <p:ph type="sldNum" sz="quarter" idx="4"/>
          </p:nvPr>
        </p:nvSpPr>
        <p:spPr/>
        <p:txBody>
          <a:bodyPr/>
          <a:lstStyle/>
          <a:p>
            <a:fld id="{8A661967-8D01-4D8A-8FD0-86F83ECE6BD1}" type="slidenum">
              <a:rPr lang="en-US" smtClean="0"/>
              <a:pPr/>
              <a:t>37</a:t>
            </a:fld>
            <a:endParaRPr lang="en-US"/>
          </a:p>
        </p:txBody>
      </p:sp>
      <p:sp>
        <p:nvSpPr>
          <p:cNvPr id="6" name="Footer Placeholder 3">
            <a:extLst>
              <a:ext uri="{FF2B5EF4-FFF2-40B4-BE49-F238E27FC236}">
                <a16:creationId xmlns:a16="http://schemas.microsoft.com/office/drawing/2014/main" id="{C46050CD-1199-1DE5-F3E4-76AF73CD698B}"/>
              </a:ext>
            </a:extLst>
          </p:cNvPr>
          <p:cNvSpPr>
            <a:spLocks noGrp="1"/>
          </p:cNvSpPr>
          <p:nvPr>
            <p:ph type="ftr" sz="quarter" idx="3"/>
          </p:nvPr>
        </p:nvSpPr>
        <p:spPr>
          <a:xfrm>
            <a:off x="952949" y="6480923"/>
            <a:ext cx="4114800" cy="366183"/>
          </a:xfrm>
        </p:spPr>
        <p:txBody>
          <a:bodyPr/>
          <a:lstStyle/>
          <a:p>
            <a:pPr algn="l"/>
            <a:r>
              <a:rPr lang="en-US"/>
              <a:t>Public Use – Intended for Cummins Direct Suppliers</a:t>
            </a:r>
          </a:p>
        </p:txBody>
      </p:sp>
    </p:spTree>
    <p:extLst>
      <p:ext uri="{BB962C8B-B14F-4D97-AF65-F5344CB8AC3E}">
        <p14:creationId xmlns:p14="http://schemas.microsoft.com/office/powerpoint/2010/main" val="3402035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a:t>GHS and US HCS</a:t>
            </a:r>
            <a:endParaRPr lang="en-US"/>
          </a:p>
        </p:txBody>
      </p:sp>
      <p:sp>
        <p:nvSpPr>
          <p:cNvPr id="3" name="Content Placeholder 2"/>
          <p:cNvSpPr>
            <a:spLocks noGrp="1"/>
          </p:cNvSpPr>
          <p:nvPr>
            <p:ph idx="1"/>
          </p:nvPr>
        </p:nvSpPr>
        <p:spPr>
          <a:xfrm>
            <a:off x="956013" y="1189128"/>
            <a:ext cx="10621097" cy="5541872"/>
          </a:xfrm>
        </p:spPr>
        <p:txBody>
          <a:bodyPr/>
          <a:lstStyle/>
          <a:p>
            <a:pPr marL="308610" indent="-308610"/>
            <a:r>
              <a:rPr lang="en-US" sz="1850"/>
              <a:t>The </a:t>
            </a:r>
            <a:r>
              <a:rPr lang="en-US" sz="1850" b="1"/>
              <a:t>Globally Harmonized System</a:t>
            </a:r>
            <a:r>
              <a:rPr lang="en-US" sz="1850"/>
              <a:t> (GHS) of Classification and Labelling of Chemicals is a universal system for chemical labelling for safety, environmental, and industrial reasons.</a:t>
            </a:r>
          </a:p>
          <a:p>
            <a:pPr marL="308610" indent="-308610"/>
            <a:r>
              <a:rPr lang="en-US" sz="1850"/>
              <a:t>The GHS System clarifies three aspects of chemical reporting—classification, labelling, and Safety Data Sheets (SDSs). Business sectors have adopted GHS guidelines, including transportation, workplaces (industrial and non-industrial), consumer, and pesticides.</a:t>
            </a:r>
          </a:p>
          <a:p>
            <a:pPr marL="308610" indent="-308610"/>
            <a:r>
              <a:rPr lang="en-US" altLang="en-US" sz="1850">
                <a:solidFill>
                  <a:srgbClr val="333333"/>
                </a:solidFill>
              </a:rPr>
              <a:t>Hazard classes are divided into 3 areas—Physical Hazards (17 classes), Health Hazards (10 classes), and Environmental Hazards (2 classes).</a:t>
            </a:r>
            <a:endParaRPr lang="en-US" altLang="en-US" sz="1850"/>
          </a:p>
          <a:p>
            <a:pPr marL="308610" indent="-308610"/>
            <a:r>
              <a:rPr lang="en-US" altLang="en-US" sz="1850">
                <a:solidFill>
                  <a:srgbClr val="333333"/>
                </a:solidFill>
              </a:rPr>
              <a:t>GHS classification determines the hazard class and category of a chemical, which in turn determines the labelling that is required. GHS labels include product identifiers, supplier identification, signal words, a hazard pictogram, hazard statements, and precautionary statements.</a:t>
            </a:r>
          </a:p>
          <a:p>
            <a:pPr marL="308610" indent="-308610"/>
            <a:r>
              <a:rPr lang="en-US" sz="1850"/>
              <a:t>The US implemented the GHS global standards in 2012 through the </a:t>
            </a:r>
            <a:r>
              <a:rPr lang="en-US" sz="1850" b="1"/>
              <a:t>Hazard Communication Standard </a:t>
            </a:r>
            <a:r>
              <a:rPr lang="en-US" sz="1850"/>
              <a:t>(HCS), issued by OSHA (Occupational Safety and Health Administration). Beginning June 1</a:t>
            </a:r>
            <a:r>
              <a:rPr lang="en-US" sz="1850" baseline="30000"/>
              <a:t>st</a:t>
            </a:r>
            <a:r>
              <a:rPr lang="en-US" sz="1850"/>
              <a:t>, 2015, all hazardous substances and chemicals had to be labelled correctly according to the GHS standards.</a:t>
            </a:r>
          </a:p>
          <a:p>
            <a:pPr marL="308610" indent="-308610"/>
            <a:r>
              <a:rPr lang="en-US" sz="1850">
                <a:solidFill>
                  <a:srgbClr val="0070C0"/>
                </a:solidFill>
              </a:rPr>
              <a:t>Suppliers must ensure that their SDSs are in accordance with GHS standards. Suppliers must include SDSs with initial shipment. Revised SDSs must be included with the shipment following its revision. Suppliers must respond timely to 3E and Cummins SDS collection inquiries</a:t>
            </a:r>
            <a:endParaRPr lang="en-US">
              <a:solidFill>
                <a:srgbClr val="0070C0"/>
              </a:solidFill>
            </a:endParaRPr>
          </a:p>
        </p:txBody>
      </p:sp>
      <p:sp>
        <p:nvSpPr>
          <p:cNvPr id="4" name="Slide Number Placeholder 3"/>
          <p:cNvSpPr>
            <a:spLocks noGrp="1"/>
          </p:cNvSpPr>
          <p:nvPr>
            <p:ph type="sldNum" sz="quarter" idx="4"/>
          </p:nvPr>
        </p:nvSpPr>
        <p:spPr/>
        <p:txBody>
          <a:bodyPr/>
          <a:lstStyle/>
          <a:p>
            <a:fld id="{8A661967-8D01-4D8A-8FD0-86F83ECE6BD1}" type="slidenum">
              <a:rPr lang="en-US" smtClean="0"/>
              <a:pPr/>
              <a:t>38</a:t>
            </a:fld>
            <a:endParaRPr lang="en-US"/>
          </a:p>
        </p:txBody>
      </p:sp>
      <p:sp>
        <p:nvSpPr>
          <p:cNvPr id="6" name="Footer Placeholder 3">
            <a:extLst>
              <a:ext uri="{FF2B5EF4-FFF2-40B4-BE49-F238E27FC236}">
                <a16:creationId xmlns:a16="http://schemas.microsoft.com/office/drawing/2014/main" id="{793D3BE1-A366-6B89-5292-AC899A1226FC}"/>
              </a:ext>
            </a:extLst>
          </p:cNvPr>
          <p:cNvSpPr>
            <a:spLocks noGrp="1"/>
          </p:cNvSpPr>
          <p:nvPr>
            <p:ph type="ftr" sz="quarter" idx="3"/>
          </p:nvPr>
        </p:nvSpPr>
        <p:spPr>
          <a:xfrm>
            <a:off x="952949" y="6480923"/>
            <a:ext cx="4114800" cy="366183"/>
          </a:xfrm>
        </p:spPr>
        <p:txBody>
          <a:bodyPr/>
          <a:lstStyle/>
          <a:p>
            <a:pPr algn="l"/>
            <a:r>
              <a:rPr lang="en-US"/>
              <a:t>Public Use – Intended for Cummins Direct Suppliers</a:t>
            </a:r>
          </a:p>
        </p:txBody>
      </p:sp>
    </p:spTree>
    <p:extLst>
      <p:ext uri="{BB962C8B-B14F-4D97-AF65-F5344CB8AC3E}">
        <p14:creationId xmlns:p14="http://schemas.microsoft.com/office/powerpoint/2010/main" val="2620972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EU Battery Directive</a:t>
            </a:r>
            <a:endParaRPr lang="en-US" dirty="0"/>
          </a:p>
        </p:txBody>
      </p:sp>
      <p:sp>
        <p:nvSpPr>
          <p:cNvPr id="3" name="Content Placeholder 2"/>
          <p:cNvSpPr>
            <a:spLocks noGrp="1"/>
          </p:cNvSpPr>
          <p:nvPr>
            <p:ph idx="1"/>
          </p:nvPr>
        </p:nvSpPr>
        <p:spPr>
          <a:xfrm>
            <a:off x="1040680" y="1316128"/>
            <a:ext cx="10621097" cy="5541872"/>
          </a:xfrm>
        </p:spPr>
        <p:txBody>
          <a:bodyPr/>
          <a:lstStyle/>
          <a:p>
            <a:r>
              <a:rPr lang="en-US" sz="2133" dirty="0">
                <a:latin typeface="+mj-lt"/>
              </a:rPr>
              <a:t>What is the EU Battery Directive?</a:t>
            </a:r>
          </a:p>
          <a:p>
            <a:pPr marL="772141" lvl="1" indent="-310719"/>
            <a:r>
              <a:rPr lang="en-US" sz="2133" dirty="0">
                <a:solidFill>
                  <a:srgbClr val="333333"/>
                </a:solidFill>
                <a:latin typeface="+mj-lt"/>
              </a:rPr>
              <a:t>The EU Battery Directive (COM(2020) 798) aims to contribute to the protection, preservation and improvement of the quality of the environment by minimizing the negative impact of batteries and accumulators. </a:t>
            </a:r>
          </a:p>
          <a:p>
            <a:pPr marL="772141" lvl="1" indent="-310719"/>
            <a:r>
              <a:rPr lang="en-US" sz="2133" dirty="0">
                <a:solidFill>
                  <a:srgbClr val="333333"/>
                </a:solidFill>
                <a:latin typeface="+mj-lt"/>
              </a:rPr>
              <a:t>The EU Battery Directive harmonizes requirements for placing of batteries on the market.</a:t>
            </a:r>
          </a:p>
          <a:p>
            <a:pPr>
              <a:buFont typeface="Wingdings" charset="0"/>
              <a:buChar char="§"/>
            </a:pPr>
            <a:r>
              <a:rPr lang="en-US" sz="2133" dirty="0">
                <a:solidFill>
                  <a:srgbClr val="333333"/>
                </a:solidFill>
              </a:rPr>
              <a:t>Cummins requires battery supplier support to meet the requirements.  Although some data can be obtained via FMD; such as component weight, additional information will be needed; </a:t>
            </a:r>
          </a:p>
          <a:p>
            <a:pPr marL="772141" lvl="1" indent="-310719"/>
            <a:r>
              <a:rPr lang="en-US" sz="2133" dirty="0">
                <a:solidFill>
                  <a:srgbClr val="333333"/>
                </a:solidFill>
              </a:rPr>
              <a:t>Recycled</a:t>
            </a:r>
            <a:r>
              <a:rPr lang="en-US" sz="2133" dirty="0">
                <a:solidFill>
                  <a:srgbClr val="333333"/>
                </a:solidFill>
                <a:latin typeface="Arial"/>
              </a:rPr>
              <a:t> Content (if not already included in the FMD)</a:t>
            </a:r>
          </a:p>
          <a:p>
            <a:pPr marL="772141" lvl="1" indent="-310719"/>
            <a:r>
              <a:rPr lang="en-US" sz="2133" dirty="0">
                <a:solidFill>
                  <a:srgbClr val="333333"/>
                </a:solidFill>
                <a:latin typeface="Arial"/>
              </a:rPr>
              <a:t>Presence and Origin of Critical Materials</a:t>
            </a:r>
          </a:p>
          <a:p>
            <a:pPr marL="772141" lvl="1" indent="-310719"/>
            <a:r>
              <a:rPr lang="en-US" sz="2133" dirty="0">
                <a:solidFill>
                  <a:srgbClr val="333333"/>
                </a:solidFill>
                <a:latin typeface="Arial"/>
              </a:rPr>
              <a:t>Supplier Code of Conduct referencing their supply chain stewardship program</a:t>
            </a:r>
            <a:endParaRPr lang="en-US" sz="2133" dirty="0">
              <a:solidFill>
                <a:srgbClr val="000000"/>
              </a:solidFill>
              <a:latin typeface="Arial"/>
            </a:endParaRPr>
          </a:p>
        </p:txBody>
      </p:sp>
      <p:sp>
        <p:nvSpPr>
          <p:cNvPr id="4" name="Slide Number Placeholder 3"/>
          <p:cNvSpPr>
            <a:spLocks noGrp="1"/>
          </p:cNvSpPr>
          <p:nvPr>
            <p:ph type="sldNum" sz="quarter" idx="4"/>
          </p:nvPr>
        </p:nvSpPr>
        <p:spPr/>
        <p:txBody>
          <a:bodyPr/>
          <a:lstStyle/>
          <a:p>
            <a:fld id="{8A661967-8D01-4D8A-8FD0-86F83ECE6BD1}" type="slidenum">
              <a:rPr lang="en-US" smtClean="0"/>
              <a:pPr/>
              <a:t>39</a:t>
            </a:fld>
            <a:endParaRPr lang="en-US"/>
          </a:p>
        </p:txBody>
      </p:sp>
      <p:sp>
        <p:nvSpPr>
          <p:cNvPr id="6" name="Footer Placeholder 3">
            <a:extLst>
              <a:ext uri="{FF2B5EF4-FFF2-40B4-BE49-F238E27FC236}">
                <a16:creationId xmlns:a16="http://schemas.microsoft.com/office/drawing/2014/main" id="{EF1691E3-7C3F-DC36-AADB-EFB0F70EC259}"/>
              </a:ext>
            </a:extLst>
          </p:cNvPr>
          <p:cNvSpPr>
            <a:spLocks noGrp="1"/>
          </p:cNvSpPr>
          <p:nvPr>
            <p:ph type="ftr" sz="quarter" idx="3"/>
          </p:nvPr>
        </p:nvSpPr>
        <p:spPr>
          <a:xfrm>
            <a:off x="952949" y="6480923"/>
            <a:ext cx="4114800" cy="366183"/>
          </a:xfrm>
        </p:spPr>
        <p:txBody>
          <a:bodyPr/>
          <a:lstStyle/>
          <a:p>
            <a:pPr algn="l"/>
            <a:r>
              <a:rPr lang="en-US"/>
              <a:t>Public Use – Intended for Cummins Direct Suppliers</a:t>
            </a:r>
          </a:p>
        </p:txBody>
      </p:sp>
    </p:spTree>
    <p:extLst>
      <p:ext uri="{BB962C8B-B14F-4D97-AF65-F5344CB8AC3E}">
        <p14:creationId xmlns:p14="http://schemas.microsoft.com/office/powerpoint/2010/main" val="129199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14596" y="1402503"/>
            <a:ext cx="10917430" cy="5291571"/>
          </a:xfrm>
        </p:spPr>
        <p:txBody>
          <a:bodyPr/>
          <a:lstStyle/>
          <a:p>
            <a:pPr marL="0" indent="0">
              <a:buNone/>
            </a:pPr>
            <a:r>
              <a:rPr lang="en-US" sz="2300"/>
              <a:t>To sell products globally, Cummins must be able to demonstrate product compliance to global regulations and customer requirements. Cummins can assess compliance to multiple regulations/requirements without having to resurvey the supply chain by reviewing supplier products Full Material Declarations (FMDs); and in some cases, additional specific information.</a:t>
            </a:r>
          </a:p>
          <a:p>
            <a:pPr marL="0" indent="0">
              <a:buNone/>
            </a:pPr>
            <a:endParaRPr lang="en-US" sz="2300"/>
          </a:p>
          <a:p>
            <a:pPr marL="0" indent="0">
              <a:buNone/>
            </a:pPr>
            <a:r>
              <a:rPr lang="en-US" sz="2300"/>
              <a:t>Purpose of this training is to:</a:t>
            </a:r>
          </a:p>
          <a:p>
            <a:pPr marL="308610" indent="-308610"/>
            <a:r>
              <a:rPr lang="en-US" sz="2300"/>
              <a:t>Provide general information of key global regulations, so that suppliers can gain an understanding as to why Cummins is requesting product substance data.</a:t>
            </a:r>
          </a:p>
          <a:p>
            <a:pPr marL="308610" indent="-308610"/>
            <a:r>
              <a:rPr lang="en-US" sz="2300"/>
              <a:t>Provide details regarding Cummins reporting tools and requirements.</a:t>
            </a:r>
          </a:p>
          <a:p>
            <a:pPr marL="0" indent="0">
              <a:buNone/>
            </a:pPr>
            <a:endParaRPr lang="en-US" sz="2300"/>
          </a:p>
          <a:p>
            <a:pPr marL="0" indent="0">
              <a:buNone/>
            </a:pPr>
            <a:r>
              <a:rPr lang="en-US" sz="2000"/>
              <a:t>***Unreported data leads to loss in market share as compliance cannot be verified.***</a:t>
            </a:r>
          </a:p>
        </p:txBody>
      </p:sp>
      <p:sp>
        <p:nvSpPr>
          <p:cNvPr id="4" name="Slide Number Placeholder 3"/>
          <p:cNvSpPr>
            <a:spLocks noGrp="1"/>
          </p:cNvSpPr>
          <p:nvPr>
            <p:ph type="sldNum" sz="quarter" idx="4"/>
          </p:nvPr>
        </p:nvSpPr>
        <p:spPr/>
        <p:txBody>
          <a:bodyPr/>
          <a:lstStyle/>
          <a:p>
            <a:fld id="{8A661967-8D01-4D8A-8FD0-86F83ECE6BD1}" type="slidenum">
              <a:rPr lang="en-US" dirty="0" smtClean="0"/>
              <a:pPr/>
              <a:t>4</a:t>
            </a:fld>
            <a:endParaRPr lang="en-US"/>
          </a:p>
        </p:txBody>
      </p:sp>
      <p:sp>
        <p:nvSpPr>
          <p:cNvPr id="2" name="Title 1"/>
          <p:cNvSpPr>
            <a:spLocks noGrp="1"/>
          </p:cNvSpPr>
          <p:nvPr>
            <p:ph type="title"/>
          </p:nvPr>
        </p:nvSpPr>
        <p:spPr>
          <a:xfrm>
            <a:off x="1231012" y="393333"/>
            <a:ext cx="9308651" cy="890587"/>
          </a:xfrm>
        </p:spPr>
        <p:txBody>
          <a:bodyPr>
            <a:normAutofit/>
          </a:bodyPr>
          <a:lstStyle/>
          <a:p>
            <a:r>
              <a:rPr lang="en-US" sz="4400" b="1"/>
              <a:t>Introduction</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Tree>
    <p:extLst>
      <p:ext uri="{BB962C8B-B14F-4D97-AF65-F5344CB8AC3E}">
        <p14:creationId xmlns:p14="http://schemas.microsoft.com/office/powerpoint/2010/main" val="3392525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75666"/>
          <a:stretch/>
        </p:blipFill>
        <p:spPr>
          <a:xfrm>
            <a:off x="5128683" y="2628900"/>
            <a:ext cx="1780117" cy="1600200"/>
          </a:xfrm>
          <a:prstGeom prst="rect">
            <a:avLst/>
          </a:prstGeom>
        </p:spPr>
      </p:pic>
    </p:spTree>
    <p:extLst>
      <p:ext uri="{BB962C8B-B14F-4D97-AF65-F5344CB8AC3E}">
        <p14:creationId xmlns:p14="http://schemas.microsoft.com/office/powerpoint/2010/main" val="289104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5</a:t>
            </a:fld>
            <a:endParaRPr lang="en-US"/>
          </a:p>
        </p:txBody>
      </p:sp>
      <p:sp>
        <p:nvSpPr>
          <p:cNvPr id="2" name="Title 1"/>
          <p:cNvSpPr>
            <a:spLocks noGrp="1"/>
          </p:cNvSpPr>
          <p:nvPr>
            <p:ph type="title"/>
          </p:nvPr>
        </p:nvSpPr>
        <p:spPr>
          <a:xfrm>
            <a:off x="1231012" y="393333"/>
            <a:ext cx="9308651" cy="890587"/>
          </a:xfrm>
        </p:spPr>
        <p:txBody>
          <a:bodyPr>
            <a:normAutofit/>
          </a:bodyPr>
          <a:lstStyle/>
          <a:p>
            <a:r>
              <a:rPr lang="en-US" sz="4400" b="1"/>
              <a:t>Introduction</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pic>
        <p:nvPicPr>
          <p:cNvPr id="9" name="Picture 8" descr="A picture containing outdoor, pile, rock, soil&#10;&#10;Description automatically generated">
            <a:extLst>
              <a:ext uri="{FF2B5EF4-FFF2-40B4-BE49-F238E27FC236}">
                <a16:creationId xmlns:a16="http://schemas.microsoft.com/office/drawing/2014/main" id="{B2B271C2-0E00-9A5F-0617-B605EDCA89CD}"/>
              </a:ext>
            </a:extLst>
          </p:cNvPr>
          <p:cNvPicPr>
            <a:picLocks noChangeAspect="1"/>
          </p:cNvPicPr>
          <p:nvPr/>
        </p:nvPicPr>
        <p:blipFill rotWithShape="1">
          <a:blip r:embed="rId2"/>
          <a:srcRect l="55248" t="52943" r="25629" b="26069"/>
          <a:stretch/>
        </p:blipFill>
        <p:spPr>
          <a:xfrm>
            <a:off x="6769878" y="1556922"/>
            <a:ext cx="4829082" cy="2843465"/>
          </a:xfrm>
          <a:prstGeom prst="rect">
            <a:avLst/>
          </a:prstGeom>
        </p:spPr>
      </p:pic>
      <p:pic>
        <p:nvPicPr>
          <p:cNvPr id="11" name="Picture 4" descr="A Pile of Stacked Junk Cars. Discarded Junk Cars Piled Up After Crushing ,  #AFFILIATE, #Junk, #Stacked, #Pile, #Cars, #Crushing #a… in 2020 | Buy used  cars, Car, Car buying">
            <a:extLst>
              <a:ext uri="{FF2B5EF4-FFF2-40B4-BE49-F238E27FC236}">
                <a16:creationId xmlns:a16="http://schemas.microsoft.com/office/drawing/2014/main" id="{04ED5812-5BC3-A075-F5C9-498086BA1C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6595" y="1528554"/>
            <a:ext cx="4353023" cy="29002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C10EEFA-FA0E-606B-86A6-BF4E6C22C4BA}"/>
              </a:ext>
            </a:extLst>
          </p:cNvPr>
          <p:cNvSpPr txBox="1"/>
          <p:nvPr/>
        </p:nvSpPr>
        <p:spPr>
          <a:xfrm>
            <a:off x="872808" y="4861871"/>
            <a:ext cx="10812039" cy="1477328"/>
          </a:xfrm>
          <a:prstGeom prst="rect">
            <a:avLst/>
          </a:prstGeom>
          <a:noFill/>
        </p:spPr>
        <p:txBody>
          <a:bodyPr wrap="square" rtlCol="0">
            <a:spAutoFit/>
          </a:bodyPr>
          <a:lstStyle/>
          <a:p>
            <a:r>
              <a:rPr lang="en-US"/>
              <a:t>Materials regulations (ex. ELV, RoHS, REACH, Conflict Minerals) and customer materials requirements aim to protect human health and the environment by limiting substances of concern (SoC); thus, promoting product recyclability, reducing human and environmental exposure to hazardous substances, and decreasing funding to areas of conflict in areas in and around the Democratic Republic of the Congo (DRC).</a:t>
            </a:r>
          </a:p>
        </p:txBody>
      </p:sp>
    </p:spTree>
    <p:extLst>
      <p:ext uri="{BB962C8B-B14F-4D97-AF65-F5344CB8AC3E}">
        <p14:creationId xmlns:p14="http://schemas.microsoft.com/office/powerpoint/2010/main" val="2604404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6</a:t>
            </a:fld>
            <a:endParaRPr lang="en-US"/>
          </a:p>
        </p:txBody>
      </p:sp>
      <p:sp>
        <p:nvSpPr>
          <p:cNvPr id="2" name="Title 1"/>
          <p:cNvSpPr>
            <a:spLocks noGrp="1"/>
          </p:cNvSpPr>
          <p:nvPr>
            <p:ph type="title"/>
          </p:nvPr>
        </p:nvSpPr>
        <p:spPr>
          <a:xfrm>
            <a:off x="1231012" y="393333"/>
            <a:ext cx="9308651" cy="890587"/>
          </a:xfrm>
        </p:spPr>
        <p:txBody>
          <a:bodyPr>
            <a:normAutofit/>
          </a:bodyPr>
          <a:lstStyle/>
          <a:p>
            <a:r>
              <a:rPr lang="en-US" sz="4400" b="1"/>
              <a:t>Introduction</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pic>
        <p:nvPicPr>
          <p:cNvPr id="6" name="Picture 5">
            <a:extLst>
              <a:ext uri="{FF2B5EF4-FFF2-40B4-BE49-F238E27FC236}">
                <a16:creationId xmlns:a16="http://schemas.microsoft.com/office/drawing/2014/main" id="{64D6ED3C-4FF1-5AEE-371E-37673F07A552}"/>
              </a:ext>
            </a:extLst>
          </p:cNvPr>
          <p:cNvPicPr>
            <a:picLocks noChangeAspect="1"/>
          </p:cNvPicPr>
          <p:nvPr/>
        </p:nvPicPr>
        <p:blipFill rotWithShape="1">
          <a:blip r:embed="rId2"/>
          <a:srcRect r="30386" b="13832"/>
          <a:stretch/>
        </p:blipFill>
        <p:spPr>
          <a:xfrm>
            <a:off x="2681735" y="1405285"/>
            <a:ext cx="7537976" cy="3534263"/>
          </a:xfrm>
          <a:prstGeom prst="rect">
            <a:avLst/>
          </a:prstGeom>
        </p:spPr>
      </p:pic>
      <p:sp>
        <p:nvSpPr>
          <p:cNvPr id="8" name="TextBox 7">
            <a:extLst>
              <a:ext uri="{FF2B5EF4-FFF2-40B4-BE49-F238E27FC236}">
                <a16:creationId xmlns:a16="http://schemas.microsoft.com/office/drawing/2014/main" id="{E0D0D20E-322C-EE74-0126-1DEAFA2A9478}"/>
              </a:ext>
            </a:extLst>
          </p:cNvPr>
          <p:cNvSpPr txBox="1"/>
          <p:nvPr/>
        </p:nvSpPr>
        <p:spPr>
          <a:xfrm>
            <a:off x="973652" y="5095373"/>
            <a:ext cx="10946204" cy="1200329"/>
          </a:xfrm>
          <a:prstGeom prst="rect">
            <a:avLst/>
          </a:prstGeom>
          <a:noFill/>
        </p:spPr>
        <p:txBody>
          <a:bodyPr wrap="square" lIns="91440" tIns="45720" rIns="91440" bIns="45720" rtlCol="0" anchor="t">
            <a:spAutoFit/>
          </a:bodyPr>
          <a:lstStyle/>
          <a:p>
            <a:pPr marL="117475" indent="-117475">
              <a:buFont typeface="Arial" panose="020B0604020202020204" pitchFamily="34" charset="0"/>
              <a:buChar char="•"/>
            </a:pPr>
            <a:r>
              <a:rPr lang="en-US"/>
              <a:t>The number of materials/substance related regulations are growing, as is Cummins' customer requests</a:t>
            </a:r>
          </a:p>
          <a:p>
            <a:pPr marL="117475" indent="-117475">
              <a:buFont typeface="Arial" panose="020B0604020202020204" pitchFamily="34" charset="0"/>
              <a:buChar char="•"/>
            </a:pPr>
            <a:r>
              <a:rPr lang="en-US"/>
              <a:t>Each year, new substances are added to both regulatory and customer restricted lists</a:t>
            </a:r>
          </a:p>
          <a:p>
            <a:pPr marL="117475" indent="-117475">
              <a:buFont typeface="Arial" panose="020B0604020202020204" pitchFamily="34" charset="0"/>
              <a:buChar char="•"/>
            </a:pPr>
            <a:r>
              <a:rPr lang="en-US"/>
              <a:t>Having the full material and substance breakdown of each product (Full Material Declarations, FMD) is essential for navigating the ever-evolving substance restrictions </a:t>
            </a:r>
          </a:p>
        </p:txBody>
      </p:sp>
    </p:spTree>
    <p:extLst>
      <p:ext uri="{BB962C8B-B14F-4D97-AF65-F5344CB8AC3E}">
        <p14:creationId xmlns:p14="http://schemas.microsoft.com/office/powerpoint/2010/main" val="1040524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7</a:t>
            </a:fld>
            <a:endParaRPr lang="en-US"/>
          </a:p>
        </p:txBody>
      </p:sp>
      <p:sp>
        <p:nvSpPr>
          <p:cNvPr id="2" name="Title 1"/>
          <p:cNvSpPr>
            <a:spLocks noGrp="1"/>
          </p:cNvSpPr>
          <p:nvPr>
            <p:ph type="title"/>
          </p:nvPr>
        </p:nvSpPr>
        <p:spPr>
          <a:xfrm>
            <a:off x="1231012" y="393333"/>
            <a:ext cx="9308651" cy="890587"/>
          </a:xfrm>
        </p:spPr>
        <p:txBody>
          <a:bodyPr>
            <a:normAutofit/>
          </a:bodyPr>
          <a:lstStyle/>
          <a:p>
            <a:r>
              <a:rPr lang="en-US" sz="4400" b="1"/>
              <a:t>Introduction</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grpSp>
        <p:nvGrpSpPr>
          <p:cNvPr id="29" name="Group 28">
            <a:extLst>
              <a:ext uri="{FF2B5EF4-FFF2-40B4-BE49-F238E27FC236}">
                <a16:creationId xmlns:a16="http://schemas.microsoft.com/office/drawing/2014/main" id="{C9405D04-BBAA-B852-2168-ED52BE76613B}"/>
              </a:ext>
            </a:extLst>
          </p:cNvPr>
          <p:cNvGrpSpPr/>
          <p:nvPr/>
        </p:nvGrpSpPr>
        <p:grpSpPr>
          <a:xfrm>
            <a:off x="949210" y="1955044"/>
            <a:ext cx="1439472" cy="1449306"/>
            <a:chOff x="893136" y="1253212"/>
            <a:chExt cx="1439472" cy="1449306"/>
          </a:xfrm>
        </p:grpSpPr>
        <p:grpSp>
          <p:nvGrpSpPr>
            <p:cNvPr id="7" name="Group 6">
              <a:extLst>
                <a:ext uri="{FF2B5EF4-FFF2-40B4-BE49-F238E27FC236}">
                  <a16:creationId xmlns:a16="http://schemas.microsoft.com/office/drawing/2014/main" id="{5FE9F6CE-90C2-692E-37BE-7142D1C3EA55}"/>
                </a:ext>
              </a:extLst>
            </p:cNvPr>
            <p:cNvGrpSpPr/>
            <p:nvPr/>
          </p:nvGrpSpPr>
          <p:grpSpPr>
            <a:xfrm>
              <a:off x="893136" y="1956326"/>
              <a:ext cx="1269568" cy="746192"/>
              <a:chOff x="4088514" y="3686646"/>
              <a:chExt cx="944894" cy="491524"/>
            </a:xfrm>
          </p:grpSpPr>
          <p:sp>
            <p:nvSpPr>
              <p:cNvPr id="10" name="Freeform 58">
                <a:extLst>
                  <a:ext uri="{FF2B5EF4-FFF2-40B4-BE49-F238E27FC236}">
                    <a16:creationId xmlns:a16="http://schemas.microsoft.com/office/drawing/2014/main" id="{93FFCA0D-2253-4546-2A0B-70BA17EDA101}"/>
                  </a:ext>
                </a:extLst>
              </p:cNvPr>
              <p:cNvSpPr>
                <a:spLocks noChangeAspect="1"/>
              </p:cNvSpPr>
              <p:nvPr/>
            </p:nvSpPr>
            <p:spPr bwMode="auto">
              <a:xfrm>
                <a:off x="4088514" y="3693280"/>
                <a:ext cx="931640" cy="269415"/>
              </a:xfrm>
              <a:custGeom>
                <a:avLst/>
                <a:gdLst>
                  <a:gd name="T0" fmla="*/ 453 w 453"/>
                  <a:gd name="T1" fmla="*/ 24 h 131"/>
                  <a:gd name="T2" fmla="*/ 342 w 453"/>
                  <a:gd name="T3" fmla="*/ 23 h 131"/>
                  <a:gd name="T4" fmla="*/ 286 w 453"/>
                  <a:gd name="T5" fmla="*/ 131 h 131"/>
                  <a:gd name="T6" fmla="*/ 0 w 453"/>
                  <a:gd name="T7" fmla="*/ 75 h 131"/>
                  <a:gd name="T8" fmla="*/ 39 w 453"/>
                  <a:gd name="T9" fmla="*/ 0 h 131"/>
                  <a:gd name="T10" fmla="*/ 453 w 453"/>
                  <a:gd name="T11" fmla="*/ 0 h 131"/>
                  <a:gd name="T12" fmla="*/ 453 w 453"/>
                  <a:gd name="T13" fmla="*/ 24 h 131"/>
                </a:gdLst>
                <a:ahLst/>
                <a:cxnLst>
                  <a:cxn ang="0">
                    <a:pos x="T0" y="T1"/>
                  </a:cxn>
                  <a:cxn ang="0">
                    <a:pos x="T2" y="T3"/>
                  </a:cxn>
                  <a:cxn ang="0">
                    <a:pos x="T4" y="T5"/>
                  </a:cxn>
                  <a:cxn ang="0">
                    <a:pos x="T6" y="T7"/>
                  </a:cxn>
                  <a:cxn ang="0">
                    <a:pos x="T8" y="T9"/>
                  </a:cxn>
                  <a:cxn ang="0">
                    <a:pos x="T10" y="T11"/>
                  </a:cxn>
                  <a:cxn ang="0">
                    <a:pos x="T12" y="T13"/>
                  </a:cxn>
                </a:cxnLst>
                <a:rect l="0" t="0" r="r" b="b"/>
                <a:pathLst>
                  <a:path w="453" h="131">
                    <a:moveTo>
                      <a:pt x="453" y="24"/>
                    </a:moveTo>
                    <a:lnTo>
                      <a:pt x="342" y="23"/>
                    </a:lnTo>
                    <a:lnTo>
                      <a:pt x="286" y="131"/>
                    </a:lnTo>
                    <a:lnTo>
                      <a:pt x="0" y="75"/>
                    </a:lnTo>
                    <a:lnTo>
                      <a:pt x="39" y="0"/>
                    </a:lnTo>
                    <a:lnTo>
                      <a:pt x="453" y="0"/>
                    </a:lnTo>
                    <a:lnTo>
                      <a:pt x="453" y="24"/>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 name="Group 10">
                <a:extLst>
                  <a:ext uri="{FF2B5EF4-FFF2-40B4-BE49-F238E27FC236}">
                    <a16:creationId xmlns:a16="http://schemas.microsoft.com/office/drawing/2014/main" id="{A0505B31-1599-741C-FF1A-4A0627A2414B}"/>
                  </a:ext>
                </a:extLst>
              </p:cNvPr>
              <p:cNvGrpSpPr>
                <a:grpSpLocks noChangeAspect="1"/>
              </p:cNvGrpSpPr>
              <p:nvPr/>
            </p:nvGrpSpPr>
            <p:grpSpPr>
              <a:xfrm>
                <a:off x="4181947" y="3686646"/>
                <a:ext cx="851461" cy="491524"/>
                <a:chOff x="5022851" y="3559175"/>
                <a:chExt cx="657225" cy="379413"/>
              </a:xfrm>
            </p:grpSpPr>
            <p:sp>
              <p:nvSpPr>
                <p:cNvPr id="12" name="Freeform 49">
                  <a:extLst>
                    <a:ext uri="{FF2B5EF4-FFF2-40B4-BE49-F238E27FC236}">
                      <a16:creationId xmlns:a16="http://schemas.microsoft.com/office/drawing/2014/main" id="{E6ADFCF2-DF7A-31E5-196F-ED5DE67B1F33}"/>
                    </a:ext>
                  </a:extLst>
                </p:cNvPr>
                <p:cNvSpPr>
                  <a:spLocks noChangeAspect="1"/>
                </p:cNvSpPr>
                <p:nvPr/>
              </p:nvSpPr>
              <p:spPr bwMode="auto">
                <a:xfrm>
                  <a:off x="5060951" y="3713163"/>
                  <a:ext cx="7938" cy="34925"/>
                </a:xfrm>
                <a:custGeom>
                  <a:avLst/>
                  <a:gdLst>
                    <a:gd name="T0" fmla="*/ 5 w 5"/>
                    <a:gd name="T1" fmla="*/ 0 h 22"/>
                    <a:gd name="T2" fmla="*/ 0 w 5"/>
                    <a:gd name="T3" fmla="*/ 0 h 22"/>
                    <a:gd name="T4" fmla="*/ 0 w 5"/>
                    <a:gd name="T5" fmla="*/ 22 h 22"/>
                    <a:gd name="T6" fmla="*/ 5 w 5"/>
                    <a:gd name="T7" fmla="*/ 22 h 22"/>
                  </a:gdLst>
                  <a:ahLst/>
                  <a:cxnLst>
                    <a:cxn ang="0">
                      <a:pos x="T0" y="T1"/>
                    </a:cxn>
                    <a:cxn ang="0">
                      <a:pos x="T2" y="T3"/>
                    </a:cxn>
                    <a:cxn ang="0">
                      <a:pos x="T4" y="T5"/>
                    </a:cxn>
                    <a:cxn ang="0">
                      <a:pos x="T6" y="T7"/>
                    </a:cxn>
                  </a:cxnLst>
                  <a:rect l="0" t="0" r="r" b="b"/>
                  <a:pathLst>
                    <a:path w="5" h="22">
                      <a:moveTo>
                        <a:pt x="5" y="0"/>
                      </a:moveTo>
                      <a:lnTo>
                        <a:pt x="0" y="0"/>
                      </a:lnTo>
                      <a:lnTo>
                        <a:pt x="0" y="22"/>
                      </a:lnTo>
                      <a:lnTo>
                        <a:pt x="5" y="22"/>
                      </a:ln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50">
                  <a:extLst>
                    <a:ext uri="{FF2B5EF4-FFF2-40B4-BE49-F238E27FC236}">
                      <a16:creationId xmlns:a16="http://schemas.microsoft.com/office/drawing/2014/main" id="{45A53CD0-6D81-7F0F-F4EA-AB200FA80A59}"/>
                    </a:ext>
                  </a:extLst>
                </p:cNvPr>
                <p:cNvSpPr>
                  <a:spLocks noChangeAspect="1"/>
                </p:cNvSpPr>
                <p:nvPr/>
              </p:nvSpPr>
              <p:spPr bwMode="auto">
                <a:xfrm>
                  <a:off x="5657851" y="3760788"/>
                  <a:ext cx="20638" cy="19050"/>
                </a:xfrm>
                <a:custGeom>
                  <a:avLst/>
                  <a:gdLst>
                    <a:gd name="T0" fmla="*/ 11 w 11"/>
                    <a:gd name="T1" fmla="*/ 0 h 10"/>
                    <a:gd name="T2" fmla="*/ 6 w 11"/>
                    <a:gd name="T3" fmla="*/ 0 h 10"/>
                    <a:gd name="T4" fmla="*/ 0 w 11"/>
                    <a:gd name="T5" fmla="*/ 5 h 10"/>
                    <a:gd name="T6" fmla="*/ 0 w 11"/>
                    <a:gd name="T7" fmla="*/ 5 h 10"/>
                    <a:gd name="T8" fmla="*/ 6 w 11"/>
                    <a:gd name="T9" fmla="*/ 10 h 10"/>
                    <a:gd name="T10" fmla="*/ 11 w 11"/>
                    <a:gd name="T11" fmla="*/ 10 h 10"/>
                  </a:gdLst>
                  <a:ahLst/>
                  <a:cxnLst>
                    <a:cxn ang="0">
                      <a:pos x="T0" y="T1"/>
                    </a:cxn>
                    <a:cxn ang="0">
                      <a:pos x="T2" y="T3"/>
                    </a:cxn>
                    <a:cxn ang="0">
                      <a:pos x="T4" y="T5"/>
                    </a:cxn>
                    <a:cxn ang="0">
                      <a:pos x="T6" y="T7"/>
                    </a:cxn>
                    <a:cxn ang="0">
                      <a:pos x="T8" y="T9"/>
                    </a:cxn>
                    <a:cxn ang="0">
                      <a:pos x="T10" y="T11"/>
                    </a:cxn>
                  </a:cxnLst>
                  <a:rect l="0" t="0" r="r" b="b"/>
                  <a:pathLst>
                    <a:path w="11" h="10">
                      <a:moveTo>
                        <a:pt x="11" y="0"/>
                      </a:moveTo>
                      <a:cubicBezTo>
                        <a:pt x="6" y="0"/>
                        <a:pt x="6" y="0"/>
                        <a:pt x="6" y="0"/>
                      </a:cubicBezTo>
                      <a:cubicBezTo>
                        <a:pt x="3" y="0"/>
                        <a:pt x="0" y="2"/>
                        <a:pt x="0" y="5"/>
                      </a:cubicBezTo>
                      <a:cubicBezTo>
                        <a:pt x="0" y="5"/>
                        <a:pt x="0" y="5"/>
                        <a:pt x="0" y="5"/>
                      </a:cubicBezTo>
                      <a:cubicBezTo>
                        <a:pt x="0" y="8"/>
                        <a:pt x="3" y="10"/>
                        <a:pt x="6" y="10"/>
                      </a:cubicBezTo>
                      <a:cubicBezTo>
                        <a:pt x="11" y="10"/>
                        <a:pt x="11" y="10"/>
                        <a:pt x="11" y="10"/>
                      </a:cubicBezTo>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51">
                  <a:extLst>
                    <a:ext uri="{FF2B5EF4-FFF2-40B4-BE49-F238E27FC236}">
                      <a16:creationId xmlns:a16="http://schemas.microsoft.com/office/drawing/2014/main" id="{6ADCEF32-6222-1CA6-1F1C-7793CB350284}"/>
                    </a:ext>
                  </a:extLst>
                </p:cNvPr>
                <p:cNvSpPr>
                  <a:spLocks noChangeAspect="1" noChangeShapeType="1"/>
                </p:cNvSpPr>
                <p:nvPr/>
              </p:nvSpPr>
              <p:spPr bwMode="auto">
                <a:xfrm>
                  <a:off x="5300663" y="3806825"/>
                  <a:ext cx="103188"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52">
                  <a:extLst>
                    <a:ext uri="{FF2B5EF4-FFF2-40B4-BE49-F238E27FC236}">
                      <a16:creationId xmlns:a16="http://schemas.microsoft.com/office/drawing/2014/main" id="{64D3CA10-DA9E-7382-776F-14E29CA1D177}"/>
                    </a:ext>
                  </a:extLst>
                </p:cNvPr>
                <p:cNvSpPr>
                  <a:spLocks noChangeAspect="1" noChangeShapeType="1"/>
                </p:cNvSpPr>
                <p:nvPr/>
              </p:nvSpPr>
              <p:spPr bwMode="auto">
                <a:xfrm>
                  <a:off x="5626101" y="3806825"/>
                  <a:ext cx="50800"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53">
                  <a:extLst>
                    <a:ext uri="{FF2B5EF4-FFF2-40B4-BE49-F238E27FC236}">
                      <a16:creationId xmlns:a16="http://schemas.microsoft.com/office/drawing/2014/main" id="{C0D98B8C-4CD4-68D9-82A5-D45CA74F05F2}"/>
                    </a:ext>
                  </a:extLst>
                </p:cNvPr>
                <p:cNvSpPr>
                  <a:spLocks noChangeAspect="1"/>
                </p:cNvSpPr>
                <p:nvPr/>
              </p:nvSpPr>
              <p:spPr bwMode="auto">
                <a:xfrm>
                  <a:off x="5105401" y="3775075"/>
                  <a:ext cx="165100" cy="163513"/>
                </a:xfrm>
                <a:custGeom>
                  <a:avLst/>
                  <a:gdLst>
                    <a:gd name="T0" fmla="*/ 47 w 85"/>
                    <a:gd name="T1" fmla="*/ 3 h 84"/>
                    <a:gd name="T2" fmla="*/ 49 w 85"/>
                    <a:gd name="T3" fmla="*/ 0 h 84"/>
                    <a:gd name="T4" fmla="*/ 60 w 85"/>
                    <a:gd name="T5" fmla="*/ 3 h 84"/>
                    <a:gd name="T6" fmla="*/ 59 w 85"/>
                    <a:gd name="T7" fmla="*/ 6 h 84"/>
                    <a:gd name="T8" fmla="*/ 68 w 85"/>
                    <a:gd name="T9" fmla="*/ 12 h 84"/>
                    <a:gd name="T10" fmla="*/ 70 w 85"/>
                    <a:gd name="T11" fmla="*/ 10 h 84"/>
                    <a:gd name="T12" fmla="*/ 78 w 85"/>
                    <a:gd name="T13" fmla="*/ 19 h 84"/>
                    <a:gd name="T14" fmla="*/ 76 w 85"/>
                    <a:gd name="T15" fmla="*/ 21 h 84"/>
                    <a:gd name="T16" fmla="*/ 80 w 85"/>
                    <a:gd name="T17" fmla="*/ 30 h 84"/>
                    <a:gd name="T18" fmla="*/ 83 w 85"/>
                    <a:gd name="T19" fmla="*/ 31 h 84"/>
                    <a:gd name="T20" fmla="*/ 85 w 85"/>
                    <a:gd name="T21" fmla="*/ 42 h 84"/>
                    <a:gd name="T22" fmla="*/ 82 w 85"/>
                    <a:gd name="T23" fmla="*/ 43 h 84"/>
                    <a:gd name="T24" fmla="*/ 80 w 85"/>
                    <a:gd name="T25" fmla="*/ 53 h 84"/>
                    <a:gd name="T26" fmla="*/ 83 w 85"/>
                    <a:gd name="T27" fmla="*/ 54 h 84"/>
                    <a:gd name="T28" fmla="*/ 78 w 85"/>
                    <a:gd name="T29" fmla="*/ 64 h 84"/>
                    <a:gd name="T30" fmla="*/ 75 w 85"/>
                    <a:gd name="T31" fmla="*/ 64 h 84"/>
                    <a:gd name="T32" fmla="*/ 68 w 85"/>
                    <a:gd name="T33" fmla="*/ 71 h 84"/>
                    <a:gd name="T34" fmla="*/ 70 w 85"/>
                    <a:gd name="T35" fmla="*/ 74 h 84"/>
                    <a:gd name="T36" fmla="*/ 60 w 85"/>
                    <a:gd name="T37" fmla="*/ 80 h 84"/>
                    <a:gd name="T38" fmla="*/ 58 w 85"/>
                    <a:gd name="T39" fmla="*/ 78 h 84"/>
                    <a:gd name="T40" fmla="*/ 48 w 85"/>
                    <a:gd name="T41" fmla="*/ 81 h 84"/>
                    <a:gd name="T42" fmla="*/ 48 w 85"/>
                    <a:gd name="T43" fmla="*/ 84 h 84"/>
                    <a:gd name="T44" fmla="*/ 37 w 85"/>
                    <a:gd name="T45" fmla="*/ 84 h 84"/>
                    <a:gd name="T46" fmla="*/ 36 w 85"/>
                    <a:gd name="T47" fmla="*/ 81 h 84"/>
                    <a:gd name="T48" fmla="*/ 26 w 85"/>
                    <a:gd name="T49" fmla="*/ 78 h 84"/>
                    <a:gd name="T50" fmla="*/ 24 w 85"/>
                    <a:gd name="T51" fmla="*/ 80 h 84"/>
                    <a:gd name="T52" fmla="*/ 15 w 85"/>
                    <a:gd name="T53" fmla="*/ 74 h 84"/>
                    <a:gd name="T54" fmla="*/ 16 w 85"/>
                    <a:gd name="T55" fmla="*/ 71 h 84"/>
                    <a:gd name="T56" fmla="*/ 10 w 85"/>
                    <a:gd name="T57" fmla="*/ 64 h 84"/>
                    <a:gd name="T58" fmla="*/ 7 w 85"/>
                    <a:gd name="T59" fmla="*/ 64 h 84"/>
                    <a:gd name="T60" fmla="*/ 2 w 85"/>
                    <a:gd name="T61" fmla="*/ 54 h 84"/>
                    <a:gd name="T62" fmla="*/ 5 w 85"/>
                    <a:gd name="T63" fmla="*/ 53 h 84"/>
                    <a:gd name="T64" fmla="*/ 3 w 85"/>
                    <a:gd name="T65" fmla="*/ 43 h 84"/>
                    <a:gd name="T66" fmla="*/ 0 w 85"/>
                    <a:gd name="T67" fmla="*/ 42 h 84"/>
                    <a:gd name="T68" fmla="*/ 2 w 85"/>
                    <a:gd name="T69" fmla="*/ 31 h 84"/>
                    <a:gd name="T70" fmla="*/ 5 w 85"/>
                    <a:gd name="T71" fmla="*/ 30 h 84"/>
                    <a:gd name="T72" fmla="*/ 9 w 85"/>
                    <a:gd name="T73" fmla="*/ 21 h 84"/>
                    <a:gd name="T74" fmla="*/ 7 w 85"/>
                    <a:gd name="T75" fmla="*/ 19 h 84"/>
                    <a:gd name="T76" fmla="*/ 14 w 85"/>
                    <a:gd name="T77" fmla="*/ 10 h 84"/>
                    <a:gd name="T78" fmla="*/ 17 w 85"/>
                    <a:gd name="T79" fmla="*/ 12 h 84"/>
                    <a:gd name="T80" fmla="*/ 26 w 85"/>
                    <a:gd name="T81" fmla="*/ 6 h 84"/>
                    <a:gd name="T82" fmla="*/ 25 w 85"/>
                    <a:gd name="T83" fmla="*/ 3 h 84"/>
                    <a:gd name="T84" fmla="*/ 36 w 85"/>
                    <a:gd name="T85" fmla="*/ 0 h 84"/>
                    <a:gd name="T86" fmla="*/ 37 w 85"/>
                    <a:gd name="T87" fmla="*/ 3 h 84"/>
                    <a:gd name="T88" fmla="*/ 47 w 85"/>
                    <a:gd name="T89"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 h="84">
                      <a:moveTo>
                        <a:pt x="47" y="3"/>
                      </a:moveTo>
                      <a:cubicBezTo>
                        <a:pt x="49" y="0"/>
                        <a:pt x="49" y="0"/>
                        <a:pt x="49" y="0"/>
                      </a:cubicBezTo>
                      <a:cubicBezTo>
                        <a:pt x="55" y="2"/>
                        <a:pt x="53" y="2"/>
                        <a:pt x="60" y="3"/>
                      </a:cubicBezTo>
                      <a:cubicBezTo>
                        <a:pt x="59" y="6"/>
                        <a:pt x="59" y="6"/>
                        <a:pt x="59" y="6"/>
                      </a:cubicBezTo>
                      <a:cubicBezTo>
                        <a:pt x="63" y="9"/>
                        <a:pt x="64" y="9"/>
                        <a:pt x="68" y="12"/>
                      </a:cubicBezTo>
                      <a:cubicBezTo>
                        <a:pt x="70" y="10"/>
                        <a:pt x="70" y="10"/>
                        <a:pt x="70" y="10"/>
                      </a:cubicBezTo>
                      <a:cubicBezTo>
                        <a:pt x="75" y="15"/>
                        <a:pt x="73" y="14"/>
                        <a:pt x="78" y="19"/>
                      </a:cubicBezTo>
                      <a:cubicBezTo>
                        <a:pt x="76" y="21"/>
                        <a:pt x="76" y="21"/>
                        <a:pt x="76" y="21"/>
                      </a:cubicBezTo>
                      <a:cubicBezTo>
                        <a:pt x="78" y="26"/>
                        <a:pt x="78" y="26"/>
                        <a:pt x="80" y="30"/>
                      </a:cubicBezTo>
                      <a:cubicBezTo>
                        <a:pt x="83" y="31"/>
                        <a:pt x="83" y="31"/>
                        <a:pt x="83" y="31"/>
                      </a:cubicBezTo>
                      <a:cubicBezTo>
                        <a:pt x="84" y="37"/>
                        <a:pt x="84" y="35"/>
                        <a:pt x="85" y="42"/>
                      </a:cubicBezTo>
                      <a:cubicBezTo>
                        <a:pt x="82" y="43"/>
                        <a:pt x="82" y="43"/>
                        <a:pt x="82" y="43"/>
                      </a:cubicBezTo>
                      <a:cubicBezTo>
                        <a:pt x="81" y="47"/>
                        <a:pt x="81" y="48"/>
                        <a:pt x="80" y="53"/>
                      </a:cubicBezTo>
                      <a:cubicBezTo>
                        <a:pt x="83" y="54"/>
                        <a:pt x="83" y="54"/>
                        <a:pt x="83" y="54"/>
                      </a:cubicBezTo>
                      <a:cubicBezTo>
                        <a:pt x="80" y="60"/>
                        <a:pt x="81" y="59"/>
                        <a:pt x="78" y="64"/>
                      </a:cubicBezTo>
                      <a:cubicBezTo>
                        <a:pt x="75" y="64"/>
                        <a:pt x="75" y="64"/>
                        <a:pt x="75" y="64"/>
                      </a:cubicBezTo>
                      <a:cubicBezTo>
                        <a:pt x="72" y="67"/>
                        <a:pt x="72" y="68"/>
                        <a:pt x="68" y="71"/>
                      </a:cubicBezTo>
                      <a:cubicBezTo>
                        <a:pt x="70" y="74"/>
                        <a:pt x="70" y="74"/>
                        <a:pt x="70" y="74"/>
                      </a:cubicBezTo>
                      <a:cubicBezTo>
                        <a:pt x="64" y="78"/>
                        <a:pt x="66" y="77"/>
                        <a:pt x="60" y="80"/>
                      </a:cubicBezTo>
                      <a:cubicBezTo>
                        <a:pt x="58" y="78"/>
                        <a:pt x="58" y="78"/>
                        <a:pt x="58" y="78"/>
                      </a:cubicBezTo>
                      <a:cubicBezTo>
                        <a:pt x="54" y="79"/>
                        <a:pt x="53" y="79"/>
                        <a:pt x="48" y="81"/>
                      </a:cubicBezTo>
                      <a:cubicBezTo>
                        <a:pt x="48" y="84"/>
                        <a:pt x="48" y="84"/>
                        <a:pt x="48" y="84"/>
                      </a:cubicBezTo>
                      <a:cubicBezTo>
                        <a:pt x="42" y="84"/>
                        <a:pt x="43" y="84"/>
                        <a:pt x="37" y="84"/>
                      </a:cubicBezTo>
                      <a:cubicBezTo>
                        <a:pt x="36" y="81"/>
                        <a:pt x="36" y="81"/>
                        <a:pt x="36" y="81"/>
                      </a:cubicBezTo>
                      <a:cubicBezTo>
                        <a:pt x="32" y="79"/>
                        <a:pt x="31" y="79"/>
                        <a:pt x="26" y="78"/>
                      </a:cubicBezTo>
                      <a:cubicBezTo>
                        <a:pt x="24" y="80"/>
                        <a:pt x="24" y="80"/>
                        <a:pt x="24" y="80"/>
                      </a:cubicBezTo>
                      <a:cubicBezTo>
                        <a:pt x="19" y="77"/>
                        <a:pt x="20" y="78"/>
                        <a:pt x="15" y="74"/>
                      </a:cubicBezTo>
                      <a:cubicBezTo>
                        <a:pt x="16" y="71"/>
                        <a:pt x="16" y="71"/>
                        <a:pt x="16" y="71"/>
                      </a:cubicBezTo>
                      <a:cubicBezTo>
                        <a:pt x="13" y="68"/>
                        <a:pt x="13" y="67"/>
                        <a:pt x="10" y="64"/>
                      </a:cubicBezTo>
                      <a:cubicBezTo>
                        <a:pt x="7" y="64"/>
                        <a:pt x="7" y="64"/>
                        <a:pt x="7" y="64"/>
                      </a:cubicBezTo>
                      <a:cubicBezTo>
                        <a:pt x="4" y="59"/>
                        <a:pt x="5" y="60"/>
                        <a:pt x="2" y="54"/>
                      </a:cubicBezTo>
                      <a:cubicBezTo>
                        <a:pt x="5" y="53"/>
                        <a:pt x="5" y="53"/>
                        <a:pt x="5" y="53"/>
                      </a:cubicBezTo>
                      <a:cubicBezTo>
                        <a:pt x="4" y="48"/>
                        <a:pt x="4" y="47"/>
                        <a:pt x="3" y="43"/>
                      </a:cubicBezTo>
                      <a:cubicBezTo>
                        <a:pt x="0" y="42"/>
                        <a:pt x="0" y="42"/>
                        <a:pt x="0" y="42"/>
                      </a:cubicBezTo>
                      <a:cubicBezTo>
                        <a:pt x="1" y="35"/>
                        <a:pt x="1" y="37"/>
                        <a:pt x="2" y="31"/>
                      </a:cubicBezTo>
                      <a:cubicBezTo>
                        <a:pt x="5" y="30"/>
                        <a:pt x="5" y="30"/>
                        <a:pt x="5" y="30"/>
                      </a:cubicBezTo>
                      <a:cubicBezTo>
                        <a:pt x="7" y="26"/>
                        <a:pt x="7" y="26"/>
                        <a:pt x="9" y="21"/>
                      </a:cubicBezTo>
                      <a:cubicBezTo>
                        <a:pt x="7" y="19"/>
                        <a:pt x="7" y="19"/>
                        <a:pt x="7" y="19"/>
                      </a:cubicBezTo>
                      <a:cubicBezTo>
                        <a:pt x="11" y="14"/>
                        <a:pt x="10" y="15"/>
                        <a:pt x="14" y="10"/>
                      </a:cubicBezTo>
                      <a:cubicBezTo>
                        <a:pt x="17" y="12"/>
                        <a:pt x="17" y="12"/>
                        <a:pt x="17" y="12"/>
                      </a:cubicBezTo>
                      <a:cubicBezTo>
                        <a:pt x="21" y="9"/>
                        <a:pt x="22" y="9"/>
                        <a:pt x="26" y="6"/>
                      </a:cubicBezTo>
                      <a:cubicBezTo>
                        <a:pt x="25" y="3"/>
                        <a:pt x="25" y="3"/>
                        <a:pt x="25" y="3"/>
                      </a:cubicBezTo>
                      <a:cubicBezTo>
                        <a:pt x="31" y="2"/>
                        <a:pt x="30" y="2"/>
                        <a:pt x="36" y="0"/>
                      </a:cubicBezTo>
                      <a:cubicBezTo>
                        <a:pt x="37" y="3"/>
                        <a:pt x="37" y="3"/>
                        <a:pt x="37" y="3"/>
                      </a:cubicBezTo>
                      <a:cubicBezTo>
                        <a:pt x="42" y="3"/>
                        <a:pt x="43" y="3"/>
                        <a:pt x="47" y="3"/>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Oval 54">
                  <a:extLst>
                    <a:ext uri="{FF2B5EF4-FFF2-40B4-BE49-F238E27FC236}">
                      <a16:creationId xmlns:a16="http://schemas.microsoft.com/office/drawing/2014/main" id="{D2251DD9-A049-55B9-7F82-8E41179718CA}"/>
                    </a:ext>
                  </a:extLst>
                </p:cNvPr>
                <p:cNvSpPr>
                  <a:spLocks noChangeAspect="1" noChangeArrowheads="1"/>
                </p:cNvSpPr>
                <p:nvPr/>
              </p:nvSpPr>
              <p:spPr bwMode="auto">
                <a:xfrm>
                  <a:off x="5149851" y="3819525"/>
                  <a:ext cx="74613" cy="74613"/>
                </a:xfrm>
                <a:prstGeom prst="ellipse">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55">
                  <a:extLst>
                    <a:ext uri="{FF2B5EF4-FFF2-40B4-BE49-F238E27FC236}">
                      <a16:creationId xmlns:a16="http://schemas.microsoft.com/office/drawing/2014/main" id="{9C7C921A-5955-EB30-B12C-150A51D60D68}"/>
                    </a:ext>
                  </a:extLst>
                </p:cNvPr>
                <p:cNvSpPr>
                  <a:spLocks noChangeAspect="1"/>
                </p:cNvSpPr>
                <p:nvPr/>
              </p:nvSpPr>
              <p:spPr bwMode="auto">
                <a:xfrm>
                  <a:off x="5434013" y="3775075"/>
                  <a:ext cx="163513" cy="163513"/>
                </a:xfrm>
                <a:custGeom>
                  <a:avLst/>
                  <a:gdLst>
                    <a:gd name="T0" fmla="*/ 47 w 84"/>
                    <a:gd name="T1" fmla="*/ 3 h 84"/>
                    <a:gd name="T2" fmla="*/ 49 w 84"/>
                    <a:gd name="T3" fmla="*/ 0 h 84"/>
                    <a:gd name="T4" fmla="*/ 59 w 84"/>
                    <a:gd name="T5" fmla="*/ 3 h 84"/>
                    <a:gd name="T6" fmla="*/ 59 w 84"/>
                    <a:gd name="T7" fmla="*/ 6 h 84"/>
                    <a:gd name="T8" fmla="*/ 67 w 84"/>
                    <a:gd name="T9" fmla="*/ 12 h 84"/>
                    <a:gd name="T10" fmla="*/ 70 w 84"/>
                    <a:gd name="T11" fmla="*/ 10 h 84"/>
                    <a:gd name="T12" fmla="*/ 77 w 84"/>
                    <a:gd name="T13" fmla="*/ 19 h 84"/>
                    <a:gd name="T14" fmla="*/ 75 w 84"/>
                    <a:gd name="T15" fmla="*/ 21 h 84"/>
                    <a:gd name="T16" fmla="*/ 80 w 84"/>
                    <a:gd name="T17" fmla="*/ 30 h 84"/>
                    <a:gd name="T18" fmla="*/ 83 w 84"/>
                    <a:gd name="T19" fmla="*/ 31 h 84"/>
                    <a:gd name="T20" fmla="*/ 84 w 84"/>
                    <a:gd name="T21" fmla="*/ 42 h 84"/>
                    <a:gd name="T22" fmla="*/ 81 w 84"/>
                    <a:gd name="T23" fmla="*/ 43 h 84"/>
                    <a:gd name="T24" fmla="*/ 80 w 84"/>
                    <a:gd name="T25" fmla="*/ 53 h 84"/>
                    <a:gd name="T26" fmla="*/ 83 w 84"/>
                    <a:gd name="T27" fmla="*/ 54 h 84"/>
                    <a:gd name="T28" fmla="*/ 78 w 84"/>
                    <a:gd name="T29" fmla="*/ 64 h 84"/>
                    <a:gd name="T30" fmla="*/ 75 w 84"/>
                    <a:gd name="T31" fmla="*/ 64 h 84"/>
                    <a:gd name="T32" fmla="*/ 68 w 84"/>
                    <a:gd name="T33" fmla="*/ 71 h 84"/>
                    <a:gd name="T34" fmla="*/ 69 w 84"/>
                    <a:gd name="T35" fmla="*/ 74 h 84"/>
                    <a:gd name="T36" fmla="*/ 60 w 84"/>
                    <a:gd name="T37" fmla="*/ 80 h 84"/>
                    <a:gd name="T38" fmla="*/ 58 w 84"/>
                    <a:gd name="T39" fmla="*/ 78 h 84"/>
                    <a:gd name="T40" fmla="*/ 48 w 84"/>
                    <a:gd name="T41" fmla="*/ 81 h 84"/>
                    <a:gd name="T42" fmla="*/ 48 w 84"/>
                    <a:gd name="T43" fmla="*/ 84 h 84"/>
                    <a:gd name="T44" fmla="*/ 36 w 84"/>
                    <a:gd name="T45" fmla="*/ 84 h 84"/>
                    <a:gd name="T46" fmla="*/ 36 w 84"/>
                    <a:gd name="T47" fmla="*/ 81 h 84"/>
                    <a:gd name="T48" fmla="*/ 26 w 84"/>
                    <a:gd name="T49" fmla="*/ 78 h 84"/>
                    <a:gd name="T50" fmla="*/ 24 w 84"/>
                    <a:gd name="T51" fmla="*/ 80 h 84"/>
                    <a:gd name="T52" fmla="*/ 15 w 84"/>
                    <a:gd name="T53" fmla="*/ 74 h 84"/>
                    <a:gd name="T54" fmla="*/ 16 w 84"/>
                    <a:gd name="T55" fmla="*/ 71 h 84"/>
                    <a:gd name="T56" fmla="*/ 9 w 84"/>
                    <a:gd name="T57" fmla="*/ 64 h 84"/>
                    <a:gd name="T58" fmla="*/ 6 w 84"/>
                    <a:gd name="T59" fmla="*/ 64 h 84"/>
                    <a:gd name="T60" fmla="*/ 2 w 84"/>
                    <a:gd name="T61" fmla="*/ 54 h 84"/>
                    <a:gd name="T62" fmla="*/ 4 w 84"/>
                    <a:gd name="T63" fmla="*/ 53 h 84"/>
                    <a:gd name="T64" fmla="*/ 3 w 84"/>
                    <a:gd name="T65" fmla="*/ 43 h 84"/>
                    <a:gd name="T66" fmla="*/ 0 w 84"/>
                    <a:gd name="T67" fmla="*/ 42 h 84"/>
                    <a:gd name="T68" fmla="*/ 1 w 84"/>
                    <a:gd name="T69" fmla="*/ 31 h 84"/>
                    <a:gd name="T70" fmla="*/ 5 w 84"/>
                    <a:gd name="T71" fmla="*/ 30 h 84"/>
                    <a:gd name="T72" fmla="*/ 9 w 84"/>
                    <a:gd name="T73" fmla="*/ 21 h 84"/>
                    <a:gd name="T74" fmla="*/ 7 w 84"/>
                    <a:gd name="T75" fmla="*/ 19 h 84"/>
                    <a:gd name="T76" fmla="*/ 14 w 84"/>
                    <a:gd name="T77" fmla="*/ 10 h 84"/>
                    <a:gd name="T78" fmla="*/ 17 w 84"/>
                    <a:gd name="T79" fmla="*/ 12 h 84"/>
                    <a:gd name="T80" fmla="*/ 25 w 84"/>
                    <a:gd name="T81" fmla="*/ 6 h 84"/>
                    <a:gd name="T82" fmla="*/ 25 w 84"/>
                    <a:gd name="T83" fmla="*/ 3 h 84"/>
                    <a:gd name="T84" fmla="*/ 36 w 84"/>
                    <a:gd name="T85" fmla="*/ 0 h 84"/>
                    <a:gd name="T86" fmla="*/ 37 w 84"/>
                    <a:gd name="T87" fmla="*/ 3 h 84"/>
                    <a:gd name="T88" fmla="*/ 47 w 84"/>
                    <a:gd name="T89"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84">
                      <a:moveTo>
                        <a:pt x="47" y="3"/>
                      </a:moveTo>
                      <a:cubicBezTo>
                        <a:pt x="49" y="0"/>
                        <a:pt x="49" y="0"/>
                        <a:pt x="49" y="0"/>
                      </a:cubicBezTo>
                      <a:cubicBezTo>
                        <a:pt x="55" y="2"/>
                        <a:pt x="53" y="2"/>
                        <a:pt x="59" y="3"/>
                      </a:cubicBezTo>
                      <a:cubicBezTo>
                        <a:pt x="59" y="6"/>
                        <a:pt x="59" y="6"/>
                        <a:pt x="59" y="6"/>
                      </a:cubicBezTo>
                      <a:cubicBezTo>
                        <a:pt x="63" y="9"/>
                        <a:pt x="63" y="9"/>
                        <a:pt x="67" y="12"/>
                      </a:cubicBezTo>
                      <a:cubicBezTo>
                        <a:pt x="70" y="10"/>
                        <a:pt x="70" y="10"/>
                        <a:pt x="70" y="10"/>
                      </a:cubicBezTo>
                      <a:cubicBezTo>
                        <a:pt x="74" y="15"/>
                        <a:pt x="73" y="14"/>
                        <a:pt x="77" y="19"/>
                      </a:cubicBezTo>
                      <a:cubicBezTo>
                        <a:pt x="75" y="21"/>
                        <a:pt x="75" y="21"/>
                        <a:pt x="75" y="21"/>
                      </a:cubicBezTo>
                      <a:cubicBezTo>
                        <a:pt x="77" y="26"/>
                        <a:pt x="78" y="26"/>
                        <a:pt x="80" y="30"/>
                      </a:cubicBezTo>
                      <a:cubicBezTo>
                        <a:pt x="83" y="31"/>
                        <a:pt x="83" y="31"/>
                        <a:pt x="83" y="31"/>
                      </a:cubicBezTo>
                      <a:cubicBezTo>
                        <a:pt x="84" y="37"/>
                        <a:pt x="83" y="35"/>
                        <a:pt x="84" y="42"/>
                      </a:cubicBezTo>
                      <a:cubicBezTo>
                        <a:pt x="81" y="43"/>
                        <a:pt x="81" y="43"/>
                        <a:pt x="81" y="43"/>
                      </a:cubicBezTo>
                      <a:cubicBezTo>
                        <a:pt x="81" y="47"/>
                        <a:pt x="81" y="48"/>
                        <a:pt x="80" y="53"/>
                      </a:cubicBezTo>
                      <a:cubicBezTo>
                        <a:pt x="83" y="54"/>
                        <a:pt x="83" y="54"/>
                        <a:pt x="83" y="54"/>
                      </a:cubicBezTo>
                      <a:cubicBezTo>
                        <a:pt x="80" y="60"/>
                        <a:pt x="81" y="59"/>
                        <a:pt x="78" y="64"/>
                      </a:cubicBezTo>
                      <a:cubicBezTo>
                        <a:pt x="75" y="64"/>
                        <a:pt x="75" y="64"/>
                        <a:pt x="75" y="64"/>
                      </a:cubicBezTo>
                      <a:cubicBezTo>
                        <a:pt x="72" y="67"/>
                        <a:pt x="71" y="68"/>
                        <a:pt x="68" y="71"/>
                      </a:cubicBezTo>
                      <a:cubicBezTo>
                        <a:pt x="69" y="74"/>
                        <a:pt x="69" y="74"/>
                        <a:pt x="69" y="74"/>
                      </a:cubicBezTo>
                      <a:cubicBezTo>
                        <a:pt x="64" y="78"/>
                        <a:pt x="65" y="77"/>
                        <a:pt x="60" y="80"/>
                      </a:cubicBezTo>
                      <a:cubicBezTo>
                        <a:pt x="58" y="78"/>
                        <a:pt x="58" y="78"/>
                        <a:pt x="58" y="78"/>
                      </a:cubicBezTo>
                      <a:cubicBezTo>
                        <a:pt x="53" y="79"/>
                        <a:pt x="53" y="79"/>
                        <a:pt x="48" y="81"/>
                      </a:cubicBezTo>
                      <a:cubicBezTo>
                        <a:pt x="48" y="84"/>
                        <a:pt x="48" y="84"/>
                        <a:pt x="48" y="84"/>
                      </a:cubicBezTo>
                      <a:cubicBezTo>
                        <a:pt x="41" y="84"/>
                        <a:pt x="43" y="84"/>
                        <a:pt x="36" y="84"/>
                      </a:cubicBezTo>
                      <a:cubicBezTo>
                        <a:pt x="36" y="81"/>
                        <a:pt x="36" y="81"/>
                        <a:pt x="36" y="81"/>
                      </a:cubicBezTo>
                      <a:cubicBezTo>
                        <a:pt x="31" y="79"/>
                        <a:pt x="31" y="79"/>
                        <a:pt x="26" y="78"/>
                      </a:cubicBezTo>
                      <a:cubicBezTo>
                        <a:pt x="24" y="80"/>
                        <a:pt x="24" y="80"/>
                        <a:pt x="24" y="80"/>
                      </a:cubicBezTo>
                      <a:cubicBezTo>
                        <a:pt x="19" y="77"/>
                        <a:pt x="20" y="78"/>
                        <a:pt x="15" y="74"/>
                      </a:cubicBezTo>
                      <a:cubicBezTo>
                        <a:pt x="16" y="71"/>
                        <a:pt x="16" y="71"/>
                        <a:pt x="16" y="71"/>
                      </a:cubicBezTo>
                      <a:cubicBezTo>
                        <a:pt x="13" y="68"/>
                        <a:pt x="12" y="67"/>
                        <a:pt x="9" y="64"/>
                      </a:cubicBezTo>
                      <a:cubicBezTo>
                        <a:pt x="6" y="64"/>
                        <a:pt x="6" y="64"/>
                        <a:pt x="6" y="64"/>
                      </a:cubicBezTo>
                      <a:cubicBezTo>
                        <a:pt x="4" y="59"/>
                        <a:pt x="4" y="60"/>
                        <a:pt x="2" y="54"/>
                      </a:cubicBezTo>
                      <a:cubicBezTo>
                        <a:pt x="4" y="53"/>
                        <a:pt x="4" y="53"/>
                        <a:pt x="4" y="53"/>
                      </a:cubicBezTo>
                      <a:cubicBezTo>
                        <a:pt x="4" y="48"/>
                        <a:pt x="3" y="47"/>
                        <a:pt x="3" y="43"/>
                      </a:cubicBezTo>
                      <a:cubicBezTo>
                        <a:pt x="0" y="42"/>
                        <a:pt x="0" y="42"/>
                        <a:pt x="0" y="42"/>
                      </a:cubicBezTo>
                      <a:cubicBezTo>
                        <a:pt x="1" y="35"/>
                        <a:pt x="0" y="37"/>
                        <a:pt x="1" y="31"/>
                      </a:cubicBezTo>
                      <a:cubicBezTo>
                        <a:pt x="5" y="30"/>
                        <a:pt x="5" y="30"/>
                        <a:pt x="5" y="30"/>
                      </a:cubicBezTo>
                      <a:cubicBezTo>
                        <a:pt x="7" y="26"/>
                        <a:pt x="7" y="26"/>
                        <a:pt x="9" y="21"/>
                      </a:cubicBezTo>
                      <a:cubicBezTo>
                        <a:pt x="7" y="19"/>
                        <a:pt x="7" y="19"/>
                        <a:pt x="7" y="19"/>
                      </a:cubicBezTo>
                      <a:cubicBezTo>
                        <a:pt x="11" y="14"/>
                        <a:pt x="10" y="15"/>
                        <a:pt x="14" y="10"/>
                      </a:cubicBezTo>
                      <a:cubicBezTo>
                        <a:pt x="17" y="12"/>
                        <a:pt x="17" y="12"/>
                        <a:pt x="17" y="12"/>
                      </a:cubicBezTo>
                      <a:cubicBezTo>
                        <a:pt x="21" y="9"/>
                        <a:pt x="21" y="9"/>
                        <a:pt x="25" y="6"/>
                      </a:cubicBezTo>
                      <a:cubicBezTo>
                        <a:pt x="25" y="3"/>
                        <a:pt x="25" y="3"/>
                        <a:pt x="25" y="3"/>
                      </a:cubicBezTo>
                      <a:cubicBezTo>
                        <a:pt x="31" y="2"/>
                        <a:pt x="29" y="2"/>
                        <a:pt x="36" y="0"/>
                      </a:cubicBezTo>
                      <a:cubicBezTo>
                        <a:pt x="37" y="3"/>
                        <a:pt x="37" y="3"/>
                        <a:pt x="37" y="3"/>
                      </a:cubicBezTo>
                      <a:cubicBezTo>
                        <a:pt x="42" y="3"/>
                        <a:pt x="42" y="3"/>
                        <a:pt x="47" y="3"/>
                      </a:cubicBez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Oval 56">
                  <a:extLst>
                    <a:ext uri="{FF2B5EF4-FFF2-40B4-BE49-F238E27FC236}">
                      <a16:creationId xmlns:a16="http://schemas.microsoft.com/office/drawing/2014/main" id="{27C1BD84-887E-1780-82E6-61E1A8A8EFE6}"/>
                    </a:ext>
                  </a:extLst>
                </p:cNvPr>
                <p:cNvSpPr>
                  <a:spLocks noChangeAspect="1" noChangeArrowheads="1"/>
                </p:cNvSpPr>
                <p:nvPr/>
              </p:nvSpPr>
              <p:spPr bwMode="auto">
                <a:xfrm>
                  <a:off x="5478463" y="3819525"/>
                  <a:ext cx="74613" cy="74613"/>
                </a:xfrm>
                <a:prstGeom prst="ellipse">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57">
                  <a:extLst>
                    <a:ext uri="{FF2B5EF4-FFF2-40B4-BE49-F238E27FC236}">
                      <a16:creationId xmlns:a16="http://schemas.microsoft.com/office/drawing/2014/main" id="{FBE2AC83-0B40-435E-103F-0343ECCA7491}"/>
                    </a:ext>
                  </a:extLst>
                </p:cNvPr>
                <p:cNvSpPr>
                  <a:spLocks noChangeAspect="1"/>
                </p:cNvSpPr>
                <p:nvPr/>
              </p:nvSpPr>
              <p:spPr bwMode="auto">
                <a:xfrm>
                  <a:off x="5081588" y="3595688"/>
                  <a:ext cx="598488" cy="239713"/>
                </a:xfrm>
                <a:custGeom>
                  <a:avLst/>
                  <a:gdLst>
                    <a:gd name="T0" fmla="*/ 277 w 310"/>
                    <a:gd name="T1" fmla="*/ 42 h 124"/>
                    <a:gd name="T2" fmla="*/ 277 w 310"/>
                    <a:gd name="T3" fmla="*/ 0 h 124"/>
                    <a:gd name="T4" fmla="*/ 55 w 310"/>
                    <a:gd name="T5" fmla="*/ 0 h 124"/>
                    <a:gd name="T6" fmla="*/ 12 w 310"/>
                    <a:gd name="T7" fmla="*/ 0 h 124"/>
                    <a:gd name="T8" fmla="*/ 0 w 310"/>
                    <a:gd name="T9" fmla="*/ 0 h 124"/>
                    <a:gd name="T10" fmla="*/ 0 w 310"/>
                    <a:gd name="T11" fmla="*/ 83 h 124"/>
                    <a:gd name="T12" fmla="*/ 12 w 310"/>
                    <a:gd name="T13" fmla="*/ 83 h 124"/>
                    <a:gd name="T14" fmla="*/ 55 w 310"/>
                    <a:gd name="T15" fmla="*/ 83 h 124"/>
                    <a:gd name="T16" fmla="*/ 57 w 310"/>
                    <a:gd name="T17" fmla="*/ 83 h 124"/>
                    <a:gd name="T18" fmla="*/ 109 w 310"/>
                    <a:gd name="T19" fmla="*/ 124 h 124"/>
                    <a:gd name="T20" fmla="*/ 174 w 310"/>
                    <a:gd name="T21" fmla="*/ 124 h 124"/>
                    <a:gd name="T22" fmla="*/ 225 w 310"/>
                    <a:gd name="T23" fmla="*/ 83 h 124"/>
                    <a:gd name="T24" fmla="*/ 276 w 310"/>
                    <a:gd name="T25" fmla="*/ 124 h 124"/>
                    <a:gd name="T26" fmla="*/ 277 w 310"/>
                    <a:gd name="T27" fmla="*/ 124 h 124"/>
                    <a:gd name="T28" fmla="*/ 278 w 310"/>
                    <a:gd name="T29" fmla="*/ 124 h 124"/>
                    <a:gd name="T30" fmla="*/ 301 w 310"/>
                    <a:gd name="T31" fmla="*/ 118 h 124"/>
                    <a:gd name="T32" fmla="*/ 310 w 310"/>
                    <a:gd name="T33" fmla="*/ 106 h 124"/>
                    <a:gd name="T34" fmla="*/ 310 w 310"/>
                    <a:gd name="T35" fmla="*/ 64 h 124"/>
                    <a:gd name="T36" fmla="*/ 302 w 310"/>
                    <a:gd name="T37" fmla="*/ 53 h 124"/>
                    <a:gd name="T38" fmla="*/ 277 w 310"/>
                    <a:gd name="T39" fmla="*/ 4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0" h="124">
                      <a:moveTo>
                        <a:pt x="277" y="42"/>
                      </a:moveTo>
                      <a:cubicBezTo>
                        <a:pt x="277" y="0"/>
                        <a:pt x="277" y="0"/>
                        <a:pt x="277" y="0"/>
                      </a:cubicBezTo>
                      <a:cubicBezTo>
                        <a:pt x="55" y="0"/>
                        <a:pt x="55" y="0"/>
                        <a:pt x="55" y="0"/>
                      </a:cubicBezTo>
                      <a:cubicBezTo>
                        <a:pt x="12" y="0"/>
                        <a:pt x="12" y="0"/>
                        <a:pt x="12" y="0"/>
                      </a:cubicBezTo>
                      <a:cubicBezTo>
                        <a:pt x="0" y="0"/>
                        <a:pt x="0" y="0"/>
                        <a:pt x="0" y="0"/>
                      </a:cubicBezTo>
                      <a:cubicBezTo>
                        <a:pt x="0" y="83"/>
                        <a:pt x="0" y="83"/>
                        <a:pt x="0" y="83"/>
                      </a:cubicBezTo>
                      <a:cubicBezTo>
                        <a:pt x="12" y="83"/>
                        <a:pt x="12" y="83"/>
                        <a:pt x="12" y="83"/>
                      </a:cubicBezTo>
                      <a:cubicBezTo>
                        <a:pt x="55" y="83"/>
                        <a:pt x="55" y="83"/>
                        <a:pt x="55" y="83"/>
                      </a:cubicBezTo>
                      <a:cubicBezTo>
                        <a:pt x="57" y="83"/>
                        <a:pt x="57" y="83"/>
                        <a:pt x="57" y="83"/>
                      </a:cubicBezTo>
                      <a:cubicBezTo>
                        <a:pt x="82" y="83"/>
                        <a:pt x="104" y="100"/>
                        <a:pt x="109" y="124"/>
                      </a:cubicBezTo>
                      <a:cubicBezTo>
                        <a:pt x="174" y="124"/>
                        <a:pt x="174" y="124"/>
                        <a:pt x="174" y="124"/>
                      </a:cubicBezTo>
                      <a:cubicBezTo>
                        <a:pt x="179" y="100"/>
                        <a:pt x="200" y="83"/>
                        <a:pt x="225" y="83"/>
                      </a:cubicBezTo>
                      <a:cubicBezTo>
                        <a:pt x="250" y="83"/>
                        <a:pt x="271" y="100"/>
                        <a:pt x="276" y="124"/>
                      </a:cubicBezTo>
                      <a:cubicBezTo>
                        <a:pt x="277" y="124"/>
                        <a:pt x="277" y="124"/>
                        <a:pt x="277" y="124"/>
                      </a:cubicBezTo>
                      <a:cubicBezTo>
                        <a:pt x="278" y="124"/>
                        <a:pt x="278" y="124"/>
                        <a:pt x="278" y="124"/>
                      </a:cubicBezTo>
                      <a:cubicBezTo>
                        <a:pt x="301" y="118"/>
                        <a:pt x="301" y="118"/>
                        <a:pt x="301" y="118"/>
                      </a:cubicBezTo>
                      <a:cubicBezTo>
                        <a:pt x="306" y="116"/>
                        <a:pt x="310" y="111"/>
                        <a:pt x="310" y="106"/>
                      </a:cubicBezTo>
                      <a:cubicBezTo>
                        <a:pt x="310" y="64"/>
                        <a:pt x="310" y="64"/>
                        <a:pt x="310" y="64"/>
                      </a:cubicBezTo>
                      <a:cubicBezTo>
                        <a:pt x="310" y="59"/>
                        <a:pt x="307" y="55"/>
                        <a:pt x="302" y="53"/>
                      </a:cubicBezTo>
                      <a:lnTo>
                        <a:pt x="277" y="42"/>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59">
                  <a:extLst>
                    <a:ext uri="{FF2B5EF4-FFF2-40B4-BE49-F238E27FC236}">
                      <a16:creationId xmlns:a16="http://schemas.microsoft.com/office/drawing/2014/main" id="{F1A2954A-B1AB-B63F-5AB9-100B0C7AA236}"/>
                    </a:ext>
                  </a:extLst>
                </p:cNvPr>
                <p:cNvSpPr>
                  <a:spLocks noChangeAspect="1" noChangeShapeType="1"/>
                </p:cNvSpPr>
                <p:nvPr/>
              </p:nvSpPr>
              <p:spPr bwMode="auto">
                <a:xfrm>
                  <a:off x="5022851" y="3559175"/>
                  <a:ext cx="0" cy="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61">
                  <a:extLst>
                    <a:ext uri="{FF2B5EF4-FFF2-40B4-BE49-F238E27FC236}">
                      <a16:creationId xmlns:a16="http://schemas.microsoft.com/office/drawing/2014/main" id="{8C8AA89F-8C95-6E3D-431C-CBC481F239EC}"/>
                    </a:ext>
                  </a:extLst>
                </p:cNvPr>
                <p:cNvSpPr>
                  <a:spLocks noChangeAspect="1" noChangeShapeType="1"/>
                </p:cNvSpPr>
                <p:nvPr/>
              </p:nvSpPr>
              <p:spPr bwMode="auto">
                <a:xfrm flipV="1">
                  <a:off x="5040313" y="3595688"/>
                  <a:ext cx="31750" cy="6350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62">
                  <a:extLst>
                    <a:ext uri="{FF2B5EF4-FFF2-40B4-BE49-F238E27FC236}">
                      <a16:creationId xmlns:a16="http://schemas.microsoft.com/office/drawing/2014/main" id="{1D472E31-EDD6-AFAF-6B40-87C6C7D26252}"/>
                    </a:ext>
                  </a:extLst>
                </p:cNvPr>
                <p:cNvSpPr>
                  <a:spLocks noChangeAspect="1" noChangeShapeType="1"/>
                </p:cNvSpPr>
                <p:nvPr/>
              </p:nvSpPr>
              <p:spPr bwMode="auto">
                <a:xfrm flipV="1">
                  <a:off x="5084763" y="3595688"/>
                  <a:ext cx="36513" cy="71438"/>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63">
                  <a:extLst>
                    <a:ext uri="{FF2B5EF4-FFF2-40B4-BE49-F238E27FC236}">
                      <a16:creationId xmlns:a16="http://schemas.microsoft.com/office/drawing/2014/main" id="{27576D4C-EF3E-5AC7-1D61-F203EAC34E85}"/>
                    </a:ext>
                  </a:extLst>
                </p:cNvPr>
                <p:cNvSpPr>
                  <a:spLocks noChangeAspect="1" noChangeShapeType="1"/>
                </p:cNvSpPr>
                <p:nvPr/>
              </p:nvSpPr>
              <p:spPr bwMode="auto">
                <a:xfrm flipV="1">
                  <a:off x="5130801" y="3595688"/>
                  <a:ext cx="41275" cy="80963"/>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64">
                  <a:extLst>
                    <a:ext uri="{FF2B5EF4-FFF2-40B4-BE49-F238E27FC236}">
                      <a16:creationId xmlns:a16="http://schemas.microsoft.com/office/drawing/2014/main" id="{BB24C7FA-834E-0B81-90D4-BC01942C1FC3}"/>
                    </a:ext>
                  </a:extLst>
                </p:cNvPr>
                <p:cNvSpPr>
                  <a:spLocks noChangeAspect="1" noChangeShapeType="1"/>
                </p:cNvSpPr>
                <p:nvPr/>
              </p:nvSpPr>
              <p:spPr bwMode="auto">
                <a:xfrm flipV="1">
                  <a:off x="5178426" y="3595688"/>
                  <a:ext cx="44450" cy="90488"/>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65">
                  <a:extLst>
                    <a:ext uri="{FF2B5EF4-FFF2-40B4-BE49-F238E27FC236}">
                      <a16:creationId xmlns:a16="http://schemas.microsoft.com/office/drawing/2014/main" id="{FD7F508D-88EC-0E09-7EFC-4B925A447115}"/>
                    </a:ext>
                  </a:extLst>
                </p:cNvPr>
                <p:cNvSpPr>
                  <a:spLocks noChangeAspect="1" noChangeShapeType="1"/>
                </p:cNvSpPr>
                <p:nvPr/>
              </p:nvSpPr>
              <p:spPr bwMode="auto">
                <a:xfrm flipV="1">
                  <a:off x="5222876" y="3595688"/>
                  <a:ext cx="49213" cy="100013"/>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66">
                  <a:extLst>
                    <a:ext uri="{FF2B5EF4-FFF2-40B4-BE49-F238E27FC236}">
                      <a16:creationId xmlns:a16="http://schemas.microsoft.com/office/drawing/2014/main" id="{04BFE063-92CF-1176-B34D-DEB6C2DC5A46}"/>
                    </a:ext>
                  </a:extLst>
                </p:cNvPr>
                <p:cNvSpPr>
                  <a:spLocks noChangeAspect="1" noChangeShapeType="1"/>
                </p:cNvSpPr>
                <p:nvPr/>
              </p:nvSpPr>
              <p:spPr bwMode="auto">
                <a:xfrm flipV="1">
                  <a:off x="5268913" y="3595688"/>
                  <a:ext cx="53975" cy="107950"/>
                </a:xfrm>
                <a:prstGeom prst="line">
                  <a:avLst/>
                </a:prstGeom>
                <a:noFill/>
                <a:ln w="1428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67">
                  <a:extLst>
                    <a:ext uri="{FF2B5EF4-FFF2-40B4-BE49-F238E27FC236}">
                      <a16:creationId xmlns:a16="http://schemas.microsoft.com/office/drawing/2014/main" id="{960B3028-C291-DC28-DD15-CB023D1C1A30}"/>
                    </a:ext>
                  </a:extLst>
                </p:cNvPr>
                <p:cNvSpPr>
                  <a:spLocks noChangeAspect="1" noChangeArrowheads="1"/>
                </p:cNvSpPr>
                <p:nvPr/>
              </p:nvSpPr>
              <p:spPr bwMode="auto">
                <a:xfrm>
                  <a:off x="5535613" y="3625850"/>
                  <a:ext cx="80963" cy="50800"/>
                </a:xfrm>
                <a:prstGeom prst="rect">
                  <a:avLst/>
                </a:pr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
          <p:nvSpPr>
            <p:cNvPr id="9" name="TextBox 8">
              <a:extLst>
                <a:ext uri="{FF2B5EF4-FFF2-40B4-BE49-F238E27FC236}">
                  <a16:creationId xmlns:a16="http://schemas.microsoft.com/office/drawing/2014/main" id="{E24C9F93-3533-B4D7-6DE0-E3DCC7ADCC34}"/>
                </a:ext>
              </a:extLst>
            </p:cNvPr>
            <p:cNvSpPr txBox="1"/>
            <p:nvPr/>
          </p:nvSpPr>
          <p:spPr>
            <a:xfrm>
              <a:off x="950376" y="1253212"/>
              <a:ext cx="1382232" cy="646331"/>
            </a:xfrm>
            <a:prstGeom prst="rect">
              <a:avLst/>
            </a:prstGeom>
            <a:noFill/>
          </p:spPr>
          <p:txBody>
            <a:bodyPr wrap="square" rtlCol="0">
              <a:spAutoFit/>
            </a:bodyPr>
            <a:lstStyle/>
            <a:p>
              <a:pPr algn="ctr"/>
              <a:r>
                <a:rPr lang="en-US" b="1"/>
                <a:t>Mining &amp; Smelting</a:t>
              </a:r>
            </a:p>
          </p:txBody>
        </p:sp>
      </p:grpSp>
      <p:grpSp>
        <p:nvGrpSpPr>
          <p:cNvPr id="74" name="Group 73">
            <a:extLst>
              <a:ext uri="{FF2B5EF4-FFF2-40B4-BE49-F238E27FC236}">
                <a16:creationId xmlns:a16="http://schemas.microsoft.com/office/drawing/2014/main" id="{27D8CC57-60D5-BCE1-78C5-FA05BC2520B1}"/>
              </a:ext>
            </a:extLst>
          </p:cNvPr>
          <p:cNvGrpSpPr/>
          <p:nvPr/>
        </p:nvGrpSpPr>
        <p:grpSpPr>
          <a:xfrm>
            <a:off x="3000446" y="2053470"/>
            <a:ext cx="1581744" cy="1229528"/>
            <a:chOff x="3412728" y="1723017"/>
            <a:chExt cx="1581744" cy="1229528"/>
          </a:xfrm>
        </p:grpSpPr>
        <p:grpSp>
          <p:nvGrpSpPr>
            <p:cNvPr id="31" name="Group 30">
              <a:extLst>
                <a:ext uri="{FF2B5EF4-FFF2-40B4-BE49-F238E27FC236}">
                  <a16:creationId xmlns:a16="http://schemas.microsoft.com/office/drawing/2014/main" id="{4047A985-864C-C760-CBE0-172806102E42}"/>
                </a:ext>
              </a:extLst>
            </p:cNvPr>
            <p:cNvGrpSpPr/>
            <p:nvPr/>
          </p:nvGrpSpPr>
          <p:grpSpPr>
            <a:xfrm>
              <a:off x="3703852" y="2187855"/>
              <a:ext cx="933325" cy="764690"/>
              <a:chOff x="3969440" y="2939322"/>
              <a:chExt cx="933325" cy="764690"/>
            </a:xfrm>
          </p:grpSpPr>
          <p:grpSp>
            <p:nvGrpSpPr>
              <p:cNvPr id="33" name="Group 32">
                <a:extLst>
                  <a:ext uri="{FF2B5EF4-FFF2-40B4-BE49-F238E27FC236}">
                    <a16:creationId xmlns:a16="http://schemas.microsoft.com/office/drawing/2014/main" id="{9267C986-34D1-E78D-691A-28E2BF6801ED}"/>
                  </a:ext>
                </a:extLst>
              </p:cNvPr>
              <p:cNvGrpSpPr>
                <a:grpSpLocks noChangeAspect="1"/>
              </p:cNvGrpSpPr>
              <p:nvPr/>
            </p:nvGrpSpPr>
            <p:grpSpPr>
              <a:xfrm>
                <a:off x="4033220" y="2939322"/>
                <a:ext cx="435968" cy="435992"/>
                <a:chOff x="687388" y="1825626"/>
                <a:chExt cx="363538" cy="373063"/>
              </a:xfrm>
            </p:grpSpPr>
            <p:sp>
              <p:nvSpPr>
                <p:cNvPr id="66" name="Freeform 5">
                  <a:extLst>
                    <a:ext uri="{FF2B5EF4-FFF2-40B4-BE49-F238E27FC236}">
                      <a16:creationId xmlns:a16="http://schemas.microsoft.com/office/drawing/2014/main" id="{D71E5426-DA4B-E0AA-916C-52550BB960A4}"/>
                    </a:ext>
                  </a:extLst>
                </p:cNvPr>
                <p:cNvSpPr>
                  <a:spLocks noEditPoints="1"/>
                </p:cNvSpPr>
                <p:nvPr/>
              </p:nvSpPr>
              <p:spPr bwMode="auto">
                <a:xfrm>
                  <a:off x="695326" y="1844676"/>
                  <a:ext cx="249238" cy="247650"/>
                </a:xfrm>
                <a:custGeom>
                  <a:avLst/>
                  <a:gdLst>
                    <a:gd name="T0" fmla="*/ 36 w 94"/>
                    <a:gd name="T1" fmla="*/ 93 h 93"/>
                    <a:gd name="T2" fmla="*/ 35 w 94"/>
                    <a:gd name="T3" fmla="*/ 93 h 93"/>
                    <a:gd name="T4" fmla="*/ 1 w 94"/>
                    <a:gd name="T5" fmla="*/ 59 h 93"/>
                    <a:gd name="T6" fmla="*/ 0 w 94"/>
                    <a:gd name="T7" fmla="*/ 57 h 93"/>
                    <a:gd name="T8" fmla="*/ 1 w 94"/>
                    <a:gd name="T9" fmla="*/ 56 h 93"/>
                    <a:gd name="T10" fmla="*/ 56 w 94"/>
                    <a:gd name="T11" fmla="*/ 1 h 93"/>
                    <a:gd name="T12" fmla="*/ 59 w 94"/>
                    <a:gd name="T13" fmla="*/ 1 h 93"/>
                    <a:gd name="T14" fmla="*/ 93 w 94"/>
                    <a:gd name="T15" fmla="*/ 35 h 93"/>
                    <a:gd name="T16" fmla="*/ 93 w 94"/>
                    <a:gd name="T17" fmla="*/ 38 h 93"/>
                    <a:gd name="T18" fmla="*/ 38 w 94"/>
                    <a:gd name="T19" fmla="*/ 93 h 93"/>
                    <a:gd name="T20" fmla="*/ 36 w 94"/>
                    <a:gd name="T21" fmla="*/ 93 h 93"/>
                    <a:gd name="T22" fmla="*/ 5 w 94"/>
                    <a:gd name="T23" fmla="*/ 57 h 93"/>
                    <a:gd name="T24" fmla="*/ 36 w 94"/>
                    <a:gd name="T25" fmla="*/ 89 h 93"/>
                    <a:gd name="T26" fmla="*/ 89 w 94"/>
                    <a:gd name="T27" fmla="*/ 36 h 93"/>
                    <a:gd name="T28" fmla="*/ 57 w 94"/>
                    <a:gd name="T29" fmla="*/ 5 h 93"/>
                    <a:gd name="T30" fmla="*/ 5 w 94"/>
                    <a:gd name="T31" fmla="*/ 5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93">
                      <a:moveTo>
                        <a:pt x="36" y="93"/>
                      </a:moveTo>
                      <a:cubicBezTo>
                        <a:pt x="36" y="93"/>
                        <a:pt x="35" y="93"/>
                        <a:pt x="35" y="93"/>
                      </a:cubicBezTo>
                      <a:cubicBezTo>
                        <a:pt x="1" y="59"/>
                        <a:pt x="1" y="59"/>
                        <a:pt x="1" y="59"/>
                      </a:cubicBezTo>
                      <a:cubicBezTo>
                        <a:pt x="1" y="58"/>
                        <a:pt x="0" y="58"/>
                        <a:pt x="0" y="57"/>
                      </a:cubicBezTo>
                      <a:cubicBezTo>
                        <a:pt x="0" y="57"/>
                        <a:pt x="1" y="56"/>
                        <a:pt x="1" y="56"/>
                      </a:cubicBezTo>
                      <a:cubicBezTo>
                        <a:pt x="56" y="1"/>
                        <a:pt x="56" y="1"/>
                        <a:pt x="56" y="1"/>
                      </a:cubicBezTo>
                      <a:cubicBezTo>
                        <a:pt x="57" y="0"/>
                        <a:pt x="58" y="0"/>
                        <a:pt x="59" y="1"/>
                      </a:cubicBezTo>
                      <a:cubicBezTo>
                        <a:pt x="93" y="35"/>
                        <a:pt x="93" y="35"/>
                        <a:pt x="93" y="35"/>
                      </a:cubicBezTo>
                      <a:cubicBezTo>
                        <a:pt x="94" y="36"/>
                        <a:pt x="94" y="37"/>
                        <a:pt x="93" y="38"/>
                      </a:cubicBezTo>
                      <a:cubicBezTo>
                        <a:pt x="38" y="93"/>
                        <a:pt x="38" y="93"/>
                        <a:pt x="38" y="93"/>
                      </a:cubicBezTo>
                      <a:cubicBezTo>
                        <a:pt x="37" y="93"/>
                        <a:pt x="37" y="93"/>
                        <a:pt x="36" y="93"/>
                      </a:cubicBezTo>
                      <a:close/>
                      <a:moveTo>
                        <a:pt x="5" y="57"/>
                      </a:moveTo>
                      <a:cubicBezTo>
                        <a:pt x="36" y="89"/>
                        <a:pt x="36" y="89"/>
                        <a:pt x="36" y="89"/>
                      </a:cubicBezTo>
                      <a:cubicBezTo>
                        <a:pt x="89" y="36"/>
                        <a:pt x="89" y="36"/>
                        <a:pt x="89" y="36"/>
                      </a:cubicBezTo>
                      <a:cubicBezTo>
                        <a:pt x="57" y="5"/>
                        <a:pt x="57" y="5"/>
                        <a:pt x="57" y="5"/>
                      </a:cubicBezTo>
                      <a:lnTo>
                        <a:pt x="5"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67" name="Freeform 6">
                  <a:extLst>
                    <a:ext uri="{FF2B5EF4-FFF2-40B4-BE49-F238E27FC236}">
                      <a16:creationId xmlns:a16="http://schemas.microsoft.com/office/drawing/2014/main" id="{9FE33F27-97DD-8382-3DBE-7963A5C2BD9D}"/>
                    </a:ext>
                  </a:extLst>
                </p:cNvPr>
                <p:cNvSpPr>
                  <a:spLocks/>
                </p:cNvSpPr>
                <p:nvPr/>
              </p:nvSpPr>
              <p:spPr bwMode="auto">
                <a:xfrm>
                  <a:off x="687388" y="1825626"/>
                  <a:ext cx="166688" cy="176213"/>
                </a:xfrm>
                <a:custGeom>
                  <a:avLst/>
                  <a:gdLst>
                    <a:gd name="T0" fmla="*/ 5 w 63"/>
                    <a:gd name="T1" fmla="*/ 66 h 66"/>
                    <a:gd name="T2" fmla="*/ 4 w 63"/>
                    <a:gd name="T3" fmla="*/ 66 h 66"/>
                    <a:gd name="T4" fmla="*/ 3 w 63"/>
                    <a:gd name="T5" fmla="*/ 47 h 66"/>
                    <a:gd name="T6" fmla="*/ 19 w 63"/>
                    <a:gd name="T7" fmla="*/ 23 h 66"/>
                    <a:gd name="T8" fmla="*/ 62 w 63"/>
                    <a:gd name="T9" fmla="*/ 8 h 66"/>
                    <a:gd name="T10" fmla="*/ 62 w 63"/>
                    <a:gd name="T11" fmla="*/ 11 h 66"/>
                    <a:gd name="T12" fmla="*/ 59 w 63"/>
                    <a:gd name="T13" fmla="*/ 11 h 66"/>
                    <a:gd name="T14" fmla="*/ 22 w 63"/>
                    <a:gd name="T15" fmla="*/ 26 h 66"/>
                    <a:gd name="T16" fmla="*/ 6 w 63"/>
                    <a:gd name="T17" fmla="*/ 48 h 66"/>
                    <a:gd name="T18" fmla="*/ 7 w 63"/>
                    <a:gd name="T19" fmla="*/ 63 h 66"/>
                    <a:gd name="T20" fmla="*/ 7 w 63"/>
                    <a:gd name="T21" fmla="*/ 66 h 66"/>
                    <a:gd name="T22" fmla="*/ 5 w 63"/>
                    <a:gd name="T2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6">
                      <a:moveTo>
                        <a:pt x="5" y="66"/>
                      </a:moveTo>
                      <a:cubicBezTo>
                        <a:pt x="5" y="66"/>
                        <a:pt x="4" y="66"/>
                        <a:pt x="4" y="66"/>
                      </a:cubicBezTo>
                      <a:cubicBezTo>
                        <a:pt x="0" y="62"/>
                        <a:pt x="0" y="55"/>
                        <a:pt x="3" y="47"/>
                      </a:cubicBezTo>
                      <a:cubicBezTo>
                        <a:pt x="6" y="39"/>
                        <a:pt x="11" y="30"/>
                        <a:pt x="19" y="23"/>
                      </a:cubicBezTo>
                      <a:cubicBezTo>
                        <a:pt x="35" y="7"/>
                        <a:pt x="54" y="0"/>
                        <a:pt x="62" y="8"/>
                      </a:cubicBezTo>
                      <a:cubicBezTo>
                        <a:pt x="63" y="8"/>
                        <a:pt x="63" y="10"/>
                        <a:pt x="62" y="11"/>
                      </a:cubicBezTo>
                      <a:cubicBezTo>
                        <a:pt x="61" y="11"/>
                        <a:pt x="60" y="11"/>
                        <a:pt x="59" y="11"/>
                      </a:cubicBezTo>
                      <a:cubicBezTo>
                        <a:pt x="54" y="5"/>
                        <a:pt x="38" y="10"/>
                        <a:pt x="22" y="26"/>
                      </a:cubicBezTo>
                      <a:cubicBezTo>
                        <a:pt x="15" y="33"/>
                        <a:pt x="9" y="41"/>
                        <a:pt x="6" y="48"/>
                      </a:cubicBezTo>
                      <a:cubicBezTo>
                        <a:pt x="4" y="55"/>
                        <a:pt x="4" y="60"/>
                        <a:pt x="7" y="63"/>
                      </a:cubicBezTo>
                      <a:cubicBezTo>
                        <a:pt x="7" y="64"/>
                        <a:pt x="7" y="65"/>
                        <a:pt x="7" y="66"/>
                      </a:cubicBezTo>
                      <a:cubicBezTo>
                        <a:pt x="6" y="66"/>
                        <a:pt x="6" y="66"/>
                        <a:pt x="5" y="6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68" name="Freeform 7">
                  <a:extLst>
                    <a:ext uri="{FF2B5EF4-FFF2-40B4-BE49-F238E27FC236}">
                      <a16:creationId xmlns:a16="http://schemas.microsoft.com/office/drawing/2014/main" id="{2C4C2AAD-FFE4-2530-1644-06EABE166A10}"/>
                    </a:ext>
                  </a:extLst>
                </p:cNvPr>
                <p:cNvSpPr>
                  <a:spLocks/>
                </p:cNvSpPr>
                <p:nvPr/>
              </p:nvSpPr>
              <p:spPr bwMode="auto">
                <a:xfrm>
                  <a:off x="714376" y="1863726"/>
                  <a:ext cx="157163" cy="157163"/>
                </a:xfrm>
                <a:custGeom>
                  <a:avLst/>
                  <a:gdLst>
                    <a:gd name="T0" fmla="*/ 2 w 59"/>
                    <a:gd name="T1" fmla="*/ 59 h 59"/>
                    <a:gd name="T2" fmla="*/ 1 w 59"/>
                    <a:gd name="T3" fmla="*/ 59 h 59"/>
                    <a:gd name="T4" fmla="*/ 1 w 59"/>
                    <a:gd name="T5" fmla="*/ 56 h 59"/>
                    <a:gd name="T6" fmla="*/ 56 w 59"/>
                    <a:gd name="T7" fmla="*/ 1 h 59"/>
                    <a:gd name="T8" fmla="*/ 59 w 59"/>
                    <a:gd name="T9" fmla="*/ 1 h 59"/>
                    <a:gd name="T10" fmla="*/ 59 w 59"/>
                    <a:gd name="T11" fmla="*/ 3 h 59"/>
                    <a:gd name="T12" fmla="*/ 4 w 59"/>
                    <a:gd name="T13" fmla="*/ 59 h 59"/>
                    <a:gd name="T14" fmla="*/ 2 w 59"/>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9">
                      <a:moveTo>
                        <a:pt x="2" y="59"/>
                      </a:moveTo>
                      <a:cubicBezTo>
                        <a:pt x="2" y="59"/>
                        <a:pt x="1" y="59"/>
                        <a:pt x="1" y="59"/>
                      </a:cubicBezTo>
                      <a:cubicBezTo>
                        <a:pt x="0" y="58"/>
                        <a:pt x="0" y="56"/>
                        <a:pt x="1" y="56"/>
                      </a:cubicBezTo>
                      <a:cubicBezTo>
                        <a:pt x="56" y="1"/>
                        <a:pt x="56" y="1"/>
                        <a:pt x="56" y="1"/>
                      </a:cubicBezTo>
                      <a:cubicBezTo>
                        <a:pt x="57" y="0"/>
                        <a:pt x="58" y="0"/>
                        <a:pt x="59" y="1"/>
                      </a:cubicBezTo>
                      <a:cubicBezTo>
                        <a:pt x="59" y="1"/>
                        <a:pt x="59" y="3"/>
                        <a:pt x="59" y="3"/>
                      </a:cubicBezTo>
                      <a:cubicBezTo>
                        <a:pt x="4" y="59"/>
                        <a:pt x="4" y="59"/>
                        <a:pt x="4" y="59"/>
                      </a:cubicBezTo>
                      <a:cubicBezTo>
                        <a:pt x="3" y="59"/>
                        <a:pt x="3" y="59"/>
                        <a:pt x="2" y="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69" name="Freeform 8">
                  <a:extLst>
                    <a:ext uri="{FF2B5EF4-FFF2-40B4-BE49-F238E27FC236}">
                      <a16:creationId xmlns:a16="http://schemas.microsoft.com/office/drawing/2014/main" id="{B80C3BD7-3B47-55A4-2EEE-60579FF9398F}"/>
                    </a:ext>
                  </a:extLst>
                </p:cNvPr>
                <p:cNvSpPr>
                  <a:spLocks/>
                </p:cNvSpPr>
                <p:nvPr/>
              </p:nvSpPr>
              <p:spPr bwMode="auto">
                <a:xfrm>
                  <a:off x="730251" y="1879601"/>
                  <a:ext cx="158750" cy="157163"/>
                </a:xfrm>
                <a:custGeom>
                  <a:avLst/>
                  <a:gdLst>
                    <a:gd name="T0" fmla="*/ 2 w 60"/>
                    <a:gd name="T1" fmla="*/ 59 h 59"/>
                    <a:gd name="T2" fmla="*/ 1 w 60"/>
                    <a:gd name="T3" fmla="*/ 59 h 59"/>
                    <a:gd name="T4" fmla="*/ 1 w 60"/>
                    <a:gd name="T5" fmla="*/ 56 h 59"/>
                    <a:gd name="T6" fmla="*/ 56 w 60"/>
                    <a:gd name="T7" fmla="*/ 1 h 59"/>
                    <a:gd name="T8" fmla="*/ 59 w 60"/>
                    <a:gd name="T9" fmla="*/ 1 h 59"/>
                    <a:gd name="T10" fmla="*/ 59 w 60"/>
                    <a:gd name="T11" fmla="*/ 4 h 59"/>
                    <a:gd name="T12" fmla="*/ 4 w 60"/>
                    <a:gd name="T13" fmla="*/ 59 h 59"/>
                    <a:gd name="T14" fmla="*/ 2 w 60"/>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59">
                      <a:moveTo>
                        <a:pt x="2" y="59"/>
                      </a:moveTo>
                      <a:cubicBezTo>
                        <a:pt x="2" y="59"/>
                        <a:pt x="1" y="59"/>
                        <a:pt x="1" y="59"/>
                      </a:cubicBezTo>
                      <a:cubicBezTo>
                        <a:pt x="0" y="58"/>
                        <a:pt x="0" y="57"/>
                        <a:pt x="1" y="56"/>
                      </a:cubicBezTo>
                      <a:cubicBezTo>
                        <a:pt x="56" y="1"/>
                        <a:pt x="56" y="1"/>
                        <a:pt x="56" y="1"/>
                      </a:cubicBezTo>
                      <a:cubicBezTo>
                        <a:pt x="57" y="0"/>
                        <a:pt x="58" y="0"/>
                        <a:pt x="59" y="1"/>
                      </a:cubicBezTo>
                      <a:cubicBezTo>
                        <a:pt x="60" y="2"/>
                        <a:pt x="60" y="3"/>
                        <a:pt x="59" y="4"/>
                      </a:cubicBezTo>
                      <a:cubicBezTo>
                        <a:pt x="4" y="59"/>
                        <a:pt x="4" y="59"/>
                        <a:pt x="4" y="59"/>
                      </a:cubicBezTo>
                      <a:cubicBezTo>
                        <a:pt x="3" y="59"/>
                        <a:pt x="3" y="59"/>
                        <a:pt x="2" y="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70" name="Freeform 9">
                  <a:extLst>
                    <a:ext uri="{FF2B5EF4-FFF2-40B4-BE49-F238E27FC236}">
                      <a16:creationId xmlns:a16="http://schemas.microsoft.com/office/drawing/2014/main" id="{C392AB07-42EF-D0FB-BE0D-F552169E3662}"/>
                    </a:ext>
                  </a:extLst>
                </p:cNvPr>
                <p:cNvSpPr>
                  <a:spLocks noEditPoints="1"/>
                </p:cNvSpPr>
                <p:nvPr/>
              </p:nvSpPr>
              <p:spPr bwMode="auto">
                <a:xfrm>
                  <a:off x="777876" y="1927226"/>
                  <a:ext cx="130175" cy="130175"/>
                </a:xfrm>
                <a:custGeom>
                  <a:avLst/>
                  <a:gdLst>
                    <a:gd name="T0" fmla="*/ 19 w 49"/>
                    <a:gd name="T1" fmla="*/ 49 h 49"/>
                    <a:gd name="T2" fmla="*/ 18 w 49"/>
                    <a:gd name="T3" fmla="*/ 48 h 49"/>
                    <a:gd name="T4" fmla="*/ 1 w 49"/>
                    <a:gd name="T5" fmla="*/ 32 h 49"/>
                    <a:gd name="T6" fmla="*/ 1 w 49"/>
                    <a:gd name="T7" fmla="*/ 29 h 49"/>
                    <a:gd name="T8" fmla="*/ 29 w 49"/>
                    <a:gd name="T9" fmla="*/ 1 h 49"/>
                    <a:gd name="T10" fmla="*/ 32 w 49"/>
                    <a:gd name="T11" fmla="*/ 1 h 49"/>
                    <a:gd name="T12" fmla="*/ 48 w 49"/>
                    <a:gd name="T13" fmla="*/ 18 h 49"/>
                    <a:gd name="T14" fmla="*/ 49 w 49"/>
                    <a:gd name="T15" fmla="*/ 19 h 49"/>
                    <a:gd name="T16" fmla="*/ 48 w 49"/>
                    <a:gd name="T17" fmla="*/ 20 h 49"/>
                    <a:gd name="T18" fmla="*/ 21 w 49"/>
                    <a:gd name="T19" fmla="*/ 48 h 49"/>
                    <a:gd name="T20" fmla="*/ 19 w 49"/>
                    <a:gd name="T21" fmla="*/ 49 h 49"/>
                    <a:gd name="T22" fmla="*/ 5 w 49"/>
                    <a:gd name="T23" fmla="*/ 30 h 49"/>
                    <a:gd name="T24" fmla="*/ 19 w 49"/>
                    <a:gd name="T25" fmla="*/ 44 h 49"/>
                    <a:gd name="T26" fmla="*/ 44 w 49"/>
                    <a:gd name="T27" fmla="*/ 19 h 49"/>
                    <a:gd name="T28" fmla="*/ 30 w 49"/>
                    <a:gd name="T29" fmla="*/ 5 h 49"/>
                    <a:gd name="T30" fmla="*/ 5 w 49"/>
                    <a:gd name="T31" fmla="*/ 3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9">
                      <a:moveTo>
                        <a:pt x="19" y="49"/>
                      </a:moveTo>
                      <a:cubicBezTo>
                        <a:pt x="19" y="49"/>
                        <a:pt x="18" y="49"/>
                        <a:pt x="18" y="48"/>
                      </a:cubicBezTo>
                      <a:cubicBezTo>
                        <a:pt x="1" y="32"/>
                        <a:pt x="1" y="32"/>
                        <a:pt x="1" y="32"/>
                      </a:cubicBezTo>
                      <a:cubicBezTo>
                        <a:pt x="0" y="31"/>
                        <a:pt x="0" y="30"/>
                        <a:pt x="1" y="29"/>
                      </a:cubicBezTo>
                      <a:cubicBezTo>
                        <a:pt x="29" y="1"/>
                        <a:pt x="29" y="1"/>
                        <a:pt x="29" y="1"/>
                      </a:cubicBezTo>
                      <a:cubicBezTo>
                        <a:pt x="30" y="0"/>
                        <a:pt x="31" y="0"/>
                        <a:pt x="32" y="1"/>
                      </a:cubicBezTo>
                      <a:cubicBezTo>
                        <a:pt x="48" y="18"/>
                        <a:pt x="48" y="18"/>
                        <a:pt x="48" y="18"/>
                      </a:cubicBezTo>
                      <a:cubicBezTo>
                        <a:pt x="49" y="18"/>
                        <a:pt x="49" y="18"/>
                        <a:pt x="49" y="19"/>
                      </a:cubicBezTo>
                      <a:cubicBezTo>
                        <a:pt x="49" y="19"/>
                        <a:pt x="49" y="20"/>
                        <a:pt x="48" y="20"/>
                      </a:cubicBezTo>
                      <a:cubicBezTo>
                        <a:pt x="21" y="48"/>
                        <a:pt x="21" y="48"/>
                        <a:pt x="21" y="48"/>
                      </a:cubicBezTo>
                      <a:cubicBezTo>
                        <a:pt x="20" y="49"/>
                        <a:pt x="20" y="49"/>
                        <a:pt x="19" y="49"/>
                      </a:cubicBezTo>
                      <a:close/>
                      <a:moveTo>
                        <a:pt x="5" y="30"/>
                      </a:moveTo>
                      <a:cubicBezTo>
                        <a:pt x="19" y="44"/>
                        <a:pt x="19" y="44"/>
                        <a:pt x="19" y="44"/>
                      </a:cubicBezTo>
                      <a:cubicBezTo>
                        <a:pt x="44" y="19"/>
                        <a:pt x="44" y="19"/>
                        <a:pt x="44" y="19"/>
                      </a:cubicBezTo>
                      <a:cubicBezTo>
                        <a:pt x="30" y="5"/>
                        <a:pt x="30" y="5"/>
                        <a:pt x="30" y="5"/>
                      </a:cubicBezTo>
                      <a:lnTo>
                        <a:pt x="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71" name="Freeform 10">
                  <a:extLst>
                    <a:ext uri="{FF2B5EF4-FFF2-40B4-BE49-F238E27FC236}">
                      <a16:creationId xmlns:a16="http://schemas.microsoft.com/office/drawing/2014/main" id="{40A41CE9-0CF5-EF33-DE7C-A812D33D6988}"/>
                    </a:ext>
                  </a:extLst>
                </p:cNvPr>
                <p:cNvSpPr>
                  <a:spLocks noEditPoints="1"/>
                </p:cNvSpPr>
                <p:nvPr/>
              </p:nvSpPr>
              <p:spPr bwMode="auto">
                <a:xfrm>
                  <a:off x="812801" y="1962151"/>
                  <a:ext cx="63500" cy="58738"/>
                </a:xfrm>
                <a:custGeom>
                  <a:avLst/>
                  <a:gdLst>
                    <a:gd name="T0" fmla="*/ 12 w 24"/>
                    <a:gd name="T1" fmla="*/ 22 h 22"/>
                    <a:gd name="T2" fmla="*/ 4 w 24"/>
                    <a:gd name="T3" fmla="*/ 19 h 22"/>
                    <a:gd name="T4" fmla="*/ 4 w 24"/>
                    <a:gd name="T5" fmla="*/ 4 h 22"/>
                    <a:gd name="T6" fmla="*/ 19 w 24"/>
                    <a:gd name="T7" fmla="*/ 4 h 22"/>
                    <a:gd name="T8" fmla="*/ 19 w 24"/>
                    <a:gd name="T9" fmla="*/ 19 h 22"/>
                    <a:gd name="T10" fmla="*/ 12 w 24"/>
                    <a:gd name="T11" fmla="*/ 22 h 22"/>
                    <a:gd name="T12" fmla="*/ 12 w 24"/>
                    <a:gd name="T13" fmla="*/ 5 h 22"/>
                    <a:gd name="T14" fmla="*/ 7 w 24"/>
                    <a:gd name="T15" fmla="*/ 7 h 22"/>
                    <a:gd name="T16" fmla="*/ 7 w 24"/>
                    <a:gd name="T17" fmla="*/ 16 h 22"/>
                    <a:gd name="T18" fmla="*/ 17 w 24"/>
                    <a:gd name="T19" fmla="*/ 16 h 22"/>
                    <a:gd name="T20" fmla="*/ 18 w 24"/>
                    <a:gd name="T21" fmla="*/ 12 h 22"/>
                    <a:gd name="T22" fmla="*/ 17 w 24"/>
                    <a:gd name="T23" fmla="*/ 7 h 22"/>
                    <a:gd name="T24" fmla="*/ 12 w 24"/>
                    <a:gd name="T25"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22">
                      <a:moveTo>
                        <a:pt x="12" y="22"/>
                      </a:moveTo>
                      <a:cubicBezTo>
                        <a:pt x="9" y="22"/>
                        <a:pt x="6" y="21"/>
                        <a:pt x="4" y="19"/>
                      </a:cubicBezTo>
                      <a:cubicBezTo>
                        <a:pt x="0" y="15"/>
                        <a:pt x="0" y="8"/>
                        <a:pt x="4" y="4"/>
                      </a:cubicBezTo>
                      <a:cubicBezTo>
                        <a:pt x="8" y="0"/>
                        <a:pt x="15" y="0"/>
                        <a:pt x="19" y="4"/>
                      </a:cubicBezTo>
                      <a:cubicBezTo>
                        <a:pt x="24" y="8"/>
                        <a:pt x="24" y="15"/>
                        <a:pt x="19" y="19"/>
                      </a:cubicBezTo>
                      <a:cubicBezTo>
                        <a:pt x="17" y="21"/>
                        <a:pt x="15" y="22"/>
                        <a:pt x="12" y="22"/>
                      </a:cubicBezTo>
                      <a:close/>
                      <a:moveTo>
                        <a:pt x="12" y="5"/>
                      </a:moveTo>
                      <a:cubicBezTo>
                        <a:pt x="10" y="5"/>
                        <a:pt x="8" y="6"/>
                        <a:pt x="7" y="7"/>
                      </a:cubicBezTo>
                      <a:cubicBezTo>
                        <a:pt x="4" y="9"/>
                        <a:pt x="4" y="14"/>
                        <a:pt x="7" y="16"/>
                      </a:cubicBezTo>
                      <a:cubicBezTo>
                        <a:pt x="10" y="19"/>
                        <a:pt x="14" y="19"/>
                        <a:pt x="17" y="16"/>
                      </a:cubicBezTo>
                      <a:cubicBezTo>
                        <a:pt x="18" y="15"/>
                        <a:pt x="18" y="13"/>
                        <a:pt x="18" y="12"/>
                      </a:cubicBezTo>
                      <a:cubicBezTo>
                        <a:pt x="18" y="10"/>
                        <a:pt x="18" y="8"/>
                        <a:pt x="17" y="7"/>
                      </a:cubicBezTo>
                      <a:cubicBezTo>
                        <a:pt x="15" y="6"/>
                        <a:pt x="14" y="5"/>
                        <a:pt x="12"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72" name="Freeform 11">
                  <a:extLst>
                    <a:ext uri="{FF2B5EF4-FFF2-40B4-BE49-F238E27FC236}">
                      <a16:creationId xmlns:a16="http://schemas.microsoft.com/office/drawing/2014/main" id="{120F1EED-CB93-EFA6-1F0F-D30FF0081BB5}"/>
                    </a:ext>
                  </a:extLst>
                </p:cNvPr>
                <p:cNvSpPr>
                  <a:spLocks noEditPoints="1"/>
                </p:cNvSpPr>
                <p:nvPr/>
              </p:nvSpPr>
              <p:spPr bwMode="auto">
                <a:xfrm>
                  <a:off x="920751" y="2070101"/>
                  <a:ext cx="96838" cy="90488"/>
                </a:xfrm>
                <a:custGeom>
                  <a:avLst/>
                  <a:gdLst>
                    <a:gd name="T0" fmla="*/ 18 w 36"/>
                    <a:gd name="T1" fmla="*/ 34 h 34"/>
                    <a:gd name="T2" fmla="*/ 6 w 36"/>
                    <a:gd name="T3" fmla="*/ 29 h 34"/>
                    <a:gd name="T4" fmla="*/ 6 w 36"/>
                    <a:gd name="T5" fmla="*/ 6 h 34"/>
                    <a:gd name="T6" fmla="*/ 29 w 36"/>
                    <a:gd name="T7" fmla="*/ 6 h 34"/>
                    <a:gd name="T8" fmla="*/ 29 w 36"/>
                    <a:gd name="T9" fmla="*/ 6 h 34"/>
                    <a:gd name="T10" fmla="*/ 29 w 36"/>
                    <a:gd name="T11" fmla="*/ 29 h 34"/>
                    <a:gd name="T12" fmla="*/ 18 w 36"/>
                    <a:gd name="T13" fmla="*/ 34 h 34"/>
                    <a:gd name="T14" fmla="*/ 18 w 36"/>
                    <a:gd name="T15" fmla="*/ 6 h 34"/>
                    <a:gd name="T16" fmla="*/ 9 w 36"/>
                    <a:gd name="T17" fmla="*/ 9 h 34"/>
                    <a:gd name="T18" fmla="*/ 9 w 36"/>
                    <a:gd name="T19" fmla="*/ 26 h 34"/>
                    <a:gd name="T20" fmla="*/ 26 w 36"/>
                    <a:gd name="T21" fmla="*/ 26 h 34"/>
                    <a:gd name="T22" fmla="*/ 26 w 36"/>
                    <a:gd name="T23" fmla="*/ 9 h 34"/>
                    <a:gd name="T24" fmla="*/ 18 w 36"/>
                    <a:gd name="T25"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4">
                      <a:moveTo>
                        <a:pt x="18" y="34"/>
                      </a:moveTo>
                      <a:cubicBezTo>
                        <a:pt x="14" y="34"/>
                        <a:pt x="10" y="32"/>
                        <a:pt x="6" y="29"/>
                      </a:cubicBezTo>
                      <a:cubicBezTo>
                        <a:pt x="0" y="23"/>
                        <a:pt x="0" y="13"/>
                        <a:pt x="6" y="6"/>
                      </a:cubicBezTo>
                      <a:cubicBezTo>
                        <a:pt x="13" y="0"/>
                        <a:pt x="23" y="0"/>
                        <a:pt x="29" y="6"/>
                      </a:cubicBezTo>
                      <a:cubicBezTo>
                        <a:pt x="29" y="6"/>
                        <a:pt x="29" y="6"/>
                        <a:pt x="29" y="6"/>
                      </a:cubicBezTo>
                      <a:cubicBezTo>
                        <a:pt x="36" y="13"/>
                        <a:pt x="36" y="23"/>
                        <a:pt x="29" y="29"/>
                      </a:cubicBezTo>
                      <a:cubicBezTo>
                        <a:pt x="26" y="32"/>
                        <a:pt x="22" y="34"/>
                        <a:pt x="18" y="34"/>
                      </a:cubicBezTo>
                      <a:close/>
                      <a:moveTo>
                        <a:pt x="18" y="6"/>
                      </a:moveTo>
                      <a:cubicBezTo>
                        <a:pt x="15" y="6"/>
                        <a:pt x="12" y="7"/>
                        <a:pt x="9" y="9"/>
                      </a:cubicBezTo>
                      <a:cubicBezTo>
                        <a:pt x="5" y="14"/>
                        <a:pt x="5" y="22"/>
                        <a:pt x="9" y="26"/>
                      </a:cubicBezTo>
                      <a:cubicBezTo>
                        <a:pt x="14" y="31"/>
                        <a:pt x="22" y="31"/>
                        <a:pt x="26" y="26"/>
                      </a:cubicBezTo>
                      <a:cubicBezTo>
                        <a:pt x="31" y="22"/>
                        <a:pt x="31" y="14"/>
                        <a:pt x="26" y="9"/>
                      </a:cubicBezTo>
                      <a:cubicBezTo>
                        <a:pt x="24" y="7"/>
                        <a:pt x="21" y="6"/>
                        <a:pt x="18"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73" name="Freeform 12">
                  <a:extLst>
                    <a:ext uri="{FF2B5EF4-FFF2-40B4-BE49-F238E27FC236}">
                      <a16:creationId xmlns:a16="http://schemas.microsoft.com/office/drawing/2014/main" id="{C05A4DE5-8A63-78A0-BC83-6E5E74C8A763}"/>
                    </a:ext>
                  </a:extLst>
                </p:cNvPr>
                <p:cNvSpPr>
                  <a:spLocks noEditPoints="1"/>
                </p:cNvSpPr>
                <p:nvPr/>
              </p:nvSpPr>
              <p:spPr bwMode="auto">
                <a:xfrm>
                  <a:off x="844551" y="1993901"/>
                  <a:ext cx="206375" cy="204788"/>
                </a:xfrm>
                <a:custGeom>
                  <a:avLst/>
                  <a:gdLst>
                    <a:gd name="T0" fmla="*/ 48 w 78"/>
                    <a:gd name="T1" fmla="*/ 77 h 77"/>
                    <a:gd name="T2" fmla="*/ 46 w 78"/>
                    <a:gd name="T3" fmla="*/ 77 h 77"/>
                    <a:gd name="T4" fmla="*/ 21 w 78"/>
                    <a:gd name="T5" fmla="*/ 51 h 77"/>
                    <a:gd name="T6" fmla="*/ 21 w 78"/>
                    <a:gd name="T7" fmla="*/ 49 h 77"/>
                    <a:gd name="T8" fmla="*/ 24 w 78"/>
                    <a:gd name="T9" fmla="*/ 39 h 77"/>
                    <a:gd name="T10" fmla="*/ 0 w 78"/>
                    <a:gd name="T11" fmla="*/ 15 h 77"/>
                    <a:gd name="T12" fmla="*/ 0 w 78"/>
                    <a:gd name="T13" fmla="*/ 13 h 77"/>
                    <a:gd name="T14" fmla="*/ 13 w 78"/>
                    <a:gd name="T15" fmla="*/ 0 h 77"/>
                    <a:gd name="T16" fmla="*/ 16 w 78"/>
                    <a:gd name="T17" fmla="*/ 0 h 77"/>
                    <a:gd name="T18" fmla="*/ 39 w 78"/>
                    <a:gd name="T19" fmla="*/ 24 h 77"/>
                    <a:gd name="T20" fmla="*/ 50 w 78"/>
                    <a:gd name="T21" fmla="*/ 20 h 77"/>
                    <a:gd name="T22" fmla="*/ 52 w 78"/>
                    <a:gd name="T23" fmla="*/ 21 h 77"/>
                    <a:gd name="T24" fmla="*/ 77 w 78"/>
                    <a:gd name="T25" fmla="*/ 46 h 77"/>
                    <a:gd name="T26" fmla="*/ 77 w 78"/>
                    <a:gd name="T27" fmla="*/ 49 h 77"/>
                    <a:gd name="T28" fmla="*/ 49 w 78"/>
                    <a:gd name="T29" fmla="*/ 77 h 77"/>
                    <a:gd name="T30" fmla="*/ 48 w 78"/>
                    <a:gd name="T31" fmla="*/ 77 h 77"/>
                    <a:gd name="T32" fmla="*/ 25 w 78"/>
                    <a:gd name="T33" fmla="*/ 49 h 77"/>
                    <a:gd name="T34" fmla="*/ 48 w 78"/>
                    <a:gd name="T35" fmla="*/ 72 h 77"/>
                    <a:gd name="T36" fmla="*/ 72 w 78"/>
                    <a:gd name="T37" fmla="*/ 47 h 77"/>
                    <a:gd name="T38" fmla="*/ 50 w 78"/>
                    <a:gd name="T39" fmla="*/ 25 h 77"/>
                    <a:gd name="T40" fmla="*/ 39 w 78"/>
                    <a:gd name="T41" fmla="*/ 28 h 77"/>
                    <a:gd name="T42" fmla="*/ 37 w 78"/>
                    <a:gd name="T43" fmla="*/ 27 h 77"/>
                    <a:gd name="T44" fmla="*/ 14 w 78"/>
                    <a:gd name="T45" fmla="*/ 5 h 77"/>
                    <a:gd name="T46" fmla="*/ 5 w 78"/>
                    <a:gd name="T47" fmla="*/ 14 h 77"/>
                    <a:gd name="T48" fmla="*/ 28 w 78"/>
                    <a:gd name="T49" fmla="*/ 37 h 77"/>
                    <a:gd name="T50" fmla="*/ 28 w 78"/>
                    <a:gd name="T51" fmla="*/ 39 h 77"/>
                    <a:gd name="T52" fmla="*/ 25 w 78"/>
                    <a:gd name="T53" fmla="*/ 4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77">
                      <a:moveTo>
                        <a:pt x="48" y="77"/>
                      </a:moveTo>
                      <a:cubicBezTo>
                        <a:pt x="47" y="77"/>
                        <a:pt x="46" y="77"/>
                        <a:pt x="46" y="77"/>
                      </a:cubicBezTo>
                      <a:cubicBezTo>
                        <a:pt x="21" y="51"/>
                        <a:pt x="21" y="51"/>
                        <a:pt x="21" y="51"/>
                      </a:cubicBezTo>
                      <a:cubicBezTo>
                        <a:pt x="20" y="51"/>
                        <a:pt x="20" y="50"/>
                        <a:pt x="21" y="49"/>
                      </a:cubicBezTo>
                      <a:cubicBezTo>
                        <a:pt x="24" y="39"/>
                        <a:pt x="24" y="39"/>
                        <a:pt x="24" y="39"/>
                      </a:cubicBezTo>
                      <a:cubicBezTo>
                        <a:pt x="0" y="15"/>
                        <a:pt x="0" y="15"/>
                        <a:pt x="0" y="15"/>
                      </a:cubicBezTo>
                      <a:cubicBezTo>
                        <a:pt x="0" y="15"/>
                        <a:pt x="0" y="13"/>
                        <a:pt x="0" y="13"/>
                      </a:cubicBezTo>
                      <a:cubicBezTo>
                        <a:pt x="13" y="0"/>
                        <a:pt x="13" y="0"/>
                        <a:pt x="13" y="0"/>
                      </a:cubicBezTo>
                      <a:cubicBezTo>
                        <a:pt x="14" y="0"/>
                        <a:pt x="15" y="0"/>
                        <a:pt x="16" y="0"/>
                      </a:cubicBezTo>
                      <a:cubicBezTo>
                        <a:pt x="39" y="24"/>
                        <a:pt x="39" y="24"/>
                        <a:pt x="39" y="24"/>
                      </a:cubicBezTo>
                      <a:cubicBezTo>
                        <a:pt x="50" y="20"/>
                        <a:pt x="50" y="20"/>
                        <a:pt x="50" y="20"/>
                      </a:cubicBezTo>
                      <a:cubicBezTo>
                        <a:pt x="50" y="20"/>
                        <a:pt x="51" y="20"/>
                        <a:pt x="52" y="21"/>
                      </a:cubicBezTo>
                      <a:cubicBezTo>
                        <a:pt x="77" y="46"/>
                        <a:pt x="77" y="46"/>
                        <a:pt x="77" y="46"/>
                      </a:cubicBezTo>
                      <a:cubicBezTo>
                        <a:pt x="78" y="47"/>
                        <a:pt x="78" y="48"/>
                        <a:pt x="77" y="49"/>
                      </a:cubicBezTo>
                      <a:cubicBezTo>
                        <a:pt x="49" y="77"/>
                        <a:pt x="49" y="77"/>
                        <a:pt x="49" y="77"/>
                      </a:cubicBezTo>
                      <a:cubicBezTo>
                        <a:pt x="49" y="77"/>
                        <a:pt x="48" y="77"/>
                        <a:pt x="48" y="77"/>
                      </a:cubicBezTo>
                      <a:close/>
                      <a:moveTo>
                        <a:pt x="25" y="49"/>
                      </a:moveTo>
                      <a:cubicBezTo>
                        <a:pt x="48" y="72"/>
                        <a:pt x="48" y="72"/>
                        <a:pt x="48" y="72"/>
                      </a:cubicBezTo>
                      <a:cubicBezTo>
                        <a:pt x="72" y="47"/>
                        <a:pt x="72" y="47"/>
                        <a:pt x="72" y="47"/>
                      </a:cubicBezTo>
                      <a:cubicBezTo>
                        <a:pt x="50" y="25"/>
                        <a:pt x="50" y="25"/>
                        <a:pt x="50" y="25"/>
                      </a:cubicBezTo>
                      <a:cubicBezTo>
                        <a:pt x="39" y="28"/>
                        <a:pt x="39" y="28"/>
                        <a:pt x="39" y="28"/>
                      </a:cubicBezTo>
                      <a:cubicBezTo>
                        <a:pt x="38" y="28"/>
                        <a:pt x="38" y="28"/>
                        <a:pt x="37" y="27"/>
                      </a:cubicBezTo>
                      <a:cubicBezTo>
                        <a:pt x="14" y="5"/>
                        <a:pt x="14" y="5"/>
                        <a:pt x="14" y="5"/>
                      </a:cubicBezTo>
                      <a:cubicBezTo>
                        <a:pt x="5" y="14"/>
                        <a:pt x="5" y="14"/>
                        <a:pt x="5" y="14"/>
                      </a:cubicBezTo>
                      <a:cubicBezTo>
                        <a:pt x="28" y="37"/>
                        <a:pt x="28" y="37"/>
                        <a:pt x="28" y="37"/>
                      </a:cubicBezTo>
                      <a:cubicBezTo>
                        <a:pt x="28" y="38"/>
                        <a:pt x="28" y="38"/>
                        <a:pt x="28" y="39"/>
                      </a:cubicBezTo>
                      <a:lnTo>
                        <a:pt x="25"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grpSp>
          <p:grpSp>
            <p:nvGrpSpPr>
              <p:cNvPr id="34" name="Group 33">
                <a:extLst>
                  <a:ext uri="{FF2B5EF4-FFF2-40B4-BE49-F238E27FC236}">
                    <a16:creationId xmlns:a16="http://schemas.microsoft.com/office/drawing/2014/main" id="{A22139D7-9618-7B18-BF1B-A4B397A9DFEB}"/>
                  </a:ext>
                </a:extLst>
              </p:cNvPr>
              <p:cNvGrpSpPr>
                <a:grpSpLocks noChangeAspect="1"/>
              </p:cNvGrpSpPr>
              <p:nvPr/>
            </p:nvGrpSpPr>
            <p:grpSpPr>
              <a:xfrm>
                <a:off x="4510760" y="2966450"/>
                <a:ext cx="373141" cy="341372"/>
                <a:chOff x="714376" y="1320801"/>
                <a:chExt cx="311150" cy="292100"/>
              </a:xfrm>
            </p:grpSpPr>
            <p:sp>
              <p:nvSpPr>
                <p:cNvPr id="59" name="Freeform 474">
                  <a:extLst>
                    <a:ext uri="{FF2B5EF4-FFF2-40B4-BE49-F238E27FC236}">
                      <a16:creationId xmlns:a16="http://schemas.microsoft.com/office/drawing/2014/main" id="{96138FB7-3CA8-5430-7B49-4E55244CBF27}"/>
                    </a:ext>
                  </a:extLst>
                </p:cNvPr>
                <p:cNvSpPr>
                  <a:spLocks noEditPoints="1"/>
                </p:cNvSpPr>
                <p:nvPr/>
              </p:nvSpPr>
              <p:spPr bwMode="auto">
                <a:xfrm>
                  <a:off x="738189" y="1395413"/>
                  <a:ext cx="263525" cy="180975"/>
                </a:xfrm>
                <a:custGeom>
                  <a:avLst/>
                  <a:gdLst>
                    <a:gd name="T0" fmla="*/ 97 w 99"/>
                    <a:gd name="T1" fmla="*/ 68 h 68"/>
                    <a:gd name="T2" fmla="*/ 2 w 99"/>
                    <a:gd name="T3" fmla="*/ 68 h 68"/>
                    <a:gd name="T4" fmla="*/ 0 w 99"/>
                    <a:gd name="T5" fmla="*/ 66 h 68"/>
                    <a:gd name="T6" fmla="*/ 0 w 99"/>
                    <a:gd name="T7" fmla="*/ 2 h 68"/>
                    <a:gd name="T8" fmla="*/ 2 w 99"/>
                    <a:gd name="T9" fmla="*/ 0 h 68"/>
                    <a:gd name="T10" fmla="*/ 97 w 99"/>
                    <a:gd name="T11" fmla="*/ 0 h 68"/>
                    <a:gd name="T12" fmla="*/ 99 w 99"/>
                    <a:gd name="T13" fmla="*/ 2 h 68"/>
                    <a:gd name="T14" fmla="*/ 99 w 99"/>
                    <a:gd name="T15" fmla="*/ 66 h 68"/>
                    <a:gd name="T16" fmla="*/ 97 w 99"/>
                    <a:gd name="T17" fmla="*/ 68 h 68"/>
                    <a:gd name="T18" fmla="*/ 4 w 99"/>
                    <a:gd name="T19" fmla="*/ 64 h 68"/>
                    <a:gd name="T20" fmla="*/ 95 w 99"/>
                    <a:gd name="T21" fmla="*/ 64 h 68"/>
                    <a:gd name="T22" fmla="*/ 95 w 99"/>
                    <a:gd name="T23" fmla="*/ 4 h 68"/>
                    <a:gd name="T24" fmla="*/ 4 w 99"/>
                    <a:gd name="T25" fmla="*/ 4 h 68"/>
                    <a:gd name="T26" fmla="*/ 4 w 99"/>
                    <a:gd name="T2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68">
                      <a:moveTo>
                        <a:pt x="97" y="68"/>
                      </a:moveTo>
                      <a:cubicBezTo>
                        <a:pt x="2" y="68"/>
                        <a:pt x="2" y="68"/>
                        <a:pt x="2" y="68"/>
                      </a:cubicBezTo>
                      <a:cubicBezTo>
                        <a:pt x="1" y="68"/>
                        <a:pt x="0" y="67"/>
                        <a:pt x="0" y="66"/>
                      </a:cubicBezTo>
                      <a:cubicBezTo>
                        <a:pt x="0" y="2"/>
                        <a:pt x="0" y="2"/>
                        <a:pt x="0" y="2"/>
                      </a:cubicBezTo>
                      <a:cubicBezTo>
                        <a:pt x="0" y="1"/>
                        <a:pt x="1" y="0"/>
                        <a:pt x="2" y="0"/>
                      </a:cubicBezTo>
                      <a:cubicBezTo>
                        <a:pt x="97" y="0"/>
                        <a:pt x="97" y="0"/>
                        <a:pt x="97" y="0"/>
                      </a:cubicBezTo>
                      <a:cubicBezTo>
                        <a:pt x="98" y="0"/>
                        <a:pt x="99" y="1"/>
                        <a:pt x="99" y="2"/>
                      </a:cubicBezTo>
                      <a:cubicBezTo>
                        <a:pt x="99" y="66"/>
                        <a:pt x="99" y="66"/>
                        <a:pt x="99" y="66"/>
                      </a:cubicBezTo>
                      <a:cubicBezTo>
                        <a:pt x="99" y="67"/>
                        <a:pt x="98" y="68"/>
                        <a:pt x="97" y="68"/>
                      </a:cubicBezTo>
                      <a:close/>
                      <a:moveTo>
                        <a:pt x="4" y="64"/>
                      </a:moveTo>
                      <a:cubicBezTo>
                        <a:pt x="95" y="64"/>
                        <a:pt x="95" y="64"/>
                        <a:pt x="95" y="64"/>
                      </a:cubicBezTo>
                      <a:cubicBezTo>
                        <a:pt x="95" y="4"/>
                        <a:pt x="95" y="4"/>
                        <a:pt x="95" y="4"/>
                      </a:cubicBezTo>
                      <a:cubicBezTo>
                        <a:pt x="4" y="4"/>
                        <a:pt x="4" y="4"/>
                        <a:pt x="4" y="4"/>
                      </a:cubicBezTo>
                      <a:lnTo>
                        <a:pt x="4"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60" name="Freeform 475">
                  <a:extLst>
                    <a:ext uri="{FF2B5EF4-FFF2-40B4-BE49-F238E27FC236}">
                      <a16:creationId xmlns:a16="http://schemas.microsoft.com/office/drawing/2014/main" id="{DB8A5CDE-6BF0-8D90-7D54-CBAF4B8E7096}"/>
                    </a:ext>
                  </a:extLst>
                </p:cNvPr>
                <p:cNvSpPr>
                  <a:spLocks noEditPoints="1"/>
                </p:cNvSpPr>
                <p:nvPr/>
              </p:nvSpPr>
              <p:spPr bwMode="auto">
                <a:xfrm>
                  <a:off x="714376" y="1358901"/>
                  <a:ext cx="311150" cy="47625"/>
                </a:xfrm>
                <a:custGeom>
                  <a:avLst/>
                  <a:gdLst>
                    <a:gd name="T0" fmla="*/ 115 w 117"/>
                    <a:gd name="T1" fmla="*/ 18 h 18"/>
                    <a:gd name="T2" fmla="*/ 2 w 117"/>
                    <a:gd name="T3" fmla="*/ 18 h 18"/>
                    <a:gd name="T4" fmla="*/ 0 w 117"/>
                    <a:gd name="T5" fmla="*/ 16 h 18"/>
                    <a:gd name="T6" fmla="*/ 0 w 117"/>
                    <a:gd name="T7" fmla="*/ 2 h 18"/>
                    <a:gd name="T8" fmla="*/ 2 w 117"/>
                    <a:gd name="T9" fmla="*/ 0 h 18"/>
                    <a:gd name="T10" fmla="*/ 115 w 117"/>
                    <a:gd name="T11" fmla="*/ 0 h 18"/>
                    <a:gd name="T12" fmla="*/ 117 w 117"/>
                    <a:gd name="T13" fmla="*/ 2 h 18"/>
                    <a:gd name="T14" fmla="*/ 117 w 117"/>
                    <a:gd name="T15" fmla="*/ 16 h 18"/>
                    <a:gd name="T16" fmla="*/ 115 w 117"/>
                    <a:gd name="T17" fmla="*/ 18 h 18"/>
                    <a:gd name="T18" fmla="*/ 4 w 117"/>
                    <a:gd name="T19" fmla="*/ 14 h 18"/>
                    <a:gd name="T20" fmla="*/ 113 w 117"/>
                    <a:gd name="T21" fmla="*/ 14 h 18"/>
                    <a:gd name="T22" fmla="*/ 113 w 117"/>
                    <a:gd name="T23" fmla="*/ 4 h 18"/>
                    <a:gd name="T24" fmla="*/ 4 w 117"/>
                    <a:gd name="T25" fmla="*/ 4 h 18"/>
                    <a:gd name="T26" fmla="*/ 4 w 117"/>
                    <a:gd name="T2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8">
                      <a:moveTo>
                        <a:pt x="115" y="18"/>
                      </a:moveTo>
                      <a:cubicBezTo>
                        <a:pt x="2" y="18"/>
                        <a:pt x="2" y="18"/>
                        <a:pt x="2" y="18"/>
                      </a:cubicBezTo>
                      <a:cubicBezTo>
                        <a:pt x="1" y="18"/>
                        <a:pt x="0" y="17"/>
                        <a:pt x="0" y="16"/>
                      </a:cubicBezTo>
                      <a:cubicBezTo>
                        <a:pt x="0" y="2"/>
                        <a:pt x="0" y="2"/>
                        <a:pt x="0" y="2"/>
                      </a:cubicBezTo>
                      <a:cubicBezTo>
                        <a:pt x="0" y="1"/>
                        <a:pt x="1" y="0"/>
                        <a:pt x="2" y="0"/>
                      </a:cubicBezTo>
                      <a:cubicBezTo>
                        <a:pt x="115" y="0"/>
                        <a:pt x="115" y="0"/>
                        <a:pt x="115" y="0"/>
                      </a:cubicBezTo>
                      <a:cubicBezTo>
                        <a:pt x="116" y="0"/>
                        <a:pt x="117" y="1"/>
                        <a:pt x="117" y="2"/>
                      </a:cubicBezTo>
                      <a:cubicBezTo>
                        <a:pt x="117" y="16"/>
                        <a:pt x="117" y="16"/>
                        <a:pt x="117" y="16"/>
                      </a:cubicBezTo>
                      <a:cubicBezTo>
                        <a:pt x="117" y="17"/>
                        <a:pt x="116" y="18"/>
                        <a:pt x="115" y="18"/>
                      </a:cubicBezTo>
                      <a:close/>
                      <a:moveTo>
                        <a:pt x="4" y="14"/>
                      </a:moveTo>
                      <a:cubicBezTo>
                        <a:pt x="113" y="14"/>
                        <a:pt x="113" y="14"/>
                        <a:pt x="113" y="14"/>
                      </a:cubicBezTo>
                      <a:cubicBezTo>
                        <a:pt x="113" y="4"/>
                        <a:pt x="113" y="4"/>
                        <a:pt x="113" y="4"/>
                      </a:cubicBezTo>
                      <a:cubicBezTo>
                        <a:pt x="4" y="4"/>
                        <a:pt x="4" y="4"/>
                        <a:pt x="4" y="4"/>
                      </a:cubicBez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61" name="Freeform 476">
                  <a:extLst>
                    <a:ext uri="{FF2B5EF4-FFF2-40B4-BE49-F238E27FC236}">
                      <a16:creationId xmlns:a16="http://schemas.microsoft.com/office/drawing/2014/main" id="{8BADF1B7-3AD5-CD10-F894-64B4CA32CE5D}"/>
                    </a:ext>
                  </a:extLst>
                </p:cNvPr>
                <p:cNvSpPr>
                  <a:spLocks noEditPoints="1"/>
                </p:cNvSpPr>
                <p:nvPr/>
              </p:nvSpPr>
              <p:spPr bwMode="auto">
                <a:xfrm>
                  <a:off x="714376" y="1565276"/>
                  <a:ext cx="311150" cy="47625"/>
                </a:xfrm>
                <a:custGeom>
                  <a:avLst/>
                  <a:gdLst>
                    <a:gd name="T0" fmla="*/ 115 w 117"/>
                    <a:gd name="T1" fmla="*/ 18 h 18"/>
                    <a:gd name="T2" fmla="*/ 2 w 117"/>
                    <a:gd name="T3" fmla="*/ 18 h 18"/>
                    <a:gd name="T4" fmla="*/ 0 w 117"/>
                    <a:gd name="T5" fmla="*/ 16 h 18"/>
                    <a:gd name="T6" fmla="*/ 0 w 117"/>
                    <a:gd name="T7" fmla="*/ 2 h 18"/>
                    <a:gd name="T8" fmla="*/ 2 w 117"/>
                    <a:gd name="T9" fmla="*/ 0 h 18"/>
                    <a:gd name="T10" fmla="*/ 115 w 117"/>
                    <a:gd name="T11" fmla="*/ 0 h 18"/>
                    <a:gd name="T12" fmla="*/ 117 w 117"/>
                    <a:gd name="T13" fmla="*/ 2 h 18"/>
                    <a:gd name="T14" fmla="*/ 117 w 117"/>
                    <a:gd name="T15" fmla="*/ 16 h 18"/>
                    <a:gd name="T16" fmla="*/ 115 w 117"/>
                    <a:gd name="T17" fmla="*/ 18 h 18"/>
                    <a:gd name="T18" fmla="*/ 4 w 117"/>
                    <a:gd name="T19" fmla="*/ 14 h 18"/>
                    <a:gd name="T20" fmla="*/ 113 w 117"/>
                    <a:gd name="T21" fmla="*/ 14 h 18"/>
                    <a:gd name="T22" fmla="*/ 113 w 117"/>
                    <a:gd name="T23" fmla="*/ 4 h 18"/>
                    <a:gd name="T24" fmla="*/ 4 w 117"/>
                    <a:gd name="T25" fmla="*/ 4 h 18"/>
                    <a:gd name="T26" fmla="*/ 4 w 117"/>
                    <a:gd name="T2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8">
                      <a:moveTo>
                        <a:pt x="115" y="18"/>
                      </a:moveTo>
                      <a:cubicBezTo>
                        <a:pt x="2" y="18"/>
                        <a:pt x="2" y="18"/>
                        <a:pt x="2" y="18"/>
                      </a:cubicBezTo>
                      <a:cubicBezTo>
                        <a:pt x="1" y="18"/>
                        <a:pt x="0" y="17"/>
                        <a:pt x="0" y="16"/>
                      </a:cubicBezTo>
                      <a:cubicBezTo>
                        <a:pt x="0" y="2"/>
                        <a:pt x="0" y="2"/>
                        <a:pt x="0" y="2"/>
                      </a:cubicBezTo>
                      <a:cubicBezTo>
                        <a:pt x="0" y="0"/>
                        <a:pt x="1" y="0"/>
                        <a:pt x="2" y="0"/>
                      </a:cubicBezTo>
                      <a:cubicBezTo>
                        <a:pt x="115" y="0"/>
                        <a:pt x="115" y="0"/>
                        <a:pt x="115" y="0"/>
                      </a:cubicBezTo>
                      <a:cubicBezTo>
                        <a:pt x="116" y="0"/>
                        <a:pt x="117" y="0"/>
                        <a:pt x="117" y="2"/>
                      </a:cubicBezTo>
                      <a:cubicBezTo>
                        <a:pt x="117" y="16"/>
                        <a:pt x="117" y="16"/>
                        <a:pt x="117" y="16"/>
                      </a:cubicBezTo>
                      <a:cubicBezTo>
                        <a:pt x="117" y="17"/>
                        <a:pt x="116" y="18"/>
                        <a:pt x="115" y="18"/>
                      </a:cubicBezTo>
                      <a:close/>
                      <a:moveTo>
                        <a:pt x="4" y="14"/>
                      </a:moveTo>
                      <a:cubicBezTo>
                        <a:pt x="113" y="14"/>
                        <a:pt x="113" y="14"/>
                        <a:pt x="113" y="14"/>
                      </a:cubicBezTo>
                      <a:cubicBezTo>
                        <a:pt x="113" y="4"/>
                        <a:pt x="113" y="4"/>
                        <a:pt x="113" y="4"/>
                      </a:cubicBezTo>
                      <a:cubicBezTo>
                        <a:pt x="4" y="4"/>
                        <a:pt x="4" y="4"/>
                        <a:pt x="4" y="4"/>
                      </a:cubicBez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62" name="Freeform 477">
                  <a:extLst>
                    <a:ext uri="{FF2B5EF4-FFF2-40B4-BE49-F238E27FC236}">
                      <a16:creationId xmlns:a16="http://schemas.microsoft.com/office/drawing/2014/main" id="{A24FFF74-7224-93C5-5471-5F9948616228}"/>
                    </a:ext>
                  </a:extLst>
                </p:cNvPr>
                <p:cNvSpPr>
                  <a:spLocks noEditPoints="1"/>
                </p:cNvSpPr>
                <p:nvPr/>
              </p:nvSpPr>
              <p:spPr bwMode="auto">
                <a:xfrm>
                  <a:off x="774701" y="1320801"/>
                  <a:ext cx="61913" cy="47625"/>
                </a:xfrm>
                <a:custGeom>
                  <a:avLst/>
                  <a:gdLst>
                    <a:gd name="T0" fmla="*/ 21 w 23"/>
                    <a:gd name="T1" fmla="*/ 18 h 18"/>
                    <a:gd name="T2" fmla="*/ 2 w 23"/>
                    <a:gd name="T3" fmla="*/ 18 h 18"/>
                    <a:gd name="T4" fmla="*/ 0 w 23"/>
                    <a:gd name="T5" fmla="*/ 16 h 18"/>
                    <a:gd name="T6" fmla="*/ 0 w 23"/>
                    <a:gd name="T7" fmla="*/ 2 h 18"/>
                    <a:gd name="T8" fmla="*/ 2 w 23"/>
                    <a:gd name="T9" fmla="*/ 0 h 18"/>
                    <a:gd name="T10" fmla="*/ 21 w 23"/>
                    <a:gd name="T11" fmla="*/ 0 h 18"/>
                    <a:gd name="T12" fmla="*/ 23 w 23"/>
                    <a:gd name="T13" fmla="*/ 2 h 18"/>
                    <a:gd name="T14" fmla="*/ 23 w 23"/>
                    <a:gd name="T15" fmla="*/ 16 h 18"/>
                    <a:gd name="T16" fmla="*/ 21 w 23"/>
                    <a:gd name="T17" fmla="*/ 18 h 18"/>
                    <a:gd name="T18" fmla="*/ 4 w 23"/>
                    <a:gd name="T19" fmla="*/ 14 h 18"/>
                    <a:gd name="T20" fmla="*/ 19 w 23"/>
                    <a:gd name="T21" fmla="*/ 14 h 18"/>
                    <a:gd name="T22" fmla="*/ 19 w 23"/>
                    <a:gd name="T23" fmla="*/ 4 h 18"/>
                    <a:gd name="T24" fmla="*/ 4 w 23"/>
                    <a:gd name="T25" fmla="*/ 4 h 18"/>
                    <a:gd name="T26" fmla="*/ 4 w 23"/>
                    <a:gd name="T2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8">
                      <a:moveTo>
                        <a:pt x="21" y="18"/>
                      </a:moveTo>
                      <a:cubicBezTo>
                        <a:pt x="2" y="18"/>
                        <a:pt x="2" y="18"/>
                        <a:pt x="2" y="18"/>
                      </a:cubicBezTo>
                      <a:cubicBezTo>
                        <a:pt x="0" y="18"/>
                        <a:pt x="0" y="17"/>
                        <a:pt x="0" y="16"/>
                      </a:cubicBezTo>
                      <a:cubicBezTo>
                        <a:pt x="0" y="2"/>
                        <a:pt x="0" y="2"/>
                        <a:pt x="0" y="2"/>
                      </a:cubicBezTo>
                      <a:cubicBezTo>
                        <a:pt x="0" y="1"/>
                        <a:pt x="0" y="0"/>
                        <a:pt x="2" y="0"/>
                      </a:cubicBezTo>
                      <a:cubicBezTo>
                        <a:pt x="21" y="0"/>
                        <a:pt x="21" y="0"/>
                        <a:pt x="21" y="0"/>
                      </a:cubicBezTo>
                      <a:cubicBezTo>
                        <a:pt x="22" y="0"/>
                        <a:pt x="23" y="1"/>
                        <a:pt x="23" y="2"/>
                      </a:cubicBezTo>
                      <a:cubicBezTo>
                        <a:pt x="23" y="16"/>
                        <a:pt x="23" y="16"/>
                        <a:pt x="23" y="16"/>
                      </a:cubicBezTo>
                      <a:cubicBezTo>
                        <a:pt x="23" y="17"/>
                        <a:pt x="22" y="18"/>
                        <a:pt x="21" y="18"/>
                      </a:cubicBezTo>
                      <a:close/>
                      <a:moveTo>
                        <a:pt x="4" y="14"/>
                      </a:moveTo>
                      <a:cubicBezTo>
                        <a:pt x="19" y="14"/>
                        <a:pt x="19" y="14"/>
                        <a:pt x="19" y="14"/>
                      </a:cubicBezTo>
                      <a:cubicBezTo>
                        <a:pt x="19" y="4"/>
                        <a:pt x="19" y="4"/>
                        <a:pt x="19" y="4"/>
                      </a:cubicBezTo>
                      <a:cubicBezTo>
                        <a:pt x="4" y="4"/>
                        <a:pt x="4" y="4"/>
                        <a:pt x="4" y="4"/>
                      </a:cubicBez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63" name="Freeform 478">
                  <a:extLst>
                    <a:ext uri="{FF2B5EF4-FFF2-40B4-BE49-F238E27FC236}">
                      <a16:creationId xmlns:a16="http://schemas.microsoft.com/office/drawing/2014/main" id="{FDDA173F-507A-EC08-F8C7-F17CAC0F396A}"/>
                    </a:ext>
                  </a:extLst>
                </p:cNvPr>
                <p:cNvSpPr>
                  <a:spLocks noEditPoints="1"/>
                </p:cNvSpPr>
                <p:nvPr/>
              </p:nvSpPr>
              <p:spPr bwMode="auto">
                <a:xfrm>
                  <a:off x="903289" y="1320801"/>
                  <a:ext cx="60325" cy="47625"/>
                </a:xfrm>
                <a:custGeom>
                  <a:avLst/>
                  <a:gdLst>
                    <a:gd name="T0" fmla="*/ 21 w 23"/>
                    <a:gd name="T1" fmla="*/ 18 h 18"/>
                    <a:gd name="T2" fmla="*/ 2 w 23"/>
                    <a:gd name="T3" fmla="*/ 18 h 18"/>
                    <a:gd name="T4" fmla="*/ 0 w 23"/>
                    <a:gd name="T5" fmla="*/ 16 h 18"/>
                    <a:gd name="T6" fmla="*/ 0 w 23"/>
                    <a:gd name="T7" fmla="*/ 2 h 18"/>
                    <a:gd name="T8" fmla="*/ 2 w 23"/>
                    <a:gd name="T9" fmla="*/ 0 h 18"/>
                    <a:gd name="T10" fmla="*/ 21 w 23"/>
                    <a:gd name="T11" fmla="*/ 0 h 18"/>
                    <a:gd name="T12" fmla="*/ 23 w 23"/>
                    <a:gd name="T13" fmla="*/ 2 h 18"/>
                    <a:gd name="T14" fmla="*/ 23 w 23"/>
                    <a:gd name="T15" fmla="*/ 16 h 18"/>
                    <a:gd name="T16" fmla="*/ 21 w 23"/>
                    <a:gd name="T17" fmla="*/ 18 h 18"/>
                    <a:gd name="T18" fmla="*/ 4 w 23"/>
                    <a:gd name="T19" fmla="*/ 14 h 18"/>
                    <a:gd name="T20" fmla="*/ 19 w 23"/>
                    <a:gd name="T21" fmla="*/ 14 h 18"/>
                    <a:gd name="T22" fmla="*/ 19 w 23"/>
                    <a:gd name="T23" fmla="*/ 4 h 18"/>
                    <a:gd name="T24" fmla="*/ 4 w 23"/>
                    <a:gd name="T25" fmla="*/ 4 h 18"/>
                    <a:gd name="T26" fmla="*/ 4 w 23"/>
                    <a:gd name="T2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18">
                      <a:moveTo>
                        <a:pt x="21" y="18"/>
                      </a:moveTo>
                      <a:cubicBezTo>
                        <a:pt x="2" y="18"/>
                        <a:pt x="2" y="18"/>
                        <a:pt x="2" y="18"/>
                      </a:cubicBezTo>
                      <a:cubicBezTo>
                        <a:pt x="1" y="18"/>
                        <a:pt x="0" y="17"/>
                        <a:pt x="0" y="16"/>
                      </a:cubicBezTo>
                      <a:cubicBezTo>
                        <a:pt x="0" y="2"/>
                        <a:pt x="0" y="2"/>
                        <a:pt x="0" y="2"/>
                      </a:cubicBezTo>
                      <a:cubicBezTo>
                        <a:pt x="0" y="1"/>
                        <a:pt x="1" y="0"/>
                        <a:pt x="2" y="0"/>
                      </a:cubicBezTo>
                      <a:cubicBezTo>
                        <a:pt x="21" y="0"/>
                        <a:pt x="21" y="0"/>
                        <a:pt x="21" y="0"/>
                      </a:cubicBezTo>
                      <a:cubicBezTo>
                        <a:pt x="22" y="0"/>
                        <a:pt x="23" y="1"/>
                        <a:pt x="23" y="2"/>
                      </a:cubicBezTo>
                      <a:cubicBezTo>
                        <a:pt x="23" y="16"/>
                        <a:pt x="23" y="16"/>
                        <a:pt x="23" y="16"/>
                      </a:cubicBezTo>
                      <a:cubicBezTo>
                        <a:pt x="23" y="17"/>
                        <a:pt x="22" y="18"/>
                        <a:pt x="21" y="18"/>
                      </a:cubicBezTo>
                      <a:close/>
                      <a:moveTo>
                        <a:pt x="4" y="14"/>
                      </a:moveTo>
                      <a:cubicBezTo>
                        <a:pt x="19" y="14"/>
                        <a:pt x="19" y="14"/>
                        <a:pt x="19" y="14"/>
                      </a:cubicBezTo>
                      <a:cubicBezTo>
                        <a:pt x="19" y="4"/>
                        <a:pt x="19" y="4"/>
                        <a:pt x="19" y="4"/>
                      </a:cubicBezTo>
                      <a:cubicBezTo>
                        <a:pt x="4" y="4"/>
                        <a:pt x="4" y="4"/>
                        <a:pt x="4" y="4"/>
                      </a:cubicBezTo>
                      <a:lnTo>
                        <a:pt x="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64" name="Freeform 479">
                  <a:extLst>
                    <a:ext uri="{FF2B5EF4-FFF2-40B4-BE49-F238E27FC236}">
                      <a16:creationId xmlns:a16="http://schemas.microsoft.com/office/drawing/2014/main" id="{A08A1C8D-9594-CFFD-9F72-BE75651975E9}"/>
                    </a:ext>
                  </a:extLst>
                </p:cNvPr>
                <p:cNvSpPr>
                  <a:spLocks/>
                </p:cNvSpPr>
                <p:nvPr/>
              </p:nvSpPr>
              <p:spPr bwMode="auto">
                <a:xfrm>
                  <a:off x="825501" y="1431926"/>
                  <a:ext cx="87313" cy="104775"/>
                </a:xfrm>
                <a:custGeom>
                  <a:avLst/>
                  <a:gdLst>
                    <a:gd name="T0" fmla="*/ 13 w 33"/>
                    <a:gd name="T1" fmla="*/ 39 h 39"/>
                    <a:gd name="T2" fmla="*/ 12 w 33"/>
                    <a:gd name="T3" fmla="*/ 39 h 39"/>
                    <a:gd name="T4" fmla="*/ 12 w 33"/>
                    <a:gd name="T5" fmla="*/ 36 h 39"/>
                    <a:gd name="T6" fmla="*/ 26 w 33"/>
                    <a:gd name="T7" fmla="*/ 22 h 39"/>
                    <a:gd name="T8" fmla="*/ 2 w 33"/>
                    <a:gd name="T9" fmla="*/ 22 h 39"/>
                    <a:gd name="T10" fmla="*/ 1 w 33"/>
                    <a:gd name="T11" fmla="*/ 21 h 39"/>
                    <a:gd name="T12" fmla="*/ 1 w 33"/>
                    <a:gd name="T13" fmla="*/ 19 h 39"/>
                    <a:gd name="T14" fmla="*/ 19 w 33"/>
                    <a:gd name="T15" fmla="*/ 1 h 39"/>
                    <a:gd name="T16" fmla="*/ 21 w 33"/>
                    <a:gd name="T17" fmla="*/ 1 h 39"/>
                    <a:gd name="T18" fmla="*/ 21 w 33"/>
                    <a:gd name="T19" fmla="*/ 4 h 39"/>
                    <a:gd name="T20" fmla="*/ 7 w 33"/>
                    <a:gd name="T21" fmla="*/ 18 h 39"/>
                    <a:gd name="T22" fmla="*/ 30 w 33"/>
                    <a:gd name="T23" fmla="*/ 18 h 39"/>
                    <a:gd name="T24" fmla="*/ 32 w 33"/>
                    <a:gd name="T25" fmla="*/ 19 h 39"/>
                    <a:gd name="T26" fmla="*/ 32 w 33"/>
                    <a:gd name="T27" fmla="*/ 21 h 39"/>
                    <a:gd name="T28" fmla="*/ 14 w 33"/>
                    <a:gd name="T29" fmla="*/ 39 h 39"/>
                    <a:gd name="T30" fmla="*/ 13 w 33"/>
                    <a:gd name="T3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9">
                      <a:moveTo>
                        <a:pt x="13" y="39"/>
                      </a:moveTo>
                      <a:cubicBezTo>
                        <a:pt x="13" y="39"/>
                        <a:pt x="12" y="39"/>
                        <a:pt x="12" y="39"/>
                      </a:cubicBezTo>
                      <a:cubicBezTo>
                        <a:pt x="11" y="38"/>
                        <a:pt x="11" y="37"/>
                        <a:pt x="12" y="36"/>
                      </a:cubicBezTo>
                      <a:cubicBezTo>
                        <a:pt x="26" y="22"/>
                        <a:pt x="26" y="22"/>
                        <a:pt x="26" y="22"/>
                      </a:cubicBezTo>
                      <a:cubicBezTo>
                        <a:pt x="2" y="22"/>
                        <a:pt x="2" y="22"/>
                        <a:pt x="2" y="22"/>
                      </a:cubicBezTo>
                      <a:cubicBezTo>
                        <a:pt x="2" y="22"/>
                        <a:pt x="1" y="21"/>
                        <a:pt x="1" y="21"/>
                      </a:cubicBezTo>
                      <a:cubicBezTo>
                        <a:pt x="0" y="20"/>
                        <a:pt x="0" y="19"/>
                        <a:pt x="1" y="19"/>
                      </a:cubicBezTo>
                      <a:cubicBezTo>
                        <a:pt x="19" y="1"/>
                        <a:pt x="19" y="1"/>
                        <a:pt x="19" y="1"/>
                      </a:cubicBezTo>
                      <a:cubicBezTo>
                        <a:pt x="19" y="0"/>
                        <a:pt x="21" y="0"/>
                        <a:pt x="21" y="1"/>
                      </a:cubicBezTo>
                      <a:cubicBezTo>
                        <a:pt x="22" y="2"/>
                        <a:pt x="22" y="3"/>
                        <a:pt x="21" y="4"/>
                      </a:cubicBezTo>
                      <a:cubicBezTo>
                        <a:pt x="7" y="18"/>
                        <a:pt x="7" y="18"/>
                        <a:pt x="7" y="18"/>
                      </a:cubicBezTo>
                      <a:cubicBezTo>
                        <a:pt x="30" y="18"/>
                        <a:pt x="30" y="18"/>
                        <a:pt x="30" y="18"/>
                      </a:cubicBezTo>
                      <a:cubicBezTo>
                        <a:pt x="31" y="18"/>
                        <a:pt x="32" y="18"/>
                        <a:pt x="32" y="19"/>
                      </a:cubicBezTo>
                      <a:cubicBezTo>
                        <a:pt x="33" y="20"/>
                        <a:pt x="32" y="21"/>
                        <a:pt x="32" y="21"/>
                      </a:cubicBezTo>
                      <a:cubicBezTo>
                        <a:pt x="14" y="39"/>
                        <a:pt x="14" y="39"/>
                        <a:pt x="14" y="39"/>
                      </a:cubicBezTo>
                      <a:cubicBezTo>
                        <a:pt x="14" y="39"/>
                        <a:pt x="14" y="39"/>
                        <a:pt x="13" y="3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65" name="Freeform 480">
                  <a:extLst>
                    <a:ext uri="{FF2B5EF4-FFF2-40B4-BE49-F238E27FC236}">
                      <a16:creationId xmlns:a16="http://schemas.microsoft.com/office/drawing/2014/main" id="{88B94859-7AFB-5B75-724E-835391EE6142}"/>
                    </a:ext>
                  </a:extLst>
                </p:cNvPr>
                <p:cNvSpPr>
                  <a:spLocks noEditPoints="1"/>
                </p:cNvSpPr>
                <p:nvPr/>
              </p:nvSpPr>
              <p:spPr bwMode="auto">
                <a:xfrm>
                  <a:off x="798514" y="1416051"/>
                  <a:ext cx="141288" cy="138113"/>
                </a:xfrm>
                <a:custGeom>
                  <a:avLst/>
                  <a:gdLst>
                    <a:gd name="T0" fmla="*/ 26 w 53"/>
                    <a:gd name="T1" fmla="*/ 52 h 52"/>
                    <a:gd name="T2" fmla="*/ 0 w 53"/>
                    <a:gd name="T3" fmla="*/ 26 h 52"/>
                    <a:gd name="T4" fmla="*/ 26 w 53"/>
                    <a:gd name="T5" fmla="*/ 0 h 52"/>
                    <a:gd name="T6" fmla="*/ 53 w 53"/>
                    <a:gd name="T7" fmla="*/ 26 h 52"/>
                    <a:gd name="T8" fmla="*/ 26 w 53"/>
                    <a:gd name="T9" fmla="*/ 52 h 52"/>
                    <a:gd name="T10" fmla="*/ 26 w 53"/>
                    <a:gd name="T11" fmla="*/ 4 h 52"/>
                    <a:gd name="T12" fmla="*/ 4 w 53"/>
                    <a:gd name="T13" fmla="*/ 26 h 52"/>
                    <a:gd name="T14" fmla="*/ 26 w 53"/>
                    <a:gd name="T15" fmla="*/ 48 h 52"/>
                    <a:gd name="T16" fmla="*/ 49 w 53"/>
                    <a:gd name="T17" fmla="*/ 26 h 52"/>
                    <a:gd name="T18" fmla="*/ 26 w 53"/>
                    <a:gd name="T19"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6" y="52"/>
                      </a:moveTo>
                      <a:cubicBezTo>
                        <a:pt x="12" y="52"/>
                        <a:pt x="0" y="40"/>
                        <a:pt x="0" y="26"/>
                      </a:cubicBezTo>
                      <a:cubicBezTo>
                        <a:pt x="0" y="12"/>
                        <a:pt x="12" y="0"/>
                        <a:pt x="26" y="0"/>
                      </a:cubicBezTo>
                      <a:cubicBezTo>
                        <a:pt x="41" y="0"/>
                        <a:pt x="53" y="12"/>
                        <a:pt x="53" y="26"/>
                      </a:cubicBezTo>
                      <a:cubicBezTo>
                        <a:pt x="53" y="40"/>
                        <a:pt x="41" y="52"/>
                        <a:pt x="26" y="52"/>
                      </a:cubicBezTo>
                      <a:close/>
                      <a:moveTo>
                        <a:pt x="26" y="4"/>
                      </a:moveTo>
                      <a:cubicBezTo>
                        <a:pt x="14" y="4"/>
                        <a:pt x="4" y="14"/>
                        <a:pt x="4" y="26"/>
                      </a:cubicBezTo>
                      <a:cubicBezTo>
                        <a:pt x="4" y="38"/>
                        <a:pt x="14" y="48"/>
                        <a:pt x="26" y="48"/>
                      </a:cubicBezTo>
                      <a:cubicBezTo>
                        <a:pt x="39" y="48"/>
                        <a:pt x="49" y="38"/>
                        <a:pt x="49" y="26"/>
                      </a:cubicBezTo>
                      <a:cubicBezTo>
                        <a:pt x="49" y="14"/>
                        <a:pt x="39" y="4"/>
                        <a:pt x="26"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grpSp>
          <p:grpSp>
            <p:nvGrpSpPr>
              <p:cNvPr id="35" name="Group 34">
                <a:extLst>
                  <a:ext uri="{FF2B5EF4-FFF2-40B4-BE49-F238E27FC236}">
                    <a16:creationId xmlns:a16="http://schemas.microsoft.com/office/drawing/2014/main" id="{54B3CFA6-8713-B13C-85D3-2213CB395340}"/>
                  </a:ext>
                </a:extLst>
              </p:cNvPr>
              <p:cNvGrpSpPr>
                <a:grpSpLocks noChangeAspect="1"/>
              </p:cNvGrpSpPr>
              <p:nvPr/>
            </p:nvGrpSpPr>
            <p:grpSpPr>
              <a:xfrm>
                <a:off x="4533432" y="3344087"/>
                <a:ext cx="369333" cy="359925"/>
                <a:chOff x="2643189" y="1312863"/>
                <a:chExt cx="307975" cy="307976"/>
              </a:xfrm>
            </p:grpSpPr>
            <p:sp>
              <p:nvSpPr>
                <p:cNvPr id="49" name="Freeform 488">
                  <a:extLst>
                    <a:ext uri="{FF2B5EF4-FFF2-40B4-BE49-F238E27FC236}">
                      <a16:creationId xmlns:a16="http://schemas.microsoft.com/office/drawing/2014/main" id="{EC460602-735A-8357-AC71-2B113A0AEFE1}"/>
                    </a:ext>
                  </a:extLst>
                </p:cNvPr>
                <p:cNvSpPr>
                  <a:spLocks noEditPoints="1"/>
                </p:cNvSpPr>
                <p:nvPr/>
              </p:nvSpPr>
              <p:spPr bwMode="auto">
                <a:xfrm>
                  <a:off x="2706689" y="1376363"/>
                  <a:ext cx="196850" cy="196850"/>
                </a:xfrm>
                <a:custGeom>
                  <a:avLst/>
                  <a:gdLst>
                    <a:gd name="T0" fmla="*/ 16 w 74"/>
                    <a:gd name="T1" fmla="*/ 74 h 74"/>
                    <a:gd name="T2" fmla="*/ 15 w 74"/>
                    <a:gd name="T3" fmla="*/ 73 h 74"/>
                    <a:gd name="T4" fmla="*/ 1 w 74"/>
                    <a:gd name="T5" fmla="*/ 60 h 74"/>
                    <a:gd name="T6" fmla="*/ 1 w 74"/>
                    <a:gd name="T7" fmla="*/ 57 h 74"/>
                    <a:gd name="T8" fmla="*/ 57 w 74"/>
                    <a:gd name="T9" fmla="*/ 1 h 74"/>
                    <a:gd name="T10" fmla="*/ 59 w 74"/>
                    <a:gd name="T11" fmla="*/ 1 h 74"/>
                    <a:gd name="T12" fmla="*/ 73 w 74"/>
                    <a:gd name="T13" fmla="*/ 15 h 74"/>
                    <a:gd name="T14" fmla="*/ 73 w 74"/>
                    <a:gd name="T15" fmla="*/ 18 h 74"/>
                    <a:gd name="T16" fmla="*/ 17 w 74"/>
                    <a:gd name="T17" fmla="*/ 73 h 74"/>
                    <a:gd name="T18" fmla="*/ 16 w 74"/>
                    <a:gd name="T19" fmla="*/ 74 h 74"/>
                    <a:gd name="T20" fmla="*/ 5 w 74"/>
                    <a:gd name="T21" fmla="*/ 58 h 74"/>
                    <a:gd name="T22" fmla="*/ 16 w 74"/>
                    <a:gd name="T23" fmla="*/ 69 h 74"/>
                    <a:gd name="T24" fmla="*/ 69 w 74"/>
                    <a:gd name="T25" fmla="*/ 16 h 74"/>
                    <a:gd name="T26" fmla="*/ 58 w 74"/>
                    <a:gd name="T27" fmla="*/ 5 h 74"/>
                    <a:gd name="T28" fmla="*/ 5 w 74"/>
                    <a:gd name="T29"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74">
                      <a:moveTo>
                        <a:pt x="16" y="74"/>
                      </a:moveTo>
                      <a:cubicBezTo>
                        <a:pt x="15" y="74"/>
                        <a:pt x="15" y="74"/>
                        <a:pt x="15" y="73"/>
                      </a:cubicBezTo>
                      <a:cubicBezTo>
                        <a:pt x="1" y="60"/>
                        <a:pt x="1" y="60"/>
                        <a:pt x="1" y="60"/>
                      </a:cubicBezTo>
                      <a:cubicBezTo>
                        <a:pt x="0" y="59"/>
                        <a:pt x="0" y="57"/>
                        <a:pt x="1" y="57"/>
                      </a:cubicBezTo>
                      <a:cubicBezTo>
                        <a:pt x="57" y="1"/>
                        <a:pt x="57" y="1"/>
                        <a:pt x="57" y="1"/>
                      </a:cubicBezTo>
                      <a:cubicBezTo>
                        <a:pt x="57" y="0"/>
                        <a:pt x="59" y="0"/>
                        <a:pt x="59" y="1"/>
                      </a:cubicBezTo>
                      <a:cubicBezTo>
                        <a:pt x="73" y="15"/>
                        <a:pt x="73" y="15"/>
                        <a:pt x="73" y="15"/>
                      </a:cubicBezTo>
                      <a:cubicBezTo>
                        <a:pt x="74" y="15"/>
                        <a:pt x="74" y="17"/>
                        <a:pt x="73" y="18"/>
                      </a:cubicBezTo>
                      <a:cubicBezTo>
                        <a:pt x="17" y="73"/>
                        <a:pt x="17" y="73"/>
                        <a:pt x="17" y="73"/>
                      </a:cubicBezTo>
                      <a:cubicBezTo>
                        <a:pt x="17" y="74"/>
                        <a:pt x="16" y="74"/>
                        <a:pt x="16" y="74"/>
                      </a:cubicBezTo>
                      <a:close/>
                      <a:moveTo>
                        <a:pt x="5" y="58"/>
                      </a:moveTo>
                      <a:cubicBezTo>
                        <a:pt x="16" y="69"/>
                        <a:pt x="16" y="69"/>
                        <a:pt x="16" y="69"/>
                      </a:cubicBezTo>
                      <a:cubicBezTo>
                        <a:pt x="69" y="16"/>
                        <a:pt x="69" y="16"/>
                        <a:pt x="69" y="16"/>
                      </a:cubicBezTo>
                      <a:cubicBezTo>
                        <a:pt x="58" y="5"/>
                        <a:pt x="58" y="5"/>
                        <a:pt x="58" y="5"/>
                      </a:cubicBezTo>
                      <a:lnTo>
                        <a:pt x="5"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50" name="Freeform 489">
                  <a:extLst>
                    <a:ext uri="{FF2B5EF4-FFF2-40B4-BE49-F238E27FC236}">
                      <a16:creationId xmlns:a16="http://schemas.microsoft.com/office/drawing/2014/main" id="{48818FE5-6C48-A033-90E2-C79F20D44078}"/>
                    </a:ext>
                  </a:extLst>
                </p:cNvPr>
                <p:cNvSpPr>
                  <a:spLocks/>
                </p:cNvSpPr>
                <p:nvPr/>
              </p:nvSpPr>
              <p:spPr bwMode="auto">
                <a:xfrm>
                  <a:off x="2828926" y="1403351"/>
                  <a:ext cx="50800" cy="44450"/>
                </a:xfrm>
                <a:custGeom>
                  <a:avLst/>
                  <a:gdLst>
                    <a:gd name="T0" fmla="*/ 16 w 19"/>
                    <a:gd name="T1" fmla="*/ 17 h 17"/>
                    <a:gd name="T2" fmla="*/ 15 w 19"/>
                    <a:gd name="T3" fmla="*/ 17 h 17"/>
                    <a:gd name="T4" fmla="*/ 1 w 19"/>
                    <a:gd name="T5" fmla="*/ 3 h 17"/>
                    <a:gd name="T6" fmla="*/ 1 w 19"/>
                    <a:gd name="T7" fmla="*/ 0 h 17"/>
                    <a:gd name="T8" fmla="*/ 4 w 19"/>
                    <a:gd name="T9" fmla="*/ 0 h 17"/>
                    <a:gd name="T10" fmla="*/ 18 w 19"/>
                    <a:gd name="T11" fmla="*/ 14 h 17"/>
                    <a:gd name="T12" fmla="*/ 18 w 19"/>
                    <a:gd name="T13" fmla="*/ 17 h 17"/>
                    <a:gd name="T14" fmla="*/ 16 w 19"/>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7">
                      <a:moveTo>
                        <a:pt x="16" y="17"/>
                      </a:moveTo>
                      <a:cubicBezTo>
                        <a:pt x="16" y="17"/>
                        <a:pt x="15" y="17"/>
                        <a:pt x="15" y="17"/>
                      </a:cubicBezTo>
                      <a:cubicBezTo>
                        <a:pt x="1" y="3"/>
                        <a:pt x="1" y="3"/>
                        <a:pt x="1" y="3"/>
                      </a:cubicBezTo>
                      <a:cubicBezTo>
                        <a:pt x="0" y="2"/>
                        <a:pt x="0" y="1"/>
                        <a:pt x="1" y="0"/>
                      </a:cubicBezTo>
                      <a:cubicBezTo>
                        <a:pt x="2" y="0"/>
                        <a:pt x="3" y="0"/>
                        <a:pt x="4" y="0"/>
                      </a:cubicBezTo>
                      <a:cubicBezTo>
                        <a:pt x="18" y="14"/>
                        <a:pt x="18" y="14"/>
                        <a:pt x="18" y="14"/>
                      </a:cubicBezTo>
                      <a:cubicBezTo>
                        <a:pt x="19" y="15"/>
                        <a:pt x="19" y="16"/>
                        <a:pt x="18" y="17"/>
                      </a:cubicBezTo>
                      <a:cubicBezTo>
                        <a:pt x="17" y="17"/>
                        <a:pt x="17" y="17"/>
                        <a:pt x="16" y="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51" name="Freeform 490">
                  <a:extLst>
                    <a:ext uri="{FF2B5EF4-FFF2-40B4-BE49-F238E27FC236}">
                      <a16:creationId xmlns:a16="http://schemas.microsoft.com/office/drawing/2014/main" id="{23B64B19-21F2-1E26-5FBC-BEDCE5DDA489}"/>
                    </a:ext>
                  </a:extLst>
                </p:cNvPr>
                <p:cNvSpPr>
                  <a:spLocks/>
                </p:cNvSpPr>
                <p:nvPr/>
              </p:nvSpPr>
              <p:spPr bwMode="auto">
                <a:xfrm>
                  <a:off x="2730501" y="1501776"/>
                  <a:ext cx="49213" cy="44450"/>
                </a:xfrm>
                <a:custGeom>
                  <a:avLst/>
                  <a:gdLst>
                    <a:gd name="T0" fmla="*/ 16 w 18"/>
                    <a:gd name="T1" fmla="*/ 17 h 17"/>
                    <a:gd name="T2" fmla="*/ 15 w 18"/>
                    <a:gd name="T3" fmla="*/ 17 h 17"/>
                    <a:gd name="T4" fmla="*/ 1 w 18"/>
                    <a:gd name="T5" fmla="*/ 3 h 17"/>
                    <a:gd name="T6" fmla="*/ 1 w 18"/>
                    <a:gd name="T7" fmla="*/ 0 h 17"/>
                    <a:gd name="T8" fmla="*/ 4 w 18"/>
                    <a:gd name="T9" fmla="*/ 0 h 17"/>
                    <a:gd name="T10" fmla="*/ 18 w 18"/>
                    <a:gd name="T11" fmla="*/ 14 h 17"/>
                    <a:gd name="T12" fmla="*/ 18 w 18"/>
                    <a:gd name="T13" fmla="*/ 17 h 17"/>
                    <a:gd name="T14" fmla="*/ 16 w 18"/>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7">
                      <a:moveTo>
                        <a:pt x="16" y="17"/>
                      </a:moveTo>
                      <a:cubicBezTo>
                        <a:pt x="16" y="17"/>
                        <a:pt x="15" y="17"/>
                        <a:pt x="15" y="17"/>
                      </a:cubicBezTo>
                      <a:cubicBezTo>
                        <a:pt x="1" y="3"/>
                        <a:pt x="1" y="3"/>
                        <a:pt x="1" y="3"/>
                      </a:cubicBezTo>
                      <a:cubicBezTo>
                        <a:pt x="0" y="2"/>
                        <a:pt x="0" y="1"/>
                        <a:pt x="1" y="0"/>
                      </a:cubicBezTo>
                      <a:cubicBezTo>
                        <a:pt x="2" y="0"/>
                        <a:pt x="3" y="0"/>
                        <a:pt x="4" y="0"/>
                      </a:cubicBezTo>
                      <a:cubicBezTo>
                        <a:pt x="18" y="14"/>
                        <a:pt x="18" y="14"/>
                        <a:pt x="18" y="14"/>
                      </a:cubicBezTo>
                      <a:cubicBezTo>
                        <a:pt x="18" y="15"/>
                        <a:pt x="18" y="16"/>
                        <a:pt x="18" y="17"/>
                      </a:cubicBezTo>
                      <a:cubicBezTo>
                        <a:pt x="17" y="17"/>
                        <a:pt x="17" y="17"/>
                        <a:pt x="16" y="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52" name="Freeform 491">
                  <a:extLst>
                    <a:ext uri="{FF2B5EF4-FFF2-40B4-BE49-F238E27FC236}">
                      <a16:creationId xmlns:a16="http://schemas.microsoft.com/office/drawing/2014/main" id="{E0E21704-DF7F-7D42-2664-E58D811F1876}"/>
                    </a:ext>
                  </a:extLst>
                </p:cNvPr>
                <p:cNvSpPr>
                  <a:spLocks noEditPoints="1"/>
                </p:cNvSpPr>
                <p:nvPr/>
              </p:nvSpPr>
              <p:spPr bwMode="auto">
                <a:xfrm>
                  <a:off x="2659064" y="1328738"/>
                  <a:ext cx="173038" cy="173038"/>
                </a:xfrm>
                <a:custGeom>
                  <a:avLst/>
                  <a:gdLst>
                    <a:gd name="T0" fmla="*/ 33 w 65"/>
                    <a:gd name="T1" fmla="*/ 65 h 65"/>
                    <a:gd name="T2" fmla="*/ 33 w 65"/>
                    <a:gd name="T3" fmla="*/ 65 h 65"/>
                    <a:gd name="T4" fmla="*/ 32 w 65"/>
                    <a:gd name="T5" fmla="*/ 64 h 65"/>
                    <a:gd name="T6" fmla="*/ 1 w 65"/>
                    <a:gd name="T7" fmla="*/ 19 h 65"/>
                    <a:gd name="T8" fmla="*/ 1 w 65"/>
                    <a:gd name="T9" fmla="*/ 17 h 65"/>
                    <a:gd name="T10" fmla="*/ 17 w 65"/>
                    <a:gd name="T11" fmla="*/ 1 h 65"/>
                    <a:gd name="T12" fmla="*/ 19 w 65"/>
                    <a:gd name="T13" fmla="*/ 1 h 65"/>
                    <a:gd name="T14" fmla="*/ 64 w 65"/>
                    <a:gd name="T15" fmla="*/ 32 h 65"/>
                    <a:gd name="T16" fmla="*/ 65 w 65"/>
                    <a:gd name="T17" fmla="*/ 33 h 65"/>
                    <a:gd name="T18" fmla="*/ 64 w 65"/>
                    <a:gd name="T19" fmla="*/ 35 h 65"/>
                    <a:gd name="T20" fmla="*/ 35 w 65"/>
                    <a:gd name="T21" fmla="*/ 64 h 65"/>
                    <a:gd name="T22" fmla="*/ 33 w 65"/>
                    <a:gd name="T23" fmla="*/ 65 h 65"/>
                    <a:gd name="T24" fmla="*/ 5 w 65"/>
                    <a:gd name="T25" fmla="*/ 18 h 65"/>
                    <a:gd name="T26" fmla="*/ 34 w 65"/>
                    <a:gd name="T27" fmla="*/ 60 h 65"/>
                    <a:gd name="T28" fmla="*/ 60 w 65"/>
                    <a:gd name="T29" fmla="*/ 34 h 65"/>
                    <a:gd name="T30" fmla="*/ 18 w 65"/>
                    <a:gd name="T31" fmla="*/ 5 h 65"/>
                    <a:gd name="T32" fmla="*/ 5 w 65"/>
                    <a:gd name="T33"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5">
                      <a:moveTo>
                        <a:pt x="33" y="65"/>
                      </a:moveTo>
                      <a:cubicBezTo>
                        <a:pt x="33" y="65"/>
                        <a:pt x="33" y="65"/>
                        <a:pt x="33" y="65"/>
                      </a:cubicBezTo>
                      <a:cubicBezTo>
                        <a:pt x="33" y="65"/>
                        <a:pt x="32" y="65"/>
                        <a:pt x="32" y="64"/>
                      </a:cubicBezTo>
                      <a:cubicBezTo>
                        <a:pt x="1" y="19"/>
                        <a:pt x="1" y="19"/>
                        <a:pt x="1" y="19"/>
                      </a:cubicBezTo>
                      <a:cubicBezTo>
                        <a:pt x="0" y="19"/>
                        <a:pt x="0" y="17"/>
                        <a:pt x="1" y="17"/>
                      </a:cubicBezTo>
                      <a:cubicBezTo>
                        <a:pt x="17" y="1"/>
                        <a:pt x="17" y="1"/>
                        <a:pt x="17" y="1"/>
                      </a:cubicBezTo>
                      <a:cubicBezTo>
                        <a:pt x="17" y="0"/>
                        <a:pt x="18" y="0"/>
                        <a:pt x="19" y="1"/>
                      </a:cubicBezTo>
                      <a:cubicBezTo>
                        <a:pt x="64" y="32"/>
                        <a:pt x="64" y="32"/>
                        <a:pt x="64" y="32"/>
                      </a:cubicBezTo>
                      <a:cubicBezTo>
                        <a:pt x="64" y="32"/>
                        <a:pt x="65" y="33"/>
                        <a:pt x="65" y="33"/>
                      </a:cubicBezTo>
                      <a:cubicBezTo>
                        <a:pt x="65" y="34"/>
                        <a:pt x="65" y="35"/>
                        <a:pt x="64" y="35"/>
                      </a:cubicBezTo>
                      <a:cubicBezTo>
                        <a:pt x="35" y="64"/>
                        <a:pt x="35" y="64"/>
                        <a:pt x="35" y="64"/>
                      </a:cubicBezTo>
                      <a:cubicBezTo>
                        <a:pt x="34" y="65"/>
                        <a:pt x="34" y="65"/>
                        <a:pt x="33" y="65"/>
                      </a:cubicBezTo>
                      <a:close/>
                      <a:moveTo>
                        <a:pt x="5" y="18"/>
                      </a:moveTo>
                      <a:cubicBezTo>
                        <a:pt x="34" y="60"/>
                        <a:pt x="34" y="60"/>
                        <a:pt x="34" y="60"/>
                      </a:cubicBezTo>
                      <a:cubicBezTo>
                        <a:pt x="60" y="34"/>
                        <a:pt x="60" y="34"/>
                        <a:pt x="60" y="34"/>
                      </a:cubicBezTo>
                      <a:cubicBezTo>
                        <a:pt x="18" y="5"/>
                        <a:pt x="18" y="5"/>
                        <a:pt x="18" y="5"/>
                      </a:cubicBezTo>
                      <a:lnTo>
                        <a:pt x="5"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53" name="Freeform 492">
                  <a:extLst>
                    <a:ext uri="{FF2B5EF4-FFF2-40B4-BE49-F238E27FC236}">
                      <a16:creationId xmlns:a16="http://schemas.microsoft.com/office/drawing/2014/main" id="{D3E0A60A-22F8-FD67-9B9F-4374668791AA}"/>
                    </a:ext>
                  </a:extLst>
                </p:cNvPr>
                <p:cNvSpPr>
                  <a:spLocks/>
                </p:cNvSpPr>
                <p:nvPr/>
              </p:nvSpPr>
              <p:spPr bwMode="auto">
                <a:xfrm>
                  <a:off x="2643189" y="1312863"/>
                  <a:ext cx="55563" cy="34925"/>
                </a:xfrm>
                <a:custGeom>
                  <a:avLst/>
                  <a:gdLst>
                    <a:gd name="T0" fmla="*/ 19 w 21"/>
                    <a:gd name="T1" fmla="*/ 13 h 13"/>
                    <a:gd name="T2" fmla="*/ 17 w 21"/>
                    <a:gd name="T3" fmla="*/ 12 h 13"/>
                    <a:gd name="T4" fmla="*/ 11 w 21"/>
                    <a:gd name="T5" fmla="*/ 5 h 13"/>
                    <a:gd name="T6" fmla="*/ 4 w 21"/>
                    <a:gd name="T7" fmla="*/ 12 h 13"/>
                    <a:gd name="T8" fmla="*/ 1 w 21"/>
                    <a:gd name="T9" fmla="*/ 12 h 13"/>
                    <a:gd name="T10" fmla="*/ 1 w 21"/>
                    <a:gd name="T11" fmla="*/ 9 h 13"/>
                    <a:gd name="T12" fmla="*/ 9 w 21"/>
                    <a:gd name="T13" fmla="*/ 1 h 13"/>
                    <a:gd name="T14" fmla="*/ 11 w 21"/>
                    <a:gd name="T15" fmla="*/ 0 h 13"/>
                    <a:gd name="T16" fmla="*/ 11 w 21"/>
                    <a:gd name="T17" fmla="*/ 0 h 13"/>
                    <a:gd name="T18" fmla="*/ 12 w 21"/>
                    <a:gd name="T19" fmla="*/ 1 h 13"/>
                    <a:gd name="T20" fmla="*/ 20 w 21"/>
                    <a:gd name="T21" fmla="*/ 9 h 13"/>
                    <a:gd name="T22" fmla="*/ 20 w 21"/>
                    <a:gd name="T23" fmla="*/ 12 h 13"/>
                    <a:gd name="T24" fmla="*/ 19 w 21"/>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3">
                      <a:moveTo>
                        <a:pt x="19" y="13"/>
                      </a:moveTo>
                      <a:cubicBezTo>
                        <a:pt x="18" y="13"/>
                        <a:pt x="18" y="12"/>
                        <a:pt x="17" y="12"/>
                      </a:cubicBezTo>
                      <a:cubicBezTo>
                        <a:pt x="11" y="5"/>
                        <a:pt x="11" y="5"/>
                        <a:pt x="11" y="5"/>
                      </a:cubicBezTo>
                      <a:cubicBezTo>
                        <a:pt x="4" y="12"/>
                        <a:pt x="4" y="12"/>
                        <a:pt x="4" y="12"/>
                      </a:cubicBezTo>
                      <a:cubicBezTo>
                        <a:pt x="3" y="13"/>
                        <a:pt x="2" y="13"/>
                        <a:pt x="1" y="12"/>
                      </a:cubicBezTo>
                      <a:cubicBezTo>
                        <a:pt x="0" y="11"/>
                        <a:pt x="0" y="10"/>
                        <a:pt x="1" y="9"/>
                      </a:cubicBezTo>
                      <a:cubicBezTo>
                        <a:pt x="9" y="1"/>
                        <a:pt x="9" y="1"/>
                        <a:pt x="9" y="1"/>
                      </a:cubicBezTo>
                      <a:cubicBezTo>
                        <a:pt x="9" y="1"/>
                        <a:pt x="10" y="0"/>
                        <a:pt x="11" y="0"/>
                      </a:cubicBezTo>
                      <a:cubicBezTo>
                        <a:pt x="11" y="0"/>
                        <a:pt x="11" y="0"/>
                        <a:pt x="11" y="0"/>
                      </a:cubicBezTo>
                      <a:cubicBezTo>
                        <a:pt x="11" y="0"/>
                        <a:pt x="12" y="1"/>
                        <a:pt x="12" y="1"/>
                      </a:cubicBezTo>
                      <a:cubicBezTo>
                        <a:pt x="20" y="9"/>
                        <a:pt x="20" y="9"/>
                        <a:pt x="20" y="9"/>
                      </a:cubicBezTo>
                      <a:cubicBezTo>
                        <a:pt x="21" y="10"/>
                        <a:pt x="21" y="11"/>
                        <a:pt x="20" y="12"/>
                      </a:cubicBezTo>
                      <a:cubicBezTo>
                        <a:pt x="20" y="12"/>
                        <a:pt x="19" y="13"/>
                        <a:pt x="19"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54" name="Freeform 493">
                  <a:extLst>
                    <a:ext uri="{FF2B5EF4-FFF2-40B4-BE49-F238E27FC236}">
                      <a16:creationId xmlns:a16="http://schemas.microsoft.com/office/drawing/2014/main" id="{BAB9CC13-DD70-37EB-B79C-CA7DA2F29F82}"/>
                    </a:ext>
                  </a:extLst>
                </p:cNvPr>
                <p:cNvSpPr>
                  <a:spLocks/>
                </p:cNvSpPr>
                <p:nvPr/>
              </p:nvSpPr>
              <p:spPr bwMode="auto">
                <a:xfrm>
                  <a:off x="2819401" y="1489076"/>
                  <a:ext cx="90488" cy="87313"/>
                </a:xfrm>
                <a:custGeom>
                  <a:avLst/>
                  <a:gdLst>
                    <a:gd name="T0" fmla="*/ 2 w 34"/>
                    <a:gd name="T1" fmla="*/ 33 h 33"/>
                    <a:gd name="T2" fmla="*/ 0 w 34"/>
                    <a:gd name="T3" fmla="*/ 33 h 33"/>
                    <a:gd name="T4" fmla="*/ 0 w 34"/>
                    <a:gd name="T5" fmla="*/ 30 h 33"/>
                    <a:gd name="T6" fmla="*/ 30 w 34"/>
                    <a:gd name="T7" fmla="*/ 1 h 33"/>
                    <a:gd name="T8" fmla="*/ 33 w 34"/>
                    <a:gd name="T9" fmla="*/ 1 h 33"/>
                    <a:gd name="T10" fmla="*/ 33 w 34"/>
                    <a:gd name="T11" fmla="*/ 3 h 33"/>
                    <a:gd name="T12" fmla="*/ 3 w 34"/>
                    <a:gd name="T13" fmla="*/ 33 h 33"/>
                    <a:gd name="T14" fmla="*/ 2 w 3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3">
                      <a:moveTo>
                        <a:pt x="2" y="33"/>
                      </a:moveTo>
                      <a:cubicBezTo>
                        <a:pt x="1" y="33"/>
                        <a:pt x="1" y="33"/>
                        <a:pt x="0" y="33"/>
                      </a:cubicBezTo>
                      <a:cubicBezTo>
                        <a:pt x="0" y="32"/>
                        <a:pt x="0" y="31"/>
                        <a:pt x="0" y="30"/>
                      </a:cubicBezTo>
                      <a:cubicBezTo>
                        <a:pt x="30" y="1"/>
                        <a:pt x="30" y="1"/>
                        <a:pt x="30" y="1"/>
                      </a:cubicBezTo>
                      <a:cubicBezTo>
                        <a:pt x="31" y="0"/>
                        <a:pt x="32" y="0"/>
                        <a:pt x="33" y="1"/>
                      </a:cubicBezTo>
                      <a:cubicBezTo>
                        <a:pt x="34" y="1"/>
                        <a:pt x="34" y="3"/>
                        <a:pt x="33" y="3"/>
                      </a:cubicBezTo>
                      <a:cubicBezTo>
                        <a:pt x="3" y="33"/>
                        <a:pt x="3" y="33"/>
                        <a:pt x="3" y="33"/>
                      </a:cubicBezTo>
                      <a:cubicBezTo>
                        <a:pt x="3" y="33"/>
                        <a:pt x="2" y="33"/>
                        <a:pt x="2" y="3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55" name="Freeform 494">
                  <a:extLst>
                    <a:ext uri="{FF2B5EF4-FFF2-40B4-BE49-F238E27FC236}">
                      <a16:creationId xmlns:a16="http://schemas.microsoft.com/office/drawing/2014/main" id="{F8B0C044-43ED-7D94-FF12-0A1A382C8C7F}"/>
                    </a:ext>
                  </a:extLst>
                </p:cNvPr>
                <p:cNvSpPr>
                  <a:spLocks/>
                </p:cNvSpPr>
                <p:nvPr/>
              </p:nvSpPr>
              <p:spPr bwMode="auto">
                <a:xfrm>
                  <a:off x="2836864" y="1506538"/>
                  <a:ext cx="90488" cy="90488"/>
                </a:xfrm>
                <a:custGeom>
                  <a:avLst/>
                  <a:gdLst>
                    <a:gd name="T0" fmla="*/ 2 w 34"/>
                    <a:gd name="T1" fmla="*/ 34 h 34"/>
                    <a:gd name="T2" fmla="*/ 1 w 34"/>
                    <a:gd name="T3" fmla="*/ 33 h 34"/>
                    <a:gd name="T4" fmla="*/ 1 w 34"/>
                    <a:gd name="T5" fmla="*/ 30 h 34"/>
                    <a:gd name="T6" fmla="*/ 30 w 34"/>
                    <a:gd name="T7" fmla="*/ 1 h 34"/>
                    <a:gd name="T8" fmla="*/ 33 w 34"/>
                    <a:gd name="T9" fmla="*/ 1 h 34"/>
                    <a:gd name="T10" fmla="*/ 33 w 34"/>
                    <a:gd name="T11" fmla="*/ 4 h 34"/>
                    <a:gd name="T12" fmla="*/ 3 w 34"/>
                    <a:gd name="T13" fmla="*/ 33 h 34"/>
                    <a:gd name="T14" fmla="*/ 2 w 34"/>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4">
                      <a:moveTo>
                        <a:pt x="2" y="34"/>
                      </a:moveTo>
                      <a:cubicBezTo>
                        <a:pt x="2" y="34"/>
                        <a:pt x="1" y="33"/>
                        <a:pt x="1" y="33"/>
                      </a:cubicBezTo>
                      <a:cubicBezTo>
                        <a:pt x="0" y="32"/>
                        <a:pt x="0" y="31"/>
                        <a:pt x="1" y="30"/>
                      </a:cubicBezTo>
                      <a:cubicBezTo>
                        <a:pt x="30" y="1"/>
                        <a:pt x="30" y="1"/>
                        <a:pt x="30" y="1"/>
                      </a:cubicBezTo>
                      <a:cubicBezTo>
                        <a:pt x="31" y="0"/>
                        <a:pt x="32" y="0"/>
                        <a:pt x="33" y="1"/>
                      </a:cubicBezTo>
                      <a:cubicBezTo>
                        <a:pt x="34" y="2"/>
                        <a:pt x="34" y="3"/>
                        <a:pt x="33" y="4"/>
                      </a:cubicBezTo>
                      <a:cubicBezTo>
                        <a:pt x="3" y="33"/>
                        <a:pt x="3" y="33"/>
                        <a:pt x="3" y="33"/>
                      </a:cubicBezTo>
                      <a:cubicBezTo>
                        <a:pt x="3" y="33"/>
                        <a:pt x="3" y="34"/>
                        <a:pt x="2"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56" name="Freeform 495">
                  <a:extLst>
                    <a:ext uri="{FF2B5EF4-FFF2-40B4-BE49-F238E27FC236}">
                      <a16:creationId xmlns:a16="http://schemas.microsoft.com/office/drawing/2014/main" id="{4C5492FD-28C8-3E4E-335C-28BCCB5AFD0A}"/>
                    </a:ext>
                  </a:extLst>
                </p:cNvPr>
                <p:cNvSpPr>
                  <a:spLocks/>
                </p:cNvSpPr>
                <p:nvPr/>
              </p:nvSpPr>
              <p:spPr bwMode="auto">
                <a:xfrm>
                  <a:off x="2855914" y="1525588"/>
                  <a:ext cx="90488" cy="90488"/>
                </a:xfrm>
                <a:custGeom>
                  <a:avLst/>
                  <a:gdLst>
                    <a:gd name="T0" fmla="*/ 2 w 34"/>
                    <a:gd name="T1" fmla="*/ 34 h 34"/>
                    <a:gd name="T2" fmla="*/ 1 w 34"/>
                    <a:gd name="T3" fmla="*/ 33 h 34"/>
                    <a:gd name="T4" fmla="*/ 1 w 34"/>
                    <a:gd name="T5" fmla="*/ 30 h 34"/>
                    <a:gd name="T6" fmla="*/ 30 w 34"/>
                    <a:gd name="T7" fmla="*/ 1 h 34"/>
                    <a:gd name="T8" fmla="*/ 33 w 34"/>
                    <a:gd name="T9" fmla="*/ 1 h 34"/>
                    <a:gd name="T10" fmla="*/ 33 w 34"/>
                    <a:gd name="T11" fmla="*/ 4 h 34"/>
                    <a:gd name="T12" fmla="*/ 4 w 34"/>
                    <a:gd name="T13" fmla="*/ 33 h 34"/>
                    <a:gd name="T14" fmla="*/ 2 w 34"/>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4">
                      <a:moveTo>
                        <a:pt x="2" y="34"/>
                      </a:moveTo>
                      <a:cubicBezTo>
                        <a:pt x="2" y="34"/>
                        <a:pt x="1" y="34"/>
                        <a:pt x="1" y="33"/>
                      </a:cubicBezTo>
                      <a:cubicBezTo>
                        <a:pt x="0" y="32"/>
                        <a:pt x="0" y="31"/>
                        <a:pt x="1" y="30"/>
                      </a:cubicBezTo>
                      <a:cubicBezTo>
                        <a:pt x="30" y="1"/>
                        <a:pt x="30" y="1"/>
                        <a:pt x="30" y="1"/>
                      </a:cubicBezTo>
                      <a:cubicBezTo>
                        <a:pt x="31" y="0"/>
                        <a:pt x="32" y="0"/>
                        <a:pt x="33" y="1"/>
                      </a:cubicBezTo>
                      <a:cubicBezTo>
                        <a:pt x="34" y="2"/>
                        <a:pt x="34" y="3"/>
                        <a:pt x="33" y="4"/>
                      </a:cubicBezTo>
                      <a:cubicBezTo>
                        <a:pt x="4" y="33"/>
                        <a:pt x="4" y="33"/>
                        <a:pt x="4" y="33"/>
                      </a:cubicBezTo>
                      <a:cubicBezTo>
                        <a:pt x="3" y="34"/>
                        <a:pt x="3" y="34"/>
                        <a:pt x="2" y="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57" name="Freeform 496">
                  <a:extLst>
                    <a:ext uri="{FF2B5EF4-FFF2-40B4-BE49-F238E27FC236}">
                      <a16:creationId xmlns:a16="http://schemas.microsoft.com/office/drawing/2014/main" id="{CA2EEC41-2379-012E-C92D-0A2B31459846}"/>
                    </a:ext>
                  </a:extLst>
                </p:cNvPr>
                <p:cNvSpPr>
                  <a:spLocks noEditPoints="1"/>
                </p:cNvSpPr>
                <p:nvPr/>
              </p:nvSpPr>
              <p:spPr bwMode="auto">
                <a:xfrm>
                  <a:off x="2768601" y="1438276"/>
                  <a:ext cx="130175" cy="133350"/>
                </a:xfrm>
                <a:custGeom>
                  <a:avLst/>
                  <a:gdLst>
                    <a:gd name="T0" fmla="*/ 10 w 49"/>
                    <a:gd name="T1" fmla="*/ 50 h 50"/>
                    <a:gd name="T2" fmla="*/ 9 w 49"/>
                    <a:gd name="T3" fmla="*/ 49 h 50"/>
                    <a:gd name="T4" fmla="*/ 1 w 49"/>
                    <a:gd name="T5" fmla="*/ 41 h 50"/>
                    <a:gd name="T6" fmla="*/ 1 w 49"/>
                    <a:gd name="T7" fmla="*/ 38 h 50"/>
                    <a:gd name="T8" fmla="*/ 38 w 49"/>
                    <a:gd name="T9" fmla="*/ 1 h 50"/>
                    <a:gd name="T10" fmla="*/ 41 w 49"/>
                    <a:gd name="T11" fmla="*/ 1 h 50"/>
                    <a:gd name="T12" fmla="*/ 49 w 49"/>
                    <a:gd name="T13" fmla="*/ 9 h 50"/>
                    <a:gd name="T14" fmla="*/ 49 w 49"/>
                    <a:gd name="T15" fmla="*/ 11 h 50"/>
                    <a:gd name="T16" fmla="*/ 49 w 49"/>
                    <a:gd name="T17" fmla="*/ 12 h 50"/>
                    <a:gd name="T18" fmla="*/ 12 w 49"/>
                    <a:gd name="T19" fmla="*/ 49 h 50"/>
                    <a:gd name="T20" fmla="*/ 10 w 49"/>
                    <a:gd name="T21" fmla="*/ 50 h 50"/>
                    <a:gd name="T22" fmla="*/ 5 w 49"/>
                    <a:gd name="T23" fmla="*/ 39 h 50"/>
                    <a:gd name="T24" fmla="*/ 10 w 49"/>
                    <a:gd name="T25" fmla="*/ 45 h 50"/>
                    <a:gd name="T26" fmla="*/ 45 w 49"/>
                    <a:gd name="T27" fmla="*/ 11 h 50"/>
                    <a:gd name="T28" fmla="*/ 39 w 49"/>
                    <a:gd name="T29" fmla="*/ 5 h 50"/>
                    <a:gd name="T30" fmla="*/ 5 w 49"/>
                    <a:gd name="T31"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50">
                      <a:moveTo>
                        <a:pt x="10" y="50"/>
                      </a:moveTo>
                      <a:cubicBezTo>
                        <a:pt x="10" y="50"/>
                        <a:pt x="9" y="49"/>
                        <a:pt x="9" y="49"/>
                      </a:cubicBezTo>
                      <a:cubicBezTo>
                        <a:pt x="1" y="41"/>
                        <a:pt x="1" y="41"/>
                        <a:pt x="1" y="41"/>
                      </a:cubicBezTo>
                      <a:cubicBezTo>
                        <a:pt x="0" y="40"/>
                        <a:pt x="0" y="39"/>
                        <a:pt x="1" y="38"/>
                      </a:cubicBezTo>
                      <a:cubicBezTo>
                        <a:pt x="38" y="1"/>
                        <a:pt x="38" y="1"/>
                        <a:pt x="38" y="1"/>
                      </a:cubicBezTo>
                      <a:cubicBezTo>
                        <a:pt x="39" y="0"/>
                        <a:pt x="40" y="0"/>
                        <a:pt x="41" y="1"/>
                      </a:cubicBezTo>
                      <a:cubicBezTo>
                        <a:pt x="49" y="9"/>
                        <a:pt x="49" y="9"/>
                        <a:pt x="49" y="9"/>
                      </a:cubicBezTo>
                      <a:cubicBezTo>
                        <a:pt x="49" y="10"/>
                        <a:pt x="49" y="10"/>
                        <a:pt x="49" y="11"/>
                      </a:cubicBezTo>
                      <a:cubicBezTo>
                        <a:pt x="49" y="11"/>
                        <a:pt x="49" y="12"/>
                        <a:pt x="49" y="12"/>
                      </a:cubicBezTo>
                      <a:cubicBezTo>
                        <a:pt x="12" y="49"/>
                        <a:pt x="12" y="49"/>
                        <a:pt x="12" y="49"/>
                      </a:cubicBezTo>
                      <a:cubicBezTo>
                        <a:pt x="11" y="49"/>
                        <a:pt x="11" y="50"/>
                        <a:pt x="10" y="50"/>
                      </a:cubicBezTo>
                      <a:close/>
                      <a:moveTo>
                        <a:pt x="5" y="39"/>
                      </a:moveTo>
                      <a:cubicBezTo>
                        <a:pt x="10" y="45"/>
                        <a:pt x="10" y="45"/>
                        <a:pt x="10" y="45"/>
                      </a:cubicBezTo>
                      <a:cubicBezTo>
                        <a:pt x="45" y="11"/>
                        <a:pt x="45" y="11"/>
                        <a:pt x="45" y="11"/>
                      </a:cubicBezTo>
                      <a:cubicBezTo>
                        <a:pt x="39" y="5"/>
                        <a:pt x="39" y="5"/>
                        <a:pt x="39" y="5"/>
                      </a:cubicBezTo>
                      <a:lnTo>
                        <a:pt x="5"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58" name="Freeform 497">
                  <a:extLst>
                    <a:ext uri="{FF2B5EF4-FFF2-40B4-BE49-F238E27FC236}">
                      <a16:creationId xmlns:a16="http://schemas.microsoft.com/office/drawing/2014/main" id="{B1C945ED-E7A1-5EFC-3BB4-7E8A16BFC376}"/>
                    </a:ext>
                  </a:extLst>
                </p:cNvPr>
                <p:cNvSpPr>
                  <a:spLocks/>
                </p:cNvSpPr>
                <p:nvPr/>
              </p:nvSpPr>
              <p:spPr bwMode="auto">
                <a:xfrm>
                  <a:off x="2911476" y="1581151"/>
                  <a:ext cx="39688" cy="39688"/>
                </a:xfrm>
                <a:custGeom>
                  <a:avLst/>
                  <a:gdLst>
                    <a:gd name="T0" fmla="*/ 12 w 15"/>
                    <a:gd name="T1" fmla="*/ 15 h 15"/>
                    <a:gd name="T2" fmla="*/ 11 w 15"/>
                    <a:gd name="T3" fmla="*/ 14 h 15"/>
                    <a:gd name="T4" fmla="*/ 1 w 15"/>
                    <a:gd name="T5" fmla="*/ 4 h 15"/>
                    <a:gd name="T6" fmla="*/ 1 w 15"/>
                    <a:gd name="T7" fmla="*/ 1 h 15"/>
                    <a:gd name="T8" fmla="*/ 4 w 15"/>
                    <a:gd name="T9" fmla="*/ 1 h 15"/>
                    <a:gd name="T10" fmla="*/ 14 w 15"/>
                    <a:gd name="T11" fmla="*/ 11 h 15"/>
                    <a:gd name="T12" fmla="*/ 14 w 15"/>
                    <a:gd name="T13" fmla="*/ 14 h 15"/>
                    <a:gd name="T14" fmla="*/ 12 w 15"/>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5">
                      <a:moveTo>
                        <a:pt x="12" y="15"/>
                      </a:moveTo>
                      <a:cubicBezTo>
                        <a:pt x="12" y="15"/>
                        <a:pt x="11" y="14"/>
                        <a:pt x="11" y="14"/>
                      </a:cubicBezTo>
                      <a:cubicBezTo>
                        <a:pt x="1" y="4"/>
                        <a:pt x="1" y="4"/>
                        <a:pt x="1" y="4"/>
                      </a:cubicBezTo>
                      <a:cubicBezTo>
                        <a:pt x="0" y="3"/>
                        <a:pt x="0" y="2"/>
                        <a:pt x="1" y="1"/>
                      </a:cubicBezTo>
                      <a:cubicBezTo>
                        <a:pt x="2" y="0"/>
                        <a:pt x="3" y="0"/>
                        <a:pt x="4" y="1"/>
                      </a:cubicBezTo>
                      <a:cubicBezTo>
                        <a:pt x="14" y="11"/>
                        <a:pt x="14" y="11"/>
                        <a:pt x="14" y="11"/>
                      </a:cubicBezTo>
                      <a:cubicBezTo>
                        <a:pt x="15" y="12"/>
                        <a:pt x="15" y="13"/>
                        <a:pt x="14" y="14"/>
                      </a:cubicBezTo>
                      <a:cubicBezTo>
                        <a:pt x="14" y="14"/>
                        <a:pt x="13" y="15"/>
                        <a:pt x="12"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grpSp>
          <p:grpSp>
            <p:nvGrpSpPr>
              <p:cNvPr id="36" name="Group 35">
                <a:extLst>
                  <a:ext uri="{FF2B5EF4-FFF2-40B4-BE49-F238E27FC236}">
                    <a16:creationId xmlns:a16="http://schemas.microsoft.com/office/drawing/2014/main" id="{509AF953-819A-C0C1-5E97-DA6B7B130FBE}"/>
                  </a:ext>
                </a:extLst>
              </p:cNvPr>
              <p:cNvGrpSpPr>
                <a:grpSpLocks noChangeAspect="1"/>
              </p:cNvGrpSpPr>
              <p:nvPr/>
            </p:nvGrpSpPr>
            <p:grpSpPr>
              <a:xfrm>
                <a:off x="3969440" y="3399748"/>
                <a:ext cx="491178" cy="267161"/>
                <a:chOff x="4511676" y="1352551"/>
                <a:chExt cx="409576" cy="228600"/>
              </a:xfrm>
            </p:grpSpPr>
            <p:sp>
              <p:nvSpPr>
                <p:cNvPr id="37" name="Freeform 542">
                  <a:extLst>
                    <a:ext uri="{FF2B5EF4-FFF2-40B4-BE49-F238E27FC236}">
                      <a16:creationId xmlns:a16="http://schemas.microsoft.com/office/drawing/2014/main" id="{4B7B2AB1-B364-DCDF-4518-259D716F1686}"/>
                    </a:ext>
                  </a:extLst>
                </p:cNvPr>
                <p:cNvSpPr>
                  <a:spLocks noEditPoints="1"/>
                </p:cNvSpPr>
                <p:nvPr/>
              </p:nvSpPr>
              <p:spPr bwMode="auto">
                <a:xfrm>
                  <a:off x="4724401" y="1411288"/>
                  <a:ext cx="161925" cy="149225"/>
                </a:xfrm>
                <a:custGeom>
                  <a:avLst/>
                  <a:gdLst>
                    <a:gd name="T0" fmla="*/ 59 w 61"/>
                    <a:gd name="T1" fmla="*/ 56 h 56"/>
                    <a:gd name="T2" fmla="*/ 2 w 61"/>
                    <a:gd name="T3" fmla="*/ 56 h 56"/>
                    <a:gd name="T4" fmla="*/ 0 w 61"/>
                    <a:gd name="T5" fmla="*/ 54 h 56"/>
                    <a:gd name="T6" fmla="*/ 0 w 61"/>
                    <a:gd name="T7" fmla="*/ 2 h 56"/>
                    <a:gd name="T8" fmla="*/ 2 w 61"/>
                    <a:gd name="T9" fmla="*/ 0 h 56"/>
                    <a:gd name="T10" fmla="*/ 59 w 61"/>
                    <a:gd name="T11" fmla="*/ 0 h 56"/>
                    <a:gd name="T12" fmla="*/ 61 w 61"/>
                    <a:gd name="T13" fmla="*/ 2 h 56"/>
                    <a:gd name="T14" fmla="*/ 61 w 61"/>
                    <a:gd name="T15" fmla="*/ 54 h 56"/>
                    <a:gd name="T16" fmla="*/ 59 w 61"/>
                    <a:gd name="T17" fmla="*/ 56 h 56"/>
                    <a:gd name="T18" fmla="*/ 4 w 61"/>
                    <a:gd name="T19" fmla="*/ 52 h 56"/>
                    <a:gd name="T20" fmla="*/ 57 w 61"/>
                    <a:gd name="T21" fmla="*/ 52 h 56"/>
                    <a:gd name="T22" fmla="*/ 57 w 61"/>
                    <a:gd name="T23" fmla="*/ 4 h 56"/>
                    <a:gd name="T24" fmla="*/ 4 w 61"/>
                    <a:gd name="T25" fmla="*/ 4 h 56"/>
                    <a:gd name="T26" fmla="*/ 4 w 61"/>
                    <a:gd name="T2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56">
                      <a:moveTo>
                        <a:pt x="59" y="56"/>
                      </a:moveTo>
                      <a:cubicBezTo>
                        <a:pt x="2" y="56"/>
                        <a:pt x="2" y="56"/>
                        <a:pt x="2" y="56"/>
                      </a:cubicBezTo>
                      <a:cubicBezTo>
                        <a:pt x="1" y="56"/>
                        <a:pt x="0" y="55"/>
                        <a:pt x="0" y="54"/>
                      </a:cubicBezTo>
                      <a:cubicBezTo>
                        <a:pt x="0" y="2"/>
                        <a:pt x="0" y="2"/>
                        <a:pt x="0" y="2"/>
                      </a:cubicBezTo>
                      <a:cubicBezTo>
                        <a:pt x="0" y="1"/>
                        <a:pt x="1" y="0"/>
                        <a:pt x="2" y="0"/>
                      </a:cubicBezTo>
                      <a:cubicBezTo>
                        <a:pt x="59" y="0"/>
                        <a:pt x="59" y="0"/>
                        <a:pt x="59" y="0"/>
                      </a:cubicBezTo>
                      <a:cubicBezTo>
                        <a:pt x="60" y="0"/>
                        <a:pt x="61" y="1"/>
                        <a:pt x="61" y="2"/>
                      </a:cubicBezTo>
                      <a:cubicBezTo>
                        <a:pt x="61" y="54"/>
                        <a:pt x="61" y="54"/>
                        <a:pt x="61" y="54"/>
                      </a:cubicBezTo>
                      <a:cubicBezTo>
                        <a:pt x="61" y="55"/>
                        <a:pt x="60" y="56"/>
                        <a:pt x="59" y="56"/>
                      </a:cubicBezTo>
                      <a:close/>
                      <a:moveTo>
                        <a:pt x="4" y="52"/>
                      </a:moveTo>
                      <a:cubicBezTo>
                        <a:pt x="57" y="52"/>
                        <a:pt x="57" y="52"/>
                        <a:pt x="57" y="52"/>
                      </a:cubicBezTo>
                      <a:cubicBezTo>
                        <a:pt x="57" y="4"/>
                        <a:pt x="57" y="4"/>
                        <a:pt x="57" y="4"/>
                      </a:cubicBezTo>
                      <a:cubicBezTo>
                        <a:pt x="4" y="4"/>
                        <a:pt x="4" y="4"/>
                        <a:pt x="4" y="4"/>
                      </a:cubicBezTo>
                      <a:lnTo>
                        <a:pt x="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38" name="Freeform 543">
                  <a:extLst>
                    <a:ext uri="{FF2B5EF4-FFF2-40B4-BE49-F238E27FC236}">
                      <a16:creationId xmlns:a16="http://schemas.microsoft.com/office/drawing/2014/main" id="{72235015-7337-D17F-684E-0B767273A74E}"/>
                    </a:ext>
                  </a:extLst>
                </p:cNvPr>
                <p:cNvSpPr>
                  <a:spLocks noEditPoints="1"/>
                </p:cNvSpPr>
                <p:nvPr/>
              </p:nvSpPr>
              <p:spPr bwMode="auto">
                <a:xfrm>
                  <a:off x="4875214" y="1411288"/>
                  <a:ext cx="46038" cy="149225"/>
                </a:xfrm>
                <a:custGeom>
                  <a:avLst/>
                  <a:gdLst>
                    <a:gd name="T0" fmla="*/ 15 w 17"/>
                    <a:gd name="T1" fmla="*/ 56 h 56"/>
                    <a:gd name="T2" fmla="*/ 2 w 17"/>
                    <a:gd name="T3" fmla="*/ 56 h 56"/>
                    <a:gd name="T4" fmla="*/ 0 w 17"/>
                    <a:gd name="T5" fmla="*/ 54 h 56"/>
                    <a:gd name="T6" fmla="*/ 0 w 17"/>
                    <a:gd name="T7" fmla="*/ 2 h 56"/>
                    <a:gd name="T8" fmla="*/ 2 w 17"/>
                    <a:gd name="T9" fmla="*/ 0 h 56"/>
                    <a:gd name="T10" fmla="*/ 15 w 17"/>
                    <a:gd name="T11" fmla="*/ 0 h 56"/>
                    <a:gd name="T12" fmla="*/ 17 w 17"/>
                    <a:gd name="T13" fmla="*/ 2 h 56"/>
                    <a:gd name="T14" fmla="*/ 17 w 17"/>
                    <a:gd name="T15" fmla="*/ 54 h 56"/>
                    <a:gd name="T16" fmla="*/ 15 w 17"/>
                    <a:gd name="T17" fmla="*/ 56 h 56"/>
                    <a:gd name="T18" fmla="*/ 4 w 17"/>
                    <a:gd name="T19" fmla="*/ 52 h 56"/>
                    <a:gd name="T20" fmla="*/ 13 w 17"/>
                    <a:gd name="T21" fmla="*/ 52 h 56"/>
                    <a:gd name="T22" fmla="*/ 13 w 17"/>
                    <a:gd name="T23" fmla="*/ 4 h 56"/>
                    <a:gd name="T24" fmla="*/ 4 w 17"/>
                    <a:gd name="T25" fmla="*/ 4 h 56"/>
                    <a:gd name="T26" fmla="*/ 4 w 17"/>
                    <a:gd name="T2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6">
                      <a:moveTo>
                        <a:pt x="15" y="56"/>
                      </a:moveTo>
                      <a:cubicBezTo>
                        <a:pt x="2" y="56"/>
                        <a:pt x="2" y="56"/>
                        <a:pt x="2" y="56"/>
                      </a:cubicBezTo>
                      <a:cubicBezTo>
                        <a:pt x="1" y="56"/>
                        <a:pt x="0" y="55"/>
                        <a:pt x="0" y="54"/>
                      </a:cubicBezTo>
                      <a:cubicBezTo>
                        <a:pt x="0" y="2"/>
                        <a:pt x="0" y="2"/>
                        <a:pt x="0" y="2"/>
                      </a:cubicBezTo>
                      <a:cubicBezTo>
                        <a:pt x="0" y="1"/>
                        <a:pt x="1" y="0"/>
                        <a:pt x="2" y="0"/>
                      </a:cubicBezTo>
                      <a:cubicBezTo>
                        <a:pt x="15" y="0"/>
                        <a:pt x="15" y="0"/>
                        <a:pt x="15" y="0"/>
                      </a:cubicBezTo>
                      <a:cubicBezTo>
                        <a:pt x="16" y="0"/>
                        <a:pt x="17" y="1"/>
                        <a:pt x="17" y="2"/>
                      </a:cubicBezTo>
                      <a:cubicBezTo>
                        <a:pt x="17" y="54"/>
                        <a:pt x="17" y="54"/>
                        <a:pt x="17" y="54"/>
                      </a:cubicBezTo>
                      <a:cubicBezTo>
                        <a:pt x="17" y="55"/>
                        <a:pt x="16" y="56"/>
                        <a:pt x="15" y="56"/>
                      </a:cubicBezTo>
                      <a:close/>
                      <a:moveTo>
                        <a:pt x="4" y="52"/>
                      </a:moveTo>
                      <a:cubicBezTo>
                        <a:pt x="13" y="52"/>
                        <a:pt x="13" y="52"/>
                        <a:pt x="13" y="52"/>
                      </a:cubicBezTo>
                      <a:cubicBezTo>
                        <a:pt x="13" y="4"/>
                        <a:pt x="13" y="4"/>
                        <a:pt x="13" y="4"/>
                      </a:cubicBezTo>
                      <a:cubicBezTo>
                        <a:pt x="4" y="4"/>
                        <a:pt x="4" y="4"/>
                        <a:pt x="4" y="4"/>
                      </a:cubicBezTo>
                      <a:lnTo>
                        <a:pt x="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39" name="Freeform 544">
                  <a:extLst>
                    <a:ext uri="{FF2B5EF4-FFF2-40B4-BE49-F238E27FC236}">
                      <a16:creationId xmlns:a16="http://schemas.microsoft.com/office/drawing/2014/main" id="{FF082ABC-522B-9875-1D3A-4CFFC391D9A0}"/>
                    </a:ext>
                  </a:extLst>
                </p:cNvPr>
                <p:cNvSpPr>
                  <a:spLocks noEditPoints="1"/>
                </p:cNvSpPr>
                <p:nvPr/>
              </p:nvSpPr>
              <p:spPr bwMode="auto">
                <a:xfrm>
                  <a:off x="4664076" y="1390651"/>
                  <a:ext cx="71438" cy="190500"/>
                </a:xfrm>
                <a:custGeom>
                  <a:avLst/>
                  <a:gdLst>
                    <a:gd name="T0" fmla="*/ 25 w 27"/>
                    <a:gd name="T1" fmla="*/ 72 h 72"/>
                    <a:gd name="T2" fmla="*/ 2 w 27"/>
                    <a:gd name="T3" fmla="*/ 72 h 72"/>
                    <a:gd name="T4" fmla="*/ 0 w 27"/>
                    <a:gd name="T5" fmla="*/ 70 h 72"/>
                    <a:gd name="T6" fmla="*/ 0 w 27"/>
                    <a:gd name="T7" fmla="*/ 2 h 72"/>
                    <a:gd name="T8" fmla="*/ 2 w 27"/>
                    <a:gd name="T9" fmla="*/ 0 h 72"/>
                    <a:gd name="T10" fmla="*/ 25 w 27"/>
                    <a:gd name="T11" fmla="*/ 0 h 72"/>
                    <a:gd name="T12" fmla="*/ 27 w 27"/>
                    <a:gd name="T13" fmla="*/ 2 h 72"/>
                    <a:gd name="T14" fmla="*/ 27 w 27"/>
                    <a:gd name="T15" fmla="*/ 70 h 72"/>
                    <a:gd name="T16" fmla="*/ 25 w 27"/>
                    <a:gd name="T17" fmla="*/ 72 h 72"/>
                    <a:gd name="T18" fmla="*/ 4 w 27"/>
                    <a:gd name="T19" fmla="*/ 68 h 72"/>
                    <a:gd name="T20" fmla="*/ 23 w 27"/>
                    <a:gd name="T21" fmla="*/ 68 h 72"/>
                    <a:gd name="T22" fmla="*/ 23 w 27"/>
                    <a:gd name="T23" fmla="*/ 4 h 72"/>
                    <a:gd name="T24" fmla="*/ 4 w 27"/>
                    <a:gd name="T25" fmla="*/ 4 h 72"/>
                    <a:gd name="T26" fmla="*/ 4 w 27"/>
                    <a:gd name="T27"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72">
                      <a:moveTo>
                        <a:pt x="25" y="72"/>
                      </a:moveTo>
                      <a:cubicBezTo>
                        <a:pt x="2" y="72"/>
                        <a:pt x="2" y="72"/>
                        <a:pt x="2" y="72"/>
                      </a:cubicBezTo>
                      <a:cubicBezTo>
                        <a:pt x="1" y="72"/>
                        <a:pt x="0" y="71"/>
                        <a:pt x="0" y="70"/>
                      </a:cubicBezTo>
                      <a:cubicBezTo>
                        <a:pt x="0" y="2"/>
                        <a:pt x="0" y="2"/>
                        <a:pt x="0" y="2"/>
                      </a:cubicBezTo>
                      <a:cubicBezTo>
                        <a:pt x="0" y="1"/>
                        <a:pt x="1" y="0"/>
                        <a:pt x="2" y="0"/>
                      </a:cubicBezTo>
                      <a:cubicBezTo>
                        <a:pt x="25" y="0"/>
                        <a:pt x="25" y="0"/>
                        <a:pt x="25" y="0"/>
                      </a:cubicBezTo>
                      <a:cubicBezTo>
                        <a:pt x="26" y="0"/>
                        <a:pt x="27" y="1"/>
                        <a:pt x="27" y="2"/>
                      </a:cubicBezTo>
                      <a:cubicBezTo>
                        <a:pt x="27" y="70"/>
                        <a:pt x="27" y="70"/>
                        <a:pt x="27" y="70"/>
                      </a:cubicBezTo>
                      <a:cubicBezTo>
                        <a:pt x="27" y="71"/>
                        <a:pt x="26" y="72"/>
                        <a:pt x="25" y="72"/>
                      </a:cubicBezTo>
                      <a:close/>
                      <a:moveTo>
                        <a:pt x="4" y="68"/>
                      </a:moveTo>
                      <a:cubicBezTo>
                        <a:pt x="23" y="68"/>
                        <a:pt x="23" y="68"/>
                        <a:pt x="23" y="68"/>
                      </a:cubicBezTo>
                      <a:cubicBezTo>
                        <a:pt x="23" y="4"/>
                        <a:pt x="23" y="4"/>
                        <a:pt x="23" y="4"/>
                      </a:cubicBezTo>
                      <a:cubicBezTo>
                        <a:pt x="4" y="4"/>
                        <a:pt x="4" y="4"/>
                        <a:pt x="4" y="4"/>
                      </a:cubicBezTo>
                      <a:lnTo>
                        <a:pt x="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40" name="Freeform 545">
                  <a:extLst>
                    <a:ext uri="{FF2B5EF4-FFF2-40B4-BE49-F238E27FC236}">
                      <a16:creationId xmlns:a16="http://schemas.microsoft.com/office/drawing/2014/main" id="{AB3200A8-9DF9-45F5-97AF-DE567E375DBA}"/>
                    </a:ext>
                  </a:extLst>
                </p:cNvPr>
                <p:cNvSpPr>
                  <a:spLocks/>
                </p:cNvSpPr>
                <p:nvPr/>
              </p:nvSpPr>
              <p:spPr bwMode="auto">
                <a:xfrm>
                  <a:off x="4664076" y="1352551"/>
                  <a:ext cx="71438" cy="47625"/>
                </a:xfrm>
                <a:custGeom>
                  <a:avLst/>
                  <a:gdLst>
                    <a:gd name="T0" fmla="*/ 2 w 27"/>
                    <a:gd name="T1" fmla="*/ 18 h 18"/>
                    <a:gd name="T2" fmla="*/ 1 w 27"/>
                    <a:gd name="T3" fmla="*/ 18 h 18"/>
                    <a:gd name="T4" fmla="*/ 0 w 27"/>
                    <a:gd name="T5" fmla="*/ 15 h 18"/>
                    <a:gd name="T6" fmla="*/ 25 w 27"/>
                    <a:gd name="T7" fmla="*/ 0 h 18"/>
                    <a:gd name="T8" fmla="*/ 27 w 27"/>
                    <a:gd name="T9" fmla="*/ 2 h 18"/>
                    <a:gd name="T10" fmla="*/ 25 w 27"/>
                    <a:gd name="T11" fmla="*/ 4 h 18"/>
                    <a:gd name="T12" fmla="*/ 4 w 27"/>
                    <a:gd name="T13" fmla="*/ 17 h 18"/>
                    <a:gd name="T14" fmla="*/ 2 w 27"/>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8">
                      <a:moveTo>
                        <a:pt x="2" y="18"/>
                      </a:moveTo>
                      <a:cubicBezTo>
                        <a:pt x="2" y="18"/>
                        <a:pt x="1" y="18"/>
                        <a:pt x="1" y="18"/>
                      </a:cubicBezTo>
                      <a:cubicBezTo>
                        <a:pt x="0" y="17"/>
                        <a:pt x="0" y="16"/>
                        <a:pt x="0" y="15"/>
                      </a:cubicBezTo>
                      <a:cubicBezTo>
                        <a:pt x="3" y="7"/>
                        <a:pt x="14" y="0"/>
                        <a:pt x="25" y="0"/>
                      </a:cubicBezTo>
                      <a:cubicBezTo>
                        <a:pt x="26" y="0"/>
                        <a:pt x="27" y="1"/>
                        <a:pt x="27" y="2"/>
                      </a:cubicBezTo>
                      <a:cubicBezTo>
                        <a:pt x="27" y="3"/>
                        <a:pt x="26" y="4"/>
                        <a:pt x="25" y="4"/>
                      </a:cubicBezTo>
                      <a:cubicBezTo>
                        <a:pt x="16" y="4"/>
                        <a:pt x="6" y="10"/>
                        <a:pt x="4" y="17"/>
                      </a:cubicBezTo>
                      <a:cubicBezTo>
                        <a:pt x="3" y="18"/>
                        <a:pt x="3" y="18"/>
                        <a:pt x="2"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41" name="Freeform 546">
                  <a:extLst>
                    <a:ext uri="{FF2B5EF4-FFF2-40B4-BE49-F238E27FC236}">
                      <a16:creationId xmlns:a16="http://schemas.microsoft.com/office/drawing/2014/main" id="{CFFE9DA5-1D7B-C47B-05F9-39695DFD565A}"/>
                    </a:ext>
                  </a:extLst>
                </p:cNvPr>
                <p:cNvSpPr>
                  <a:spLocks/>
                </p:cNvSpPr>
                <p:nvPr/>
              </p:nvSpPr>
              <p:spPr bwMode="auto">
                <a:xfrm>
                  <a:off x="4724401" y="1352551"/>
                  <a:ext cx="103188" cy="69850"/>
                </a:xfrm>
                <a:custGeom>
                  <a:avLst/>
                  <a:gdLst>
                    <a:gd name="T0" fmla="*/ 37 w 39"/>
                    <a:gd name="T1" fmla="*/ 26 h 26"/>
                    <a:gd name="T2" fmla="*/ 2 w 39"/>
                    <a:gd name="T3" fmla="*/ 26 h 26"/>
                    <a:gd name="T4" fmla="*/ 0 w 39"/>
                    <a:gd name="T5" fmla="*/ 24 h 26"/>
                    <a:gd name="T6" fmla="*/ 2 w 39"/>
                    <a:gd name="T7" fmla="*/ 22 h 26"/>
                    <a:gd name="T8" fmla="*/ 35 w 39"/>
                    <a:gd name="T9" fmla="*/ 22 h 26"/>
                    <a:gd name="T10" fmla="*/ 35 w 39"/>
                    <a:gd name="T11" fmla="*/ 4 h 26"/>
                    <a:gd name="T12" fmla="*/ 2 w 39"/>
                    <a:gd name="T13" fmla="*/ 4 h 26"/>
                    <a:gd name="T14" fmla="*/ 0 w 39"/>
                    <a:gd name="T15" fmla="*/ 2 h 26"/>
                    <a:gd name="T16" fmla="*/ 2 w 39"/>
                    <a:gd name="T17" fmla="*/ 0 h 26"/>
                    <a:gd name="T18" fmla="*/ 37 w 39"/>
                    <a:gd name="T19" fmla="*/ 0 h 26"/>
                    <a:gd name="T20" fmla="*/ 39 w 39"/>
                    <a:gd name="T21" fmla="*/ 2 h 26"/>
                    <a:gd name="T22" fmla="*/ 39 w 39"/>
                    <a:gd name="T23" fmla="*/ 24 h 26"/>
                    <a:gd name="T24" fmla="*/ 37 w 3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37" y="26"/>
                      </a:moveTo>
                      <a:cubicBezTo>
                        <a:pt x="2" y="26"/>
                        <a:pt x="2" y="26"/>
                        <a:pt x="2" y="26"/>
                      </a:cubicBezTo>
                      <a:cubicBezTo>
                        <a:pt x="1" y="26"/>
                        <a:pt x="0" y="25"/>
                        <a:pt x="0" y="24"/>
                      </a:cubicBezTo>
                      <a:cubicBezTo>
                        <a:pt x="0" y="23"/>
                        <a:pt x="1" y="22"/>
                        <a:pt x="2" y="22"/>
                      </a:cubicBezTo>
                      <a:cubicBezTo>
                        <a:pt x="35" y="22"/>
                        <a:pt x="35" y="22"/>
                        <a:pt x="35" y="22"/>
                      </a:cubicBezTo>
                      <a:cubicBezTo>
                        <a:pt x="35" y="4"/>
                        <a:pt x="35" y="4"/>
                        <a:pt x="35" y="4"/>
                      </a:cubicBezTo>
                      <a:cubicBezTo>
                        <a:pt x="2" y="4"/>
                        <a:pt x="2" y="4"/>
                        <a:pt x="2" y="4"/>
                      </a:cubicBezTo>
                      <a:cubicBezTo>
                        <a:pt x="1" y="4"/>
                        <a:pt x="0" y="3"/>
                        <a:pt x="0" y="2"/>
                      </a:cubicBezTo>
                      <a:cubicBezTo>
                        <a:pt x="0" y="1"/>
                        <a:pt x="1" y="0"/>
                        <a:pt x="2" y="0"/>
                      </a:cubicBezTo>
                      <a:cubicBezTo>
                        <a:pt x="37" y="0"/>
                        <a:pt x="37" y="0"/>
                        <a:pt x="37" y="0"/>
                      </a:cubicBezTo>
                      <a:cubicBezTo>
                        <a:pt x="38" y="0"/>
                        <a:pt x="39" y="1"/>
                        <a:pt x="39" y="2"/>
                      </a:cubicBezTo>
                      <a:cubicBezTo>
                        <a:pt x="39" y="24"/>
                        <a:pt x="39" y="24"/>
                        <a:pt x="39" y="24"/>
                      </a:cubicBezTo>
                      <a:cubicBezTo>
                        <a:pt x="39" y="25"/>
                        <a:pt x="38" y="26"/>
                        <a:pt x="37"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42" name="Freeform 547">
                  <a:extLst>
                    <a:ext uri="{FF2B5EF4-FFF2-40B4-BE49-F238E27FC236}">
                      <a16:creationId xmlns:a16="http://schemas.microsoft.com/office/drawing/2014/main" id="{B9A1CE23-EE49-D320-6416-AA1AA9290AE9}"/>
                    </a:ext>
                  </a:extLst>
                </p:cNvPr>
                <p:cNvSpPr>
                  <a:spLocks noEditPoints="1"/>
                </p:cNvSpPr>
                <p:nvPr/>
              </p:nvSpPr>
              <p:spPr bwMode="auto">
                <a:xfrm>
                  <a:off x="4818064" y="1363663"/>
                  <a:ext cx="68263" cy="31750"/>
                </a:xfrm>
                <a:custGeom>
                  <a:avLst/>
                  <a:gdLst>
                    <a:gd name="T0" fmla="*/ 24 w 26"/>
                    <a:gd name="T1" fmla="*/ 12 h 12"/>
                    <a:gd name="T2" fmla="*/ 2 w 26"/>
                    <a:gd name="T3" fmla="*/ 12 h 12"/>
                    <a:gd name="T4" fmla="*/ 0 w 26"/>
                    <a:gd name="T5" fmla="*/ 10 h 12"/>
                    <a:gd name="T6" fmla="*/ 0 w 26"/>
                    <a:gd name="T7" fmla="*/ 2 h 12"/>
                    <a:gd name="T8" fmla="*/ 2 w 26"/>
                    <a:gd name="T9" fmla="*/ 0 h 12"/>
                    <a:gd name="T10" fmla="*/ 24 w 26"/>
                    <a:gd name="T11" fmla="*/ 0 h 12"/>
                    <a:gd name="T12" fmla="*/ 26 w 26"/>
                    <a:gd name="T13" fmla="*/ 2 h 12"/>
                    <a:gd name="T14" fmla="*/ 26 w 26"/>
                    <a:gd name="T15" fmla="*/ 10 h 12"/>
                    <a:gd name="T16" fmla="*/ 24 w 26"/>
                    <a:gd name="T17" fmla="*/ 12 h 12"/>
                    <a:gd name="T18" fmla="*/ 4 w 26"/>
                    <a:gd name="T19" fmla="*/ 8 h 12"/>
                    <a:gd name="T20" fmla="*/ 22 w 26"/>
                    <a:gd name="T21" fmla="*/ 8 h 12"/>
                    <a:gd name="T22" fmla="*/ 22 w 26"/>
                    <a:gd name="T23" fmla="*/ 4 h 12"/>
                    <a:gd name="T24" fmla="*/ 4 w 26"/>
                    <a:gd name="T25" fmla="*/ 4 h 12"/>
                    <a:gd name="T26" fmla="*/ 4 w 26"/>
                    <a:gd name="T2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12">
                      <a:moveTo>
                        <a:pt x="24" y="12"/>
                      </a:moveTo>
                      <a:cubicBezTo>
                        <a:pt x="2" y="12"/>
                        <a:pt x="2" y="12"/>
                        <a:pt x="2" y="12"/>
                      </a:cubicBezTo>
                      <a:cubicBezTo>
                        <a:pt x="1" y="12"/>
                        <a:pt x="0" y="11"/>
                        <a:pt x="0" y="10"/>
                      </a:cubicBezTo>
                      <a:cubicBezTo>
                        <a:pt x="0" y="2"/>
                        <a:pt x="0" y="2"/>
                        <a:pt x="0" y="2"/>
                      </a:cubicBezTo>
                      <a:cubicBezTo>
                        <a:pt x="0" y="1"/>
                        <a:pt x="1" y="0"/>
                        <a:pt x="2" y="0"/>
                      </a:cubicBezTo>
                      <a:cubicBezTo>
                        <a:pt x="24" y="0"/>
                        <a:pt x="24" y="0"/>
                        <a:pt x="24" y="0"/>
                      </a:cubicBezTo>
                      <a:cubicBezTo>
                        <a:pt x="25" y="0"/>
                        <a:pt x="26" y="1"/>
                        <a:pt x="26" y="2"/>
                      </a:cubicBezTo>
                      <a:cubicBezTo>
                        <a:pt x="26" y="10"/>
                        <a:pt x="26" y="10"/>
                        <a:pt x="26" y="10"/>
                      </a:cubicBezTo>
                      <a:cubicBezTo>
                        <a:pt x="26" y="11"/>
                        <a:pt x="25" y="12"/>
                        <a:pt x="24" y="12"/>
                      </a:cubicBezTo>
                      <a:close/>
                      <a:moveTo>
                        <a:pt x="4" y="8"/>
                      </a:moveTo>
                      <a:cubicBezTo>
                        <a:pt x="22" y="8"/>
                        <a:pt x="22" y="8"/>
                        <a:pt x="22" y="8"/>
                      </a:cubicBezTo>
                      <a:cubicBezTo>
                        <a:pt x="22" y="4"/>
                        <a:pt x="22" y="4"/>
                        <a:pt x="22" y="4"/>
                      </a:cubicBezTo>
                      <a:cubicBezTo>
                        <a:pt x="4" y="4"/>
                        <a:pt x="4" y="4"/>
                        <a:pt x="4" y="4"/>
                      </a:cubicBezTo>
                      <a:lnTo>
                        <a:pt x="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43" name="Freeform 548">
                  <a:extLst>
                    <a:ext uri="{FF2B5EF4-FFF2-40B4-BE49-F238E27FC236}">
                      <a16:creationId xmlns:a16="http://schemas.microsoft.com/office/drawing/2014/main" id="{B1F71035-2861-18D5-62E8-0955DBEFD55D}"/>
                    </a:ext>
                  </a:extLst>
                </p:cNvPr>
                <p:cNvSpPr>
                  <a:spLocks noEditPoints="1"/>
                </p:cNvSpPr>
                <p:nvPr/>
              </p:nvSpPr>
              <p:spPr bwMode="auto">
                <a:xfrm>
                  <a:off x="4570414" y="1419226"/>
                  <a:ext cx="103188" cy="133350"/>
                </a:xfrm>
                <a:custGeom>
                  <a:avLst/>
                  <a:gdLst>
                    <a:gd name="T0" fmla="*/ 37 w 39"/>
                    <a:gd name="T1" fmla="*/ 50 h 50"/>
                    <a:gd name="T2" fmla="*/ 36 w 39"/>
                    <a:gd name="T3" fmla="*/ 49 h 50"/>
                    <a:gd name="T4" fmla="*/ 1 w 39"/>
                    <a:gd name="T5" fmla="*/ 35 h 50"/>
                    <a:gd name="T6" fmla="*/ 0 w 39"/>
                    <a:gd name="T7" fmla="*/ 33 h 50"/>
                    <a:gd name="T8" fmla="*/ 0 w 39"/>
                    <a:gd name="T9" fmla="*/ 17 h 50"/>
                    <a:gd name="T10" fmla="*/ 1 w 39"/>
                    <a:gd name="T11" fmla="*/ 15 h 50"/>
                    <a:gd name="T12" fmla="*/ 36 w 39"/>
                    <a:gd name="T13" fmla="*/ 1 h 50"/>
                    <a:gd name="T14" fmla="*/ 38 w 39"/>
                    <a:gd name="T15" fmla="*/ 1 h 50"/>
                    <a:gd name="T16" fmla="*/ 39 w 39"/>
                    <a:gd name="T17" fmla="*/ 3 h 50"/>
                    <a:gd name="T18" fmla="*/ 39 w 39"/>
                    <a:gd name="T19" fmla="*/ 48 h 50"/>
                    <a:gd name="T20" fmla="*/ 38 w 39"/>
                    <a:gd name="T21" fmla="*/ 49 h 50"/>
                    <a:gd name="T22" fmla="*/ 37 w 39"/>
                    <a:gd name="T23" fmla="*/ 50 h 50"/>
                    <a:gd name="T24" fmla="*/ 4 w 39"/>
                    <a:gd name="T25" fmla="*/ 32 h 50"/>
                    <a:gd name="T26" fmla="*/ 35 w 39"/>
                    <a:gd name="T27" fmla="*/ 45 h 50"/>
                    <a:gd name="T28" fmla="*/ 35 w 39"/>
                    <a:gd name="T29" fmla="*/ 5 h 50"/>
                    <a:gd name="T30" fmla="*/ 4 w 39"/>
                    <a:gd name="T31" fmla="*/ 18 h 50"/>
                    <a:gd name="T32" fmla="*/ 4 w 39"/>
                    <a:gd name="T33"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50">
                      <a:moveTo>
                        <a:pt x="37" y="50"/>
                      </a:moveTo>
                      <a:cubicBezTo>
                        <a:pt x="37" y="50"/>
                        <a:pt x="36" y="50"/>
                        <a:pt x="36" y="49"/>
                      </a:cubicBezTo>
                      <a:cubicBezTo>
                        <a:pt x="1" y="35"/>
                        <a:pt x="1" y="35"/>
                        <a:pt x="1" y="35"/>
                      </a:cubicBezTo>
                      <a:cubicBezTo>
                        <a:pt x="0" y="35"/>
                        <a:pt x="0" y="34"/>
                        <a:pt x="0" y="33"/>
                      </a:cubicBezTo>
                      <a:cubicBezTo>
                        <a:pt x="0" y="17"/>
                        <a:pt x="0" y="17"/>
                        <a:pt x="0" y="17"/>
                      </a:cubicBezTo>
                      <a:cubicBezTo>
                        <a:pt x="0" y="16"/>
                        <a:pt x="0" y="15"/>
                        <a:pt x="1" y="15"/>
                      </a:cubicBezTo>
                      <a:cubicBezTo>
                        <a:pt x="36" y="1"/>
                        <a:pt x="36" y="1"/>
                        <a:pt x="36" y="1"/>
                      </a:cubicBezTo>
                      <a:cubicBezTo>
                        <a:pt x="37" y="0"/>
                        <a:pt x="37" y="0"/>
                        <a:pt x="38" y="1"/>
                      </a:cubicBezTo>
                      <a:cubicBezTo>
                        <a:pt x="38" y="1"/>
                        <a:pt x="39" y="2"/>
                        <a:pt x="39" y="3"/>
                      </a:cubicBezTo>
                      <a:cubicBezTo>
                        <a:pt x="39" y="48"/>
                        <a:pt x="39" y="48"/>
                        <a:pt x="39" y="48"/>
                      </a:cubicBezTo>
                      <a:cubicBezTo>
                        <a:pt x="39" y="48"/>
                        <a:pt x="38" y="49"/>
                        <a:pt x="38" y="49"/>
                      </a:cubicBezTo>
                      <a:cubicBezTo>
                        <a:pt x="38" y="50"/>
                        <a:pt x="37" y="50"/>
                        <a:pt x="37" y="50"/>
                      </a:cubicBezTo>
                      <a:close/>
                      <a:moveTo>
                        <a:pt x="4" y="32"/>
                      </a:moveTo>
                      <a:cubicBezTo>
                        <a:pt x="35" y="45"/>
                        <a:pt x="35" y="45"/>
                        <a:pt x="35" y="45"/>
                      </a:cubicBezTo>
                      <a:cubicBezTo>
                        <a:pt x="35" y="5"/>
                        <a:pt x="35" y="5"/>
                        <a:pt x="35" y="5"/>
                      </a:cubicBezTo>
                      <a:cubicBezTo>
                        <a:pt x="4" y="18"/>
                        <a:pt x="4" y="18"/>
                        <a:pt x="4" y="18"/>
                      </a:cubicBezTo>
                      <a:lnTo>
                        <a:pt x="4"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44" name="Freeform 549">
                  <a:extLst>
                    <a:ext uri="{FF2B5EF4-FFF2-40B4-BE49-F238E27FC236}">
                      <a16:creationId xmlns:a16="http://schemas.microsoft.com/office/drawing/2014/main" id="{82668690-1FEB-7BCD-2CED-881F59C540D2}"/>
                    </a:ext>
                  </a:extLst>
                </p:cNvPr>
                <p:cNvSpPr>
                  <a:spLocks noEditPoints="1"/>
                </p:cNvSpPr>
                <p:nvPr/>
              </p:nvSpPr>
              <p:spPr bwMode="auto">
                <a:xfrm>
                  <a:off x="4511676" y="1458913"/>
                  <a:ext cx="69850" cy="53975"/>
                </a:xfrm>
                <a:custGeom>
                  <a:avLst/>
                  <a:gdLst>
                    <a:gd name="T0" fmla="*/ 24 w 26"/>
                    <a:gd name="T1" fmla="*/ 20 h 20"/>
                    <a:gd name="T2" fmla="*/ 2 w 26"/>
                    <a:gd name="T3" fmla="*/ 20 h 20"/>
                    <a:gd name="T4" fmla="*/ 0 w 26"/>
                    <a:gd name="T5" fmla="*/ 18 h 20"/>
                    <a:gd name="T6" fmla="*/ 0 w 26"/>
                    <a:gd name="T7" fmla="*/ 2 h 20"/>
                    <a:gd name="T8" fmla="*/ 2 w 26"/>
                    <a:gd name="T9" fmla="*/ 0 h 20"/>
                    <a:gd name="T10" fmla="*/ 24 w 26"/>
                    <a:gd name="T11" fmla="*/ 0 h 20"/>
                    <a:gd name="T12" fmla="*/ 26 w 26"/>
                    <a:gd name="T13" fmla="*/ 2 h 20"/>
                    <a:gd name="T14" fmla="*/ 26 w 26"/>
                    <a:gd name="T15" fmla="*/ 18 h 20"/>
                    <a:gd name="T16" fmla="*/ 24 w 26"/>
                    <a:gd name="T17" fmla="*/ 20 h 20"/>
                    <a:gd name="T18" fmla="*/ 4 w 26"/>
                    <a:gd name="T19" fmla="*/ 16 h 20"/>
                    <a:gd name="T20" fmla="*/ 22 w 26"/>
                    <a:gd name="T21" fmla="*/ 16 h 20"/>
                    <a:gd name="T22" fmla="*/ 22 w 26"/>
                    <a:gd name="T23" fmla="*/ 4 h 20"/>
                    <a:gd name="T24" fmla="*/ 4 w 26"/>
                    <a:gd name="T25" fmla="*/ 4 h 20"/>
                    <a:gd name="T26" fmla="*/ 4 w 2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20">
                      <a:moveTo>
                        <a:pt x="24" y="20"/>
                      </a:moveTo>
                      <a:cubicBezTo>
                        <a:pt x="2" y="20"/>
                        <a:pt x="2" y="20"/>
                        <a:pt x="2" y="20"/>
                      </a:cubicBezTo>
                      <a:cubicBezTo>
                        <a:pt x="0" y="20"/>
                        <a:pt x="0" y="19"/>
                        <a:pt x="0" y="18"/>
                      </a:cubicBezTo>
                      <a:cubicBezTo>
                        <a:pt x="0" y="2"/>
                        <a:pt x="0" y="2"/>
                        <a:pt x="0" y="2"/>
                      </a:cubicBezTo>
                      <a:cubicBezTo>
                        <a:pt x="0" y="1"/>
                        <a:pt x="0" y="0"/>
                        <a:pt x="2" y="0"/>
                      </a:cubicBezTo>
                      <a:cubicBezTo>
                        <a:pt x="24" y="0"/>
                        <a:pt x="24" y="0"/>
                        <a:pt x="24" y="0"/>
                      </a:cubicBezTo>
                      <a:cubicBezTo>
                        <a:pt x="25" y="0"/>
                        <a:pt x="26" y="1"/>
                        <a:pt x="26" y="2"/>
                      </a:cubicBezTo>
                      <a:cubicBezTo>
                        <a:pt x="26" y="18"/>
                        <a:pt x="26" y="18"/>
                        <a:pt x="26" y="18"/>
                      </a:cubicBezTo>
                      <a:cubicBezTo>
                        <a:pt x="26" y="19"/>
                        <a:pt x="25" y="20"/>
                        <a:pt x="24" y="20"/>
                      </a:cubicBezTo>
                      <a:close/>
                      <a:moveTo>
                        <a:pt x="4" y="16"/>
                      </a:moveTo>
                      <a:cubicBezTo>
                        <a:pt x="22" y="16"/>
                        <a:pt x="22" y="16"/>
                        <a:pt x="22" y="16"/>
                      </a:cubicBezTo>
                      <a:cubicBezTo>
                        <a:pt x="22" y="4"/>
                        <a:pt x="22" y="4"/>
                        <a:pt x="22" y="4"/>
                      </a:cubicBezTo>
                      <a:cubicBezTo>
                        <a:pt x="4" y="4"/>
                        <a:pt x="4" y="4"/>
                        <a:pt x="4" y="4"/>
                      </a:cubicBezTo>
                      <a:lnTo>
                        <a:pt x="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45" name="Freeform 550">
                  <a:extLst>
                    <a:ext uri="{FF2B5EF4-FFF2-40B4-BE49-F238E27FC236}">
                      <a16:creationId xmlns:a16="http://schemas.microsoft.com/office/drawing/2014/main" id="{8C6F2D42-4799-DF00-D512-832F10029EF4}"/>
                    </a:ext>
                  </a:extLst>
                </p:cNvPr>
                <p:cNvSpPr>
                  <a:spLocks/>
                </p:cNvSpPr>
                <p:nvPr/>
              </p:nvSpPr>
              <p:spPr bwMode="auto">
                <a:xfrm>
                  <a:off x="4614864" y="1481138"/>
                  <a:ext cx="58738" cy="9525"/>
                </a:xfrm>
                <a:custGeom>
                  <a:avLst/>
                  <a:gdLst>
                    <a:gd name="T0" fmla="*/ 20 w 22"/>
                    <a:gd name="T1" fmla="*/ 4 h 4"/>
                    <a:gd name="T2" fmla="*/ 2 w 22"/>
                    <a:gd name="T3" fmla="*/ 4 h 4"/>
                    <a:gd name="T4" fmla="*/ 0 w 22"/>
                    <a:gd name="T5" fmla="*/ 2 h 4"/>
                    <a:gd name="T6" fmla="*/ 2 w 22"/>
                    <a:gd name="T7" fmla="*/ 0 h 4"/>
                    <a:gd name="T8" fmla="*/ 20 w 22"/>
                    <a:gd name="T9" fmla="*/ 0 h 4"/>
                    <a:gd name="T10" fmla="*/ 22 w 22"/>
                    <a:gd name="T11" fmla="*/ 2 h 4"/>
                    <a:gd name="T12" fmla="*/ 20 w 2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2" h="4">
                      <a:moveTo>
                        <a:pt x="20" y="4"/>
                      </a:moveTo>
                      <a:cubicBezTo>
                        <a:pt x="2" y="4"/>
                        <a:pt x="2" y="4"/>
                        <a:pt x="2" y="4"/>
                      </a:cubicBezTo>
                      <a:cubicBezTo>
                        <a:pt x="1" y="4"/>
                        <a:pt x="0" y="3"/>
                        <a:pt x="0" y="2"/>
                      </a:cubicBezTo>
                      <a:cubicBezTo>
                        <a:pt x="0" y="1"/>
                        <a:pt x="1" y="0"/>
                        <a:pt x="2" y="0"/>
                      </a:cubicBezTo>
                      <a:cubicBezTo>
                        <a:pt x="20" y="0"/>
                        <a:pt x="20" y="0"/>
                        <a:pt x="20" y="0"/>
                      </a:cubicBezTo>
                      <a:cubicBezTo>
                        <a:pt x="21" y="0"/>
                        <a:pt x="22" y="1"/>
                        <a:pt x="22" y="2"/>
                      </a:cubicBezTo>
                      <a:cubicBezTo>
                        <a:pt x="22" y="3"/>
                        <a:pt x="21" y="4"/>
                        <a:pt x="2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46" name="Freeform 551">
                  <a:extLst>
                    <a:ext uri="{FF2B5EF4-FFF2-40B4-BE49-F238E27FC236}">
                      <a16:creationId xmlns:a16="http://schemas.microsoft.com/office/drawing/2014/main" id="{C1256603-CC32-10ED-BFF0-889CC4C470E4}"/>
                    </a:ext>
                  </a:extLst>
                </p:cNvPr>
                <p:cNvSpPr>
                  <a:spLocks/>
                </p:cNvSpPr>
                <p:nvPr/>
              </p:nvSpPr>
              <p:spPr bwMode="auto">
                <a:xfrm>
                  <a:off x="4622801" y="1447801"/>
                  <a:ext cx="50800" cy="22225"/>
                </a:xfrm>
                <a:custGeom>
                  <a:avLst/>
                  <a:gdLst>
                    <a:gd name="T0" fmla="*/ 2 w 19"/>
                    <a:gd name="T1" fmla="*/ 8 h 8"/>
                    <a:gd name="T2" fmla="*/ 0 w 19"/>
                    <a:gd name="T3" fmla="*/ 6 h 8"/>
                    <a:gd name="T4" fmla="*/ 2 w 19"/>
                    <a:gd name="T5" fmla="*/ 4 h 8"/>
                    <a:gd name="T6" fmla="*/ 16 w 19"/>
                    <a:gd name="T7" fmla="*/ 1 h 8"/>
                    <a:gd name="T8" fmla="*/ 19 w 19"/>
                    <a:gd name="T9" fmla="*/ 2 h 8"/>
                    <a:gd name="T10" fmla="*/ 17 w 19"/>
                    <a:gd name="T11" fmla="*/ 4 h 8"/>
                    <a:gd name="T12" fmla="*/ 3 w 19"/>
                    <a:gd name="T13" fmla="*/ 8 h 8"/>
                    <a:gd name="T14" fmla="*/ 2 w 1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2" y="8"/>
                      </a:moveTo>
                      <a:cubicBezTo>
                        <a:pt x="1" y="8"/>
                        <a:pt x="0" y="7"/>
                        <a:pt x="0" y="6"/>
                      </a:cubicBezTo>
                      <a:cubicBezTo>
                        <a:pt x="0" y="5"/>
                        <a:pt x="1" y="4"/>
                        <a:pt x="2" y="4"/>
                      </a:cubicBezTo>
                      <a:cubicBezTo>
                        <a:pt x="16" y="1"/>
                        <a:pt x="16" y="1"/>
                        <a:pt x="16" y="1"/>
                      </a:cubicBezTo>
                      <a:cubicBezTo>
                        <a:pt x="17" y="0"/>
                        <a:pt x="18" y="1"/>
                        <a:pt x="19" y="2"/>
                      </a:cubicBezTo>
                      <a:cubicBezTo>
                        <a:pt x="19" y="3"/>
                        <a:pt x="18" y="4"/>
                        <a:pt x="17" y="4"/>
                      </a:cubicBezTo>
                      <a:cubicBezTo>
                        <a:pt x="3" y="8"/>
                        <a:pt x="3" y="8"/>
                        <a:pt x="3" y="8"/>
                      </a:cubicBezTo>
                      <a:cubicBezTo>
                        <a:pt x="3" y="8"/>
                        <a:pt x="2" y="8"/>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47" name="Freeform 552">
                  <a:extLst>
                    <a:ext uri="{FF2B5EF4-FFF2-40B4-BE49-F238E27FC236}">
                      <a16:creationId xmlns:a16="http://schemas.microsoft.com/office/drawing/2014/main" id="{C88F4826-ACD9-38EE-B301-E50F9805B7D3}"/>
                    </a:ext>
                  </a:extLst>
                </p:cNvPr>
                <p:cNvSpPr>
                  <a:spLocks/>
                </p:cNvSpPr>
                <p:nvPr/>
              </p:nvSpPr>
              <p:spPr bwMode="auto">
                <a:xfrm>
                  <a:off x="4622801" y="1501776"/>
                  <a:ext cx="50800" cy="20638"/>
                </a:xfrm>
                <a:custGeom>
                  <a:avLst/>
                  <a:gdLst>
                    <a:gd name="T0" fmla="*/ 17 w 19"/>
                    <a:gd name="T1" fmla="*/ 8 h 8"/>
                    <a:gd name="T2" fmla="*/ 16 w 19"/>
                    <a:gd name="T3" fmla="*/ 8 h 8"/>
                    <a:gd name="T4" fmla="*/ 2 w 19"/>
                    <a:gd name="T5" fmla="*/ 4 h 8"/>
                    <a:gd name="T6" fmla="*/ 0 w 19"/>
                    <a:gd name="T7" fmla="*/ 2 h 8"/>
                    <a:gd name="T8" fmla="*/ 3 w 19"/>
                    <a:gd name="T9" fmla="*/ 0 h 8"/>
                    <a:gd name="T10" fmla="*/ 17 w 19"/>
                    <a:gd name="T11" fmla="*/ 4 h 8"/>
                    <a:gd name="T12" fmla="*/ 19 w 19"/>
                    <a:gd name="T13" fmla="*/ 6 h 8"/>
                    <a:gd name="T14" fmla="*/ 17 w 19"/>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17" y="8"/>
                      </a:moveTo>
                      <a:cubicBezTo>
                        <a:pt x="17" y="8"/>
                        <a:pt x="16" y="8"/>
                        <a:pt x="16" y="8"/>
                      </a:cubicBezTo>
                      <a:cubicBezTo>
                        <a:pt x="2" y="4"/>
                        <a:pt x="2" y="4"/>
                        <a:pt x="2" y="4"/>
                      </a:cubicBezTo>
                      <a:cubicBezTo>
                        <a:pt x="1" y="4"/>
                        <a:pt x="0" y="3"/>
                        <a:pt x="0" y="2"/>
                      </a:cubicBezTo>
                      <a:cubicBezTo>
                        <a:pt x="1" y="1"/>
                        <a:pt x="2" y="0"/>
                        <a:pt x="3" y="0"/>
                      </a:cubicBezTo>
                      <a:cubicBezTo>
                        <a:pt x="17" y="4"/>
                        <a:pt x="17" y="4"/>
                        <a:pt x="17" y="4"/>
                      </a:cubicBezTo>
                      <a:cubicBezTo>
                        <a:pt x="18" y="4"/>
                        <a:pt x="19" y="5"/>
                        <a:pt x="19" y="6"/>
                      </a:cubicBezTo>
                      <a:cubicBezTo>
                        <a:pt x="19" y="7"/>
                        <a:pt x="18" y="8"/>
                        <a:pt x="17"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sp>
              <p:nvSpPr>
                <p:cNvPr id="48" name="Freeform 553">
                  <a:extLst>
                    <a:ext uri="{FF2B5EF4-FFF2-40B4-BE49-F238E27FC236}">
                      <a16:creationId xmlns:a16="http://schemas.microsoft.com/office/drawing/2014/main" id="{7F129643-59BF-C876-BFB7-7BF2C989CBDF}"/>
                    </a:ext>
                  </a:extLst>
                </p:cNvPr>
                <p:cNvSpPr>
                  <a:spLocks/>
                </p:cNvSpPr>
                <p:nvPr/>
              </p:nvSpPr>
              <p:spPr bwMode="auto">
                <a:xfrm>
                  <a:off x="4752976" y="1443038"/>
                  <a:ext cx="109538" cy="11113"/>
                </a:xfrm>
                <a:custGeom>
                  <a:avLst/>
                  <a:gdLst>
                    <a:gd name="T0" fmla="*/ 39 w 41"/>
                    <a:gd name="T1" fmla="*/ 4 h 4"/>
                    <a:gd name="T2" fmla="*/ 2 w 41"/>
                    <a:gd name="T3" fmla="*/ 4 h 4"/>
                    <a:gd name="T4" fmla="*/ 0 w 41"/>
                    <a:gd name="T5" fmla="*/ 2 h 4"/>
                    <a:gd name="T6" fmla="*/ 2 w 41"/>
                    <a:gd name="T7" fmla="*/ 0 h 4"/>
                    <a:gd name="T8" fmla="*/ 39 w 41"/>
                    <a:gd name="T9" fmla="*/ 0 h 4"/>
                    <a:gd name="T10" fmla="*/ 41 w 41"/>
                    <a:gd name="T11" fmla="*/ 2 h 4"/>
                    <a:gd name="T12" fmla="*/ 39 w 4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9" y="4"/>
                      </a:moveTo>
                      <a:cubicBezTo>
                        <a:pt x="2" y="4"/>
                        <a:pt x="2" y="4"/>
                        <a:pt x="2" y="4"/>
                      </a:cubicBezTo>
                      <a:cubicBezTo>
                        <a:pt x="1" y="4"/>
                        <a:pt x="0" y="3"/>
                        <a:pt x="0" y="2"/>
                      </a:cubicBezTo>
                      <a:cubicBezTo>
                        <a:pt x="0" y="1"/>
                        <a:pt x="1" y="0"/>
                        <a:pt x="2" y="0"/>
                      </a:cubicBezTo>
                      <a:cubicBezTo>
                        <a:pt x="39" y="0"/>
                        <a:pt x="39" y="0"/>
                        <a:pt x="39" y="0"/>
                      </a:cubicBezTo>
                      <a:cubicBezTo>
                        <a:pt x="40" y="0"/>
                        <a:pt x="41" y="1"/>
                        <a:pt x="41" y="2"/>
                      </a:cubicBezTo>
                      <a:cubicBezTo>
                        <a:pt x="41" y="3"/>
                        <a:pt x="40" y="4"/>
                        <a:pt x="39"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172"/>
                  <a:endParaRPr lang="en-US">
                    <a:solidFill>
                      <a:srgbClr val="000000"/>
                    </a:solidFill>
                    <a:ea typeface="Arial" charset="0"/>
                    <a:cs typeface="Arial" charset="0"/>
                  </a:endParaRPr>
                </a:p>
              </p:txBody>
            </p:sp>
          </p:grpSp>
        </p:grpSp>
        <p:sp>
          <p:nvSpPr>
            <p:cNvPr id="32" name="TextBox 31">
              <a:extLst>
                <a:ext uri="{FF2B5EF4-FFF2-40B4-BE49-F238E27FC236}">
                  <a16:creationId xmlns:a16="http://schemas.microsoft.com/office/drawing/2014/main" id="{44AAAE9A-8075-A96C-22FE-BF2375F4F56D}"/>
                </a:ext>
              </a:extLst>
            </p:cNvPr>
            <p:cNvSpPr txBox="1"/>
            <p:nvPr/>
          </p:nvSpPr>
          <p:spPr>
            <a:xfrm>
              <a:off x="3412728" y="1723017"/>
              <a:ext cx="1581744" cy="369332"/>
            </a:xfrm>
            <a:prstGeom prst="rect">
              <a:avLst/>
            </a:prstGeom>
            <a:noFill/>
          </p:spPr>
          <p:txBody>
            <a:bodyPr wrap="square" rtlCol="0">
              <a:spAutoFit/>
            </a:bodyPr>
            <a:lstStyle/>
            <a:p>
              <a:pPr algn="ctr"/>
              <a:r>
                <a:rPr lang="en-US" b="1"/>
                <a:t>Components</a:t>
              </a:r>
            </a:p>
          </p:txBody>
        </p:sp>
      </p:grpSp>
      <p:grpSp>
        <p:nvGrpSpPr>
          <p:cNvPr id="78" name="Group 77">
            <a:extLst>
              <a:ext uri="{FF2B5EF4-FFF2-40B4-BE49-F238E27FC236}">
                <a16:creationId xmlns:a16="http://schemas.microsoft.com/office/drawing/2014/main" id="{062EB590-D2C3-ECEC-0BBC-9E43FFA0162D}"/>
              </a:ext>
            </a:extLst>
          </p:cNvPr>
          <p:cNvGrpSpPr/>
          <p:nvPr/>
        </p:nvGrpSpPr>
        <p:grpSpPr>
          <a:xfrm>
            <a:off x="5321828" y="1943632"/>
            <a:ext cx="1712126" cy="1392310"/>
            <a:chOff x="5188199" y="1624052"/>
            <a:chExt cx="1712126" cy="1392310"/>
          </a:xfrm>
        </p:grpSpPr>
        <p:pic>
          <p:nvPicPr>
            <p:cNvPr id="76" name="Picture 75">
              <a:extLst>
                <a:ext uri="{FF2B5EF4-FFF2-40B4-BE49-F238E27FC236}">
                  <a16:creationId xmlns:a16="http://schemas.microsoft.com/office/drawing/2014/main" id="{A1B57D81-524E-4A94-DB0A-06FCA636E845}"/>
                </a:ext>
              </a:extLst>
            </p:cNvPr>
            <p:cNvPicPr>
              <a:picLocks noChangeAspect="1"/>
            </p:cNvPicPr>
            <p:nvPr/>
          </p:nvPicPr>
          <p:blipFill>
            <a:blip r:embed="rId2"/>
            <a:stretch>
              <a:fillRect/>
            </a:stretch>
          </p:blipFill>
          <p:spPr>
            <a:xfrm>
              <a:off x="5552192" y="2349177"/>
              <a:ext cx="947055" cy="667185"/>
            </a:xfrm>
            <a:prstGeom prst="rect">
              <a:avLst/>
            </a:prstGeom>
          </p:spPr>
        </p:pic>
        <p:sp>
          <p:nvSpPr>
            <p:cNvPr id="77" name="TextBox 76">
              <a:extLst>
                <a:ext uri="{FF2B5EF4-FFF2-40B4-BE49-F238E27FC236}">
                  <a16:creationId xmlns:a16="http://schemas.microsoft.com/office/drawing/2014/main" id="{695E4858-6EAC-7E8F-54C8-393699008492}"/>
                </a:ext>
              </a:extLst>
            </p:cNvPr>
            <p:cNvSpPr txBox="1"/>
            <p:nvPr/>
          </p:nvSpPr>
          <p:spPr>
            <a:xfrm>
              <a:off x="5188199" y="1624052"/>
              <a:ext cx="1712126" cy="646331"/>
            </a:xfrm>
            <a:prstGeom prst="rect">
              <a:avLst/>
            </a:prstGeom>
            <a:noFill/>
          </p:spPr>
          <p:txBody>
            <a:bodyPr wrap="square" rtlCol="0">
              <a:spAutoFit/>
            </a:bodyPr>
            <a:lstStyle/>
            <a:p>
              <a:pPr algn="ctr"/>
              <a:r>
                <a:rPr lang="en-US" b="1"/>
                <a:t>Customer Requirements</a:t>
              </a:r>
            </a:p>
          </p:txBody>
        </p:sp>
      </p:grpSp>
      <p:grpSp>
        <p:nvGrpSpPr>
          <p:cNvPr id="83" name="Group 82">
            <a:extLst>
              <a:ext uri="{FF2B5EF4-FFF2-40B4-BE49-F238E27FC236}">
                <a16:creationId xmlns:a16="http://schemas.microsoft.com/office/drawing/2014/main" id="{C96D93C4-CAB5-4753-F563-386A6853703A}"/>
              </a:ext>
            </a:extLst>
          </p:cNvPr>
          <p:cNvGrpSpPr>
            <a:grpSpLocks noChangeAspect="1"/>
          </p:cNvGrpSpPr>
          <p:nvPr/>
        </p:nvGrpSpPr>
        <p:grpSpPr>
          <a:xfrm>
            <a:off x="10605199" y="2658120"/>
            <a:ext cx="762582" cy="705450"/>
            <a:chOff x="5796748" y="3806432"/>
            <a:chExt cx="487363" cy="450850"/>
          </a:xfrm>
        </p:grpSpPr>
        <p:sp>
          <p:nvSpPr>
            <p:cNvPr id="80" name="Freeform 61">
              <a:extLst>
                <a:ext uri="{FF2B5EF4-FFF2-40B4-BE49-F238E27FC236}">
                  <a16:creationId xmlns:a16="http://schemas.microsoft.com/office/drawing/2014/main" id="{B215657B-AE36-1C58-2782-B673579077C4}"/>
                </a:ext>
              </a:extLst>
            </p:cNvPr>
            <p:cNvSpPr>
              <a:spLocks noChangeAspect="1"/>
            </p:cNvSpPr>
            <p:nvPr/>
          </p:nvSpPr>
          <p:spPr bwMode="auto">
            <a:xfrm>
              <a:off x="5796748" y="4019157"/>
              <a:ext cx="269875" cy="238125"/>
            </a:xfrm>
            <a:custGeom>
              <a:avLst/>
              <a:gdLst>
                <a:gd name="T0" fmla="*/ 20 w 139"/>
                <a:gd name="T1" fmla="*/ 52 h 123"/>
                <a:gd name="T2" fmla="*/ 121 w 139"/>
                <a:gd name="T3" fmla="*/ 119 h 123"/>
                <a:gd name="T4" fmla="*/ 139 w 139"/>
                <a:gd name="T5" fmla="*/ 115 h 123"/>
                <a:gd name="T6" fmla="*/ 57 w 139"/>
                <a:gd name="T7" fmla="*/ 48 h 123"/>
                <a:gd name="T8" fmla="*/ 81 w 139"/>
                <a:gd name="T9" fmla="*/ 46 h 123"/>
                <a:gd name="T10" fmla="*/ 34 w 139"/>
                <a:gd name="T11" fmla="*/ 0 h 123"/>
                <a:gd name="T12" fmla="*/ 0 w 139"/>
                <a:gd name="T13" fmla="*/ 54 h 123"/>
                <a:gd name="T14" fmla="*/ 20 w 139"/>
                <a:gd name="T15" fmla="*/ 52 h 1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23">
                  <a:moveTo>
                    <a:pt x="20" y="52"/>
                  </a:moveTo>
                  <a:cubicBezTo>
                    <a:pt x="34" y="94"/>
                    <a:pt x="75" y="123"/>
                    <a:pt x="121" y="119"/>
                  </a:cubicBezTo>
                  <a:cubicBezTo>
                    <a:pt x="127" y="118"/>
                    <a:pt x="133" y="117"/>
                    <a:pt x="139" y="115"/>
                  </a:cubicBezTo>
                  <a:cubicBezTo>
                    <a:pt x="101" y="112"/>
                    <a:pt x="69" y="85"/>
                    <a:pt x="57" y="48"/>
                  </a:cubicBezTo>
                  <a:cubicBezTo>
                    <a:pt x="81" y="46"/>
                    <a:pt x="81" y="46"/>
                    <a:pt x="81" y="46"/>
                  </a:cubicBezTo>
                  <a:cubicBezTo>
                    <a:pt x="34" y="0"/>
                    <a:pt x="34" y="0"/>
                    <a:pt x="34" y="0"/>
                  </a:cubicBezTo>
                  <a:cubicBezTo>
                    <a:pt x="0" y="54"/>
                    <a:pt x="0" y="54"/>
                    <a:pt x="0" y="54"/>
                  </a:cubicBezTo>
                  <a:lnTo>
                    <a:pt x="20" y="52"/>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62">
              <a:extLst>
                <a:ext uri="{FF2B5EF4-FFF2-40B4-BE49-F238E27FC236}">
                  <a16:creationId xmlns:a16="http://schemas.microsoft.com/office/drawing/2014/main" id="{2B30BE3D-5689-12E6-96A5-D55544CA92D8}"/>
                </a:ext>
              </a:extLst>
            </p:cNvPr>
            <p:cNvSpPr>
              <a:spLocks noChangeAspect="1"/>
            </p:cNvSpPr>
            <p:nvPr/>
          </p:nvSpPr>
          <p:spPr bwMode="auto">
            <a:xfrm>
              <a:off x="6122186" y="3949307"/>
              <a:ext cx="161925" cy="292100"/>
            </a:xfrm>
            <a:custGeom>
              <a:avLst/>
              <a:gdLst>
                <a:gd name="T0" fmla="*/ 51 w 84"/>
                <a:gd name="T1" fmla="*/ 134 h 151"/>
                <a:gd name="T2" fmla="*/ 56 w 84"/>
                <a:gd name="T3" fmla="*/ 13 h 151"/>
                <a:gd name="T4" fmla="*/ 43 w 84"/>
                <a:gd name="T5" fmla="*/ 0 h 151"/>
                <a:gd name="T6" fmla="*/ 29 w 84"/>
                <a:gd name="T7" fmla="*/ 105 h 151"/>
                <a:gd name="T8" fmla="*/ 15 w 84"/>
                <a:gd name="T9" fmla="*/ 86 h 151"/>
                <a:gd name="T10" fmla="*/ 0 w 84"/>
                <a:gd name="T11" fmla="*/ 150 h 151"/>
                <a:gd name="T12" fmla="*/ 64 w 84"/>
                <a:gd name="T13" fmla="*/ 151 h 151"/>
                <a:gd name="T14" fmla="*/ 51 w 84"/>
                <a:gd name="T15" fmla="*/ 134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51">
                  <a:moveTo>
                    <a:pt x="51" y="134"/>
                  </a:moveTo>
                  <a:cubicBezTo>
                    <a:pt x="81" y="101"/>
                    <a:pt x="84" y="50"/>
                    <a:pt x="56" y="13"/>
                  </a:cubicBezTo>
                  <a:cubicBezTo>
                    <a:pt x="52" y="8"/>
                    <a:pt x="48" y="4"/>
                    <a:pt x="43" y="0"/>
                  </a:cubicBezTo>
                  <a:cubicBezTo>
                    <a:pt x="60" y="34"/>
                    <a:pt x="55" y="76"/>
                    <a:pt x="29" y="105"/>
                  </a:cubicBezTo>
                  <a:cubicBezTo>
                    <a:pt x="15" y="86"/>
                    <a:pt x="15" y="86"/>
                    <a:pt x="15" y="86"/>
                  </a:cubicBezTo>
                  <a:cubicBezTo>
                    <a:pt x="0" y="150"/>
                    <a:pt x="0" y="150"/>
                    <a:pt x="0" y="150"/>
                  </a:cubicBezTo>
                  <a:cubicBezTo>
                    <a:pt x="64" y="151"/>
                    <a:pt x="64" y="151"/>
                    <a:pt x="64" y="151"/>
                  </a:cubicBezTo>
                  <a:lnTo>
                    <a:pt x="51" y="134"/>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63">
              <a:extLst>
                <a:ext uri="{FF2B5EF4-FFF2-40B4-BE49-F238E27FC236}">
                  <a16:creationId xmlns:a16="http://schemas.microsoft.com/office/drawing/2014/main" id="{59AE28D5-584D-EC8E-5FD8-62FC51B2BCD9}"/>
                </a:ext>
              </a:extLst>
            </p:cNvPr>
            <p:cNvSpPr>
              <a:spLocks noChangeAspect="1"/>
            </p:cNvSpPr>
            <p:nvPr/>
          </p:nvSpPr>
          <p:spPr bwMode="auto">
            <a:xfrm>
              <a:off x="5868186" y="3806432"/>
              <a:ext cx="298450" cy="161925"/>
            </a:xfrm>
            <a:custGeom>
              <a:avLst/>
              <a:gdLst>
                <a:gd name="T0" fmla="*/ 117 w 154"/>
                <a:gd name="T1" fmla="*/ 18 h 84"/>
                <a:gd name="T2" fmla="*/ 6 w 154"/>
                <a:gd name="T3" fmla="*/ 67 h 84"/>
                <a:gd name="T4" fmla="*/ 0 w 154"/>
                <a:gd name="T5" fmla="*/ 84 h 84"/>
                <a:gd name="T6" fmla="*/ 100 w 154"/>
                <a:gd name="T7" fmla="*/ 51 h 84"/>
                <a:gd name="T8" fmla="*/ 89 w 154"/>
                <a:gd name="T9" fmla="*/ 72 h 84"/>
                <a:gd name="T10" fmla="*/ 154 w 154"/>
                <a:gd name="T11" fmla="*/ 58 h 84"/>
                <a:gd name="T12" fmla="*/ 126 w 154"/>
                <a:gd name="T13" fmla="*/ 0 h 84"/>
                <a:gd name="T14" fmla="*/ 117 w 154"/>
                <a:gd name="T15" fmla="*/ 18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84">
                  <a:moveTo>
                    <a:pt x="117" y="18"/>
                  </a:moveTo>
                  <a:cubicBezTo>
                    <a:pt x="74" y="6"/>
                    <a:pt x="27" y="26"/>
                    <a:pt x="6" y="67"/>
                  </a:cubicBezTo>
                  <a:cubicBezTo>
                    <a:pt x="4" y="73"/>
                    <a:pt x="1" y="78"/>
                    <a:pt x="0" y="84"/>
                  </a:cubicBezTo>
                  <a:cubicBezTo>
                    <a:pt x="23" y="54"/>
                    <a:pt x="63" y="41"/>
                    <a:pt x="100" y="51"/>
                  </a:cubicBezTo>
                  <a:cubicBezTo>
                    <a:pt x="89" y="72"/>
                    <a:pt x="89" y="72"/>
                    <a:pt x="89" y="72"/>
                  </a:cubicBezTo>
                  <a:cubicBezTo>
                    <a:pt x="154" y="58"/>
                    <a:pt x="154" y="58"/>
                    <a:pt x="154" y="58"/>
                  </a:cubicBezTo>
                  <a:cubicBezTo>
                    <a:pt x="126" y="0"/>
                    <a:pt x="126" y="0"/>
                    <a:pt x="126" y="0"/>
                  </a:cubicBezTo>
                  <a:lnTo>
                    <a:pt x="117" y="18"/>
                  </a:lnTo>
                  <a:close/>
                </a:path>
              </a:pathLst>
            </a:custGeom>
            <a:noFill/>
            <a:ln w="1428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85" name="TextBox 84">
            <a:extLst>
              <a:ext uri="{FF2B5EF4-FFF2-40B4-BE49-F238E27FC236}">
                <a16:creationId xmlns:a16="http://schemas.microsoft.com/office/drawing/2014/main" id="{A76E1A43-8BC7-55DC-6E37-4C144AA9C014}"/>
              </a:ext>
            </a:extLst>
          </p:cNvPr>
          <p:cNvSpPr txBox="1"/>
          <p:nvPr/>
        </p:nvSpPr>
        <p:spPr>
          <a:xfrm>
            <a:off x="10178032" y="1955708"/>
            <a:ext cx="1698886" cy="646331"/>
          </a:xfrm>
          <a:prstGeom prst="rect">
            <a:avLst/>
          </a:prstGeom>
          <a:noFill/>
        </p:spPr>
        <p:txBody>
          <a:bodyPr wrap="square" rtlCol="0">
            <a:spAutoFit/>
          </a:bodyPr>
          <a:lstStyle/>
          <a:p>
            <a:pPr algn="ctr"/>
            <a:r>
              <a:rPr lang="en-US" b="1"/>
              <a:t>Handling &amp; Disposal</a:t>
            </a:r>
          </a:p>
        </p:txBody>
      </p:sp>
      <p:sp>
        <p:nvSpPr>
          <p:cNvPr id="87" name="TextBox 86">
            <a:extLst>
              <a:ext uri="{FF2B5EF4-FFF2-40B4-BE49-F238E27FC236}">
                <a16:creationId xmlns:a16="http://schemas.microsoft.com/office/drawing/2014/main" id="{F796579C-9DDD-B3A8-32BA-E6DA67F464B6}"/>
              </a:ext>
            </a:extLst>
          </p:cNvPr>
          <p:cNvSpPr txBox="1"/>
          <p:nvPr/>
        </p:nvSpPr>
        <p:spPr>
          <a:xfrm>
            <a:off x="7978646" y="1871646"/>
            <a:ext cx="1581744" cy="646331"/>
          </a:xfrm>
          <a:prstGeom prst="rect">
            <a:avLst/>
          </a:prstGeom>
          <a:noFill/>
        </p:spPr>
        <p:txBody>
          <a:bodyPr wrap="square" rtlCol="0">
            <a:spAutoFit/>
          </a:bodyPr>
          <a:lstStyle/>
          <a:p>
            <a:pPr algn="ctr"/>
            <a:r>
              <a:rPr lang="en-US" b="1"/>
              <a:t>OEM Certification</a:t>
            </a:r>
          </a:p>
        </p:txBody>
      </p:sp>
      <p:sp>
        <p:nvSpPr>
          <p:cNvPr id="89" name="Arrow: Bent 88">
            <a:extLst>
              <a:ext uri="{FF2B5EF4-FFF2-40B4-BE49-F238E27FC236}">
                <a16:creationId xmlns:a16="http://schemas.microsoft.com/office/drawing/2014/main" id="{42374121-0CF0-A35B-F9FC-EF5F4BBC8DA2}"/>
              </a:ext>
            </a:extLst>
          </p:cNvPr>
          <p:cNvSpPr/>
          <p:nvPr/>
        </p:nvSpPr>
        <p:spPr>
          <a:xfrm rot="5400000">
            <a:off x="9714388" y="-287761"/>
            <a:ext cx="710672" cy="3848313"/>
          </a:xfrm>
          <a:prstGeom prst="bentArrow">
            <a:avLst>
              <a:gd name="adj1" fmla="val 27265"/>
              <a:gd name="adj2" fmla="val 24999"/>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Arrow: Bent 90">
            <a:extLst>
              <a:ext uri="{FF2B5EF4-FFF2-40B4-BE49-F238E27FC236}">
                <a16:creationId xmlns:a16="http://schemas.microsoft.com/office/drawing/2014/main" id="{FC3BF52A-4576-4F95-4CED-1B4F1A914D8D}"/>
              </a:ext>
            </a:extLst>
          </p:cNvPr>
          <p:cNvSpPr/>
          <p:nvPr/>
        </p:nvSpPr>
        <p:spPr>
          <a:xfrm rot="16200000" flipH="1">
            <a:off x="2395580" y="-288083"/>
            <a:ext cx="711319" cy="3848313"/>
          </a:xfrm>
          <a:prstGeom prst="bentArrow">
            <a:avLst>
              <a:gd name="adj1" fmla="val 27265"/>
              <a:gd name="adj2" fmla="val 24999"/>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3" name="Picture 92" descr="Map&#10;&#10;Description automatically generated">
            <a:extLst>
              <a:ext uri="{FF2B5EF4-FFF2-40B4-BE49-F238E27FC236}">
                <a16:creationId xmlns:a16="http://schemas.microsoft.com/office/drawing/2014/main" id="{F0617657-2C31-793E-DEC1-AF43C438A4C1}"/>
              </a:ext>
            </a:extLst>
          </p:cNvPr>
          <p:cNvPicPr>
            <a:picLocks noChangeAspect="1"/>
          </p:cNvPicPr>
          <p:nvPr/>
        </p:nvPicPr>
        <p:blipFill rotWithShape="1">
          <a:blip r:embed="rId3"/>
          <a:srcRect l="4014" t="3029" r="5969" b="7566"/>
          <a:stretch/>
        </p:blipFill>
        <p:spPr>
          <a:xfrm>
            <a:off x="1208642" y="3647364"/>
            <a:ext cx="878370" cy="988166"/>
          </a:xfrm>
          <a:prstGeom prst="rect">
            <a:avLst/>
          </a:prstGeom>
        </p:spPr>
      </p:pic>
      <p:pic>
        <p:nvPicPr>
          <p:cNvPr id="95" name="Picture 94">
            <a:extLst>
              <a:ext uri="{FF2B5EF4-FFF2-40B4-BE49-F238E27FC236}">
                <a16:creationId xmlns:a16="http://schemas.microsoft.com/office/drawing/2014/main" id="{11BCEB93-6B65-8CD7-8ACB-0D8DDFB16114}"/>
              </a:ext>
            </a:extLst>
          </p:cNvPr>
          <p:cNvPicPr>
            <a:picLocks noChangeAspect="1"/>
          </p:cNvPicPr>
          <p:nvPr/>
        </p:nvPicPr>
        <p:blipFill rotWithShape="1">
          <a:blip r:embed="rId4"/>
          <a:srcRect l="13772" r="13772"/>
          <a:stretch/>
        </p:blipFill>
        <p:spPr>
          <a:xfrm>
            <a:off x="3507185" y="3642091"/>
            <a:ext cx="695861" cy="1064291"/>
          </a:xfrm>
          <a:prstGeom prst="rect">
            <a:avLst/>
          </a:prstGeom>
        </p:spPr>
      </p:pic>
      <p:pic>
        <p:nvPicPr>
          <p:cNvPr id="97" name="Picture 96" descr="Icon&#10;&#10;Description automatically generated">
            <a:extLst>
              <a:ext uri="{FF2B5EF4-FFF2-40B4-BE49-F238E27FC236}">
                <a16:creationId xmlns:a16="http://schemas.microsoft.com/office/drawing/2014/main" id="{39054D99-11EE-706F-53BD-40AF0E13ECE4}"/>
              </a:ext>
            </a:extLst>
          </p:cNvPr>
          <p:cNvPicPr>
            <a:picLocks noChangeAspect="1"/>
          </p:cNvPicPr>
          <p:nvPr/>
        </p:nvPicPr>
        <p:blipFill rotWithShape="1">
          <a:blip r:embed="rId5"/>
          <a:srcRect l="18102" t="7420" r="6579" b="28298"/>
          <a:stretch/>
        </p:blipFill>
        <p:spPr>
          <a:xfrm>
            <a:off x="6244603" y="3633118"/>
            <a:ext cx="1184491" cy="984061"/>
          </a:xfrm>
          <a:prstGeom prst="rect">
            <a:avLst/>
          </a:prstGeom>
        </p:spPr>
      </p:pic>
      <p:pic>
        <p:nvPicPr>
          <p:cNvPr id="99" name="Picture 98" descr="A picture containing transport, handcart&#10;&#10;Description automatically generated">
            <a:extLst>
              <a:ext uri="{FF2B5EF4-FFF2-40B4-BE49-F238E27FC236}">
                <a16:creationId xmlns:a16="http://schemas.microsoft.com/office/drawing/2014/main" id="{C6937635-715B-89F5-4097-F2A891CC4DEF}"/>
              </a:ext>
            </a:extLst>
          </p:cNvPr>
          <p:cNvPicPr>
            <a:picLocks noChangeAspect="1"/>
          </p:cNvPicPr>
          <p:nvPr/>
        </p:nvPicPr>
        <p:blipFill>
          <a:blip r:embed="rId6"/>
          <a:stretch>
            <a:fillRect/>
          </a:stretch>
        </p:blipFill>
        <p:spPr>
          <a:xfrm>
            <a:off x="10629992" y="3642091"/>
            <a:ext cx="794966" cy="1064291"/>
          </a:xfrm>
          <a:prstGeom prst="rect">
            <a:avLst/>
          </a:prstGeom>
        </p:spPr>
      </p:pic>
      <p:pic>
        <p:nvPicPr>
          <p:cNvPr id="101" name="Picture 100" descr="Icon&#10;&#10;Description automatically generated">
            <a:extLst>
              <a:ext uri="{FF2B5EF4-FFF2-40B4-BE49-F238E27FC236}">
                <a16:creationId xmlns:a16="http://schemas.microsoft.com/office/drawing/2014/main" id="{ACAB202D-B7E9-77BF-A57E-72D9504DC09A}"/>
              </a:ext>
            </a:extLst>
          </p:cNvPr>
          <p:cNvPicPr>
            <a:picLocks noChangeAspect="1"/>
          </p:cNvPicPr>
          <p:nvPr/>
        </p:nvPicPr>
        <p:blipFill rotWithShape="1">
          <a:blip r:embed="rId7"/>
          <a:srcRect l="8502" t="8056" r="18821" b="14672"/>
          <a:stretch/>
        </p:blipFill>
        <p:spPr>
          <a:xfrm>
            <a:off x="7867453" y="3753643"/>
            <a:ext cx="848848" cy="656646"/>
          </a:xfrm>
          <a:prstGeom prst="rect">
            <a:avLst/>
          </a:prstGeom>
        </p:spPr>
      </p:pic>
      <p:pic>
        <p:nvPicPr>
          <p:cNvPr id="103" name="Picture 102" descr="Icon&#10;&#10;Description automatically generated">
            <a:extLst>
              <a:ext uri="{FF2B5EF4-FFF2-40B4-BE49-F238E27FC236}">
                <a16:creationId xmlns:a16="http://schemas.microsoft.com/office/drawing/2014/main" id="{DEC0D4AC-1D9E-92C4-A9CC-6EFEC4179F8F}"/>
              </a:ext>
            </a:extLst>
          </p:cNvPr>
          <p:cNvPicPr>
            <a:picLocks noChangeAspect="1"/>
          </p:cNvPicPr>
          <p:nvPr/>
        </p:nvPicPr>
        <p:blipFill>
          <a:blip r:embed="rId8"/>
          <a:stretch>
            <a:fillRect/>
          </a:stretch>
        </p:blipFill>
        <p:spPr>
          <a:xfrm>
            <a:off x="8292968" y="2528914"/>
            <a:ext cx="947055" cy="947055"/>
          </a:xfrm>
          <a:prstGeom prst="rect">
            <a:avLst/>
          </a:prstGeom>
        </p:spPr>
      </p:pic>
      <p:sp>
        <p:nvSpPr>
          <p:cNvPr id="105" name="Rectangle: Rounded Corners 104">
            <a:extLst>
              <a:ext uri="{FF2B5EF4-FFF2-40B4-BE49-F238E27FC236}">
                <a16:creationId xmlns:a16="http://schemas.microsoft.com/office/drawing/2014/main" id="{D10F5191-5F82-8EC1-5266-F100545A43F0}"/>
              </a:ext>
            </a:extLst>
          </p:cNvPr>
          <p:cNvSpPr/>
          <p:nvPr/>
        </p:nvSpPr>
        <p:spPr>
          <a:xfrm>
            <a:off x="4674416" y="1128416"/>
            <a:ext cx="3472663" cy="589292"/>
          </a:xfrm>
          <a:prstGeom prst="roundRect">
            <a:avLst/>
          </a:prstGeom>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000" b="1"/>
              <a:t>Lifecycle Requirements</a:t>
            </a:r>
          </a:p>
          <a:p>
            <a:pPr algn="ctr"/>
            <a:r>
              <a:rPr lang="en-US" sz="2000" b="1">
                <a:cs typeface="Arial"/>
              </a:rPr>
              <a:t>(exists at all stages)</a:t>
            </a:r>
          </a:p>
        </p:txBody>
      </p:sp>
      <p:sp>
        <p:nvSpPr>
          <p:cNvPr id="107" name="Arrow: Down 106">
            <a:extLst>
              <a:ext uri="{FF2B5EF4-FFF2-40B4-BE49-F238E27FC236}">
                <a16:creationId xmlns:a16="http://schemas.microsoft.com/office/drawing/2014/main" id="{A54AF038-98E4-2632-9D5C-B025D9BEF348}"/>
              </a:ext>
            </a:extLst>
          </p:cNvPr>
          <p:cNvSpPr/>
          <p:nvPr/>
        </p:nvSpPr>
        <p:spPr>
          <a:xfrm>
            <a:off x="1546970" y="3382860"/>
            <a:ext cx="296865" cy="2092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Arrow: Down 108">
            <a:extLst>
              <a:ext uri="{FF2B5EF4-FFF2-40B4-BE49-F238E27FC236}">
                <a16:creationId xmlns:a16="http://schemas.microsoft.com/office/drawing/2014/main" id="{028966BF-C1D6-2692-7112-6FE38746465F}"/>
              </a:ext>
            </a:extLst>
          </p:cNvPr>
          <p:cNvSpPr/>
          <p:nvPr/>
        </p:nvSpPr>
        <p:spPr>
          <a:xfrm>
            <a:off x="3705725" y="3389020"/>
            <a:ext cx="296865" cy="2092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Arrow: Down 110">
            <a:extLst>
              <a:ext uri="{FF2B5EF4-FFF2-40B4-BE49-F238E27FC236}">
                <a16:creationId xmlns:a16="http://schemas.microsoft.com/office/drawing/2014/main" id="{BED0DE41-D2F2-6FD6-2D88-2F1453A42B92}"/>
              </a:ext>
            </a:extLst>
          </p:cNvPr>
          <p:cNvSpPr/>
          <p:nvPr/>
        </p:nvSpPr>
        <p:spPr>
          <a:xfrm>
            <a:off x="6029458" y="3390706"/>
            <a:ext cx="296865" cy="2092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row: Down 112">
            <a:extLst>
              <a:ext uri="{FF2B5EF4-FFF2-40B4-BE49-F238E27FC236}">
                <a16:creationId xmlns:a16="http://schemas.microsoft.com/office/drawing/2014/main" id="{3259D081-134C-C260-DC91-C00744AFBD7A}"/>
              </a:ext>
            </a:extLst>
          </p:cNvPr>
          <p:cNvSpPr/>
          <p:nvPr/>
        </p:nvSpPr>
        <p:spPr>
          <a:xfrm>
            <a:off x="8618062" y="3363492"/>
            <a:ext cx="296865" cy="2092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Arrow: Down 114">
            <a:extLst>
              <a:ext uri="{FF2B5EF4-FFF2-40B4-BE49-F238E27FC236}">
                <a16:creationId xmlns:a16="http://schemas.microsoft.com/office/drawing/2014/main" id="{AC2218DB-54F8-9D1B-B0C3-3043228550F7}"/>
              </a:ext>
            </a:extLst>
          </p:cNvPr>
          <p:cNvSpPr/>
          <p:nvPr/>
        </p:nvSpPr>
        <p:spPr>
          <a:xfrm>
            <a:off x="10887102" y="3381680"/>
            <a:ext cx="296865" cy="20929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2F119F3F-2BD2-3708-1EF9-133479AECDF2}"/>
              </a:ext>
            </a:extLst>
          </p:cNvPr>
          <p:cNvSpPr txBox="1"/>
          <p:nvPr/>
        </p:nvSpPr>
        <p:spPr>
          <a:xfrm>
            <a:off x="945011" y="4836523"/>
            <a:ext cx="2054729" cy="1538883"/>
          </a:xfrm>
          <a:prstGeom prst="rect">
            <a:avLst/>
          </a:prstGeom>
          <a:noFill/>
        </p:spPr>
        <p:txBody>
          <a:bodyPr wrap="square" rtlCol="0">
            <a:spAutoFit/>
          </a:bodyPr>
          <a:lstStyle/>
          <a:p>
            <a:pPr marL="111125" indent="-111125">
              <a:spcBef>
                <a:spcPts val="600"/>
              </a:spcBef>
              <a:buFont typeface="Arial" panose="020B0604020202020204" pitchFamily="34" charset="0"/>
              <a:buChar char="•"/>
              <a:tabLst>
                <a:tab pos="111125" algn="l"/>
              </a:tabLst>
            </a:pPr>
            <a:r>
              <a:rPr lang="en-US" sz="1400"/>
              <a:t>OECD &amp; UN Guidelines</a:t>
            </a:r>
          </a:p>
          <a:p>
            <a:pPr marL="111125" indent="-111125">
              <a:spcBef>
                <a:spcPts val="600"/>
              </a:spcBef>
              <a:buFont typeface="Arial" panose="020B0604020202020204" pitchFamily="34" charset="0"/>
              <a:buChar char="•"/>
              <a:tabLst>
                <a:tab pos="111125" algn="l"/>
              </a:tabLst>
            </a:pPr>
            <a:r>
              <a:rPr lang="en-US" sz="1400"/>
              <a:t>Annual Supplier Surveying </a:t>
            </a:r>
          </a:p>
          <a:p>
            <a:pPr marL="111125" indent="-111125">
              <a:spcBef>
                <a:spcPts val="600"/>
              </a:spcBef>
              <a:buFont typeface="Arial" panose="020B0604020202020204" pitchFamily="34" charset="0"/>
              <a:buChar char="•"/>
              <a:tabLst>
                <a:tab pos="111125" algn="l"/>
              </a:tabLst>
            </a:pPr>
            <a:r>
              <a:rPr lang="en-US" sz="1400"/>
              <a:t>SEC &amp; Customer Reporting</a:t>
            </a:r>
          </a:p>
        </p:txBody>
      </p:sp>
      <p:sp>
        <p:nvSpPr>
          <p:cNvPr id="119" name="TextBox 118">
            <a:extLst>
              <a:ext uri="{FF2B5EF4-FFF2-40B4-BE49-F238E27FC236}">
                <a16:creationId xmlns:a16="http://schemas.microsoft.com/office/drawing/2014/main" id="{2A5EE278-0AF4-7782-CD4D-CEA7F6E1F3A0}"/>
              </a:ext>
            </a:extLst>
          </p:cNvPr>
          <p:cNvSpPr txBox="1"/>
          <p:nvPr/>
        </p:nvSpPr>
        <p:spPr>
          <a:xfrm>
            <a:off x="2904358" y="4800237"/>
            <a:ext cx="2133188" cy="1754326"/>
          </a:xfrm>
          <a:prstGeom prst="rect">
            <a:avLst/>
          </a:prstGeom>
          <a:noFill/>
        </p:spPr>
        <p:txBody>
          <a:bodyPr wrap="square" lIns="91440" tIns="45720" rIns="91440" bIns="45720" rtlCol="0" anchor="t">
            <a:spAutoFit/>
          </a:bodyPr>
          <a:lstStyle/>
          <a:p>
            <a:pPr marL="111125" indent="-111125">
              <a:spcBef>
                <a:spcPts val="600"/>
              </a:spcBef>
              <a:buFont typeface="Arial" panose="020B0604020202020204" pitchFamily="34" charset="0"/>
              <a:buChar char="•"/>
              <a:tabLst>
                <a:tab pos="111125" algn="l"/>
              </a:tabLst>
            </a:pPr>
            <a:r>
              <a:rPr lang="en-US" sz="1400"/>
              <a:t>Thousands of supplied products</a:t>
            </a:r>
          </a:p>
          <a:p>
            <a:pPr marL="111125" indent="-111125">
              <a:spcBef>
                <a:spcPts val="600"/>
              </a:spcBef>
              <a:buFont typeface="Arial" panose="020B0604020202020204" pitchFamily="34" charset="0"/>
              <a:buChar char="•"/>
              <a:tabLst>
                <a:tab pos="111125" algn="l"/>
              </a:tabLst>
            </a:pPr>
            <a:r>
              <a:rPr lang="en-US" sz="1400"/>
              <a:t>Data needed for all products</a:t>
            </a:r>
            <a:endParaRPr lang="en-US" sz="1400">
              <a:cs typeface="Arial"/>
            </a:endParaRPr>
          </a:p>
          <a:p>
            <a:pPr marL="111125" indent="-111125">
              <a:spcBef>
                <a:spcPts val="600"/>
              </a:spcBef>
              <a:buFont typeface="Arial" panose="020B0604020202020204" pitchFamily="34" charset="0"/>
              <a:buChar char="•"/>
              <a:tabLst>
                <a:tab pos="111125" algn="l"/>
              </a:tabLst>
            </a:pPr>
            <a:r>
              <a:rPr lang="en-US" sz="1400"/>
              <a:t>Evaluation of exemptions / exclusions</a:t>
            </a:r>
          </a:p>
        </p:txBody>
      </p:sp>
      <p:sp>
        <p:nvSpPr>
          <p:cNvPr id="121" name="TextBox 120">
            <a:extLst>
              <a:ext uri="{FF2B5EF4-FFF2-40B4-BE49-F238E27FC236}">
                <a16:creationId xmlns:a16="http://schemas.microsoft.com/office/drawing/2014/main" id="{C5CB537F-1865-146A-6DF9-894089B5C066}"/>
              </a:ext>
            </a:extLst>
          </p:cNvPr>
          <p:cNvSpPr txBox="1"/>
          <p:nvPr/>
        </p:nvSpPr>
        <p:spPr>
          <a:xfrm>
            <a:off x="5192487" y="4848932"/>
            <a:ext cx="2133188" cy="1538883"/>
          </a:xfrm>
          <a:prstGeom prst="rect">
            <a:avLst/>
          </a:prstGeom>
          <a:noFill/>
        </p:spPr>
        <p:txBody>
          <a:bodyPr wrap="square" rtlCol="0">
            <a:spAutoFit/>
          </a:bodyPr>
          <a:lstStyle/>
          <a:p>
            <a:pPr marL="111125" indent="-111125">
              <a:spcBef>
                <a:spcPts val="600"/>
              </a:spcBef>
              <a:buFont typeface="Arial" panose="020B0604020202020204" pitchFamily="34" charset="0"/>
              <a:buChar char="•"/>
              <a:tabLst>
                <a:tab pos="111125" algn="l"/>
              </a:tabLst>
            </a:pPr>
            <a:r>
              <a:rPr lang="en-US" sz="1400"/>
              <a:t>Hundreds of Customer requests / Month</a:t>
            </a:r>
          </a:p>
          <a:p>
            <a:pPr marL="111125" indent="-111125">
              <a:spcBef>
                <a:spcPts val="600"/>
              </a:spcBef>
              <a:buFont typeface="Arial" panose="020B0604020202020204" pitchFamily="34" charset="0"/>
              <a:buChar char="•"/>
              <a:tabLst>
                <a:tab pos="111125" algn="l"/>
              </a:tabLst>
            </a:pPr>
            <a:r>
              <a:rPr lang="en-US" sz="1400"/>
              <a:t>Future ELV Expansion from car to heavy truck</a:t>
            </a:r>
          </a:p>
          <a:p>
            <a:pPr marL="111125" indent="-111125">
              <a:spcBef>
                <a:spcPts val="600"/>
              </a:spcBef>
              <a:buFont typeface="Arial" panose="020B0604020202020204" pitchFamily="34" charset="0"/>
              <a:buChar char="•"/>
              <a:tabLst>
                <a:tab pos="111125" algn="l"/>
              </a:tabLst>
            </a:pPr>
            <a:r>
              <a:rPr lang="en-US" sz="1400"/>
              <a:t>Each country has its own requirements</a:t>
            </a:r>
          </a:p>
        </p:txBody>
      </p:sp>
      <p:sp>
        <p:nvSpPr>
          <p:cNvPr id="123" name="TextBox 122">
            <a:extLst>
              <a:ext uri="{FF2B5EF4-FFF2-40B4-BE49-F238E27FC236}">
                <a16:creationId xmlns:a16="http://schemas.microsoft.com/office/drawing/2014/main" id="{C702C453-4760-F422-080F-71A08A233A34}"/>
              </a:ext>
            </a:extLst>
          </p:cNvPr>
          <p:cNvSpPr txBox="1"/>
          <p:nvPr/>
        </p:nvSpPr>
        <p:spPr>
          <a:xfrm>
            <a:off x="7558047" y="4848932"/>
            <a:ext cx="2133188" cy="1246495"/>
          </a:xfrm>
          <a:prstGeom prst="rect">
            <a:avLst/>
          </a:prstGeom>
          <a:noFill/>
        </p:spPr>
        <p:txBody>
          <a:bodyPr wrap="square" rtlCol="0">
            <a:spAutoFit/>
          </a:bodyPr>
          <a:lstStyle/>
          <a:p>
            <a:pPr marL="111125" indent="-111125">
              <a:spcBef>
                <a:spcPts val="600"/>
              </a:spcBef>
              <a:buFont typeface="Arial" panose="020B0604020202020204" pitchFamily="34" charset="0"/>
              <a:buChar char="•"/>
              <a:tabLst>
                <a:tab pos="111125" algn="l"/>
              </a:tabLst>
            </a:pPr>
            <a:r>
              <a:rPr lang="en-US" sz="1400"/>
              <a:t>Hundreds of Part level certs</a:t>
            </a:r>
          </a:p>
          <a:p>
            <a:pPr marL="111125" indent="-111125">
              <a:spcBef>
                <a:spcPts val="600"/>
              </a:spcBef>
              <a:buFont typeface="Arial" panose="020B0604020202020204" pitchFamily="34" charset="0"/>
              <a:buChar char="•"/>
              <a:tabLst>
                <a:tab pos="111125" algn="l"/>
              </a:tabLst>
            </a:pPr>
            <a:r>
              <a:rPr lang="en-US" sz="1400"/>
              <a:t>Thousands of Compliance Documents &amp; tech files</a:t>
            </a:r>
          </a:p>
        </p:txBody>
      </p:sp>
      <p:sp>
        <p:nvSpPr>
          <p:cNvPr id="125" name="TextBox 124">
            <a:extLst>
              <a:ext uri="{FF2B5EF4-FFF2-40B4-BE49-F238E27FC236}">
                <a16:creationId xmlns:a16="http://schemas.microsoft.com/office/drawing/2014/main" id="{87046CB6-4BB6-2701-F6F4-1DBA33B81132}"/>
              </a:ext>
            </a:extLst>
          </p:cNvPr>
          <p:cNvSpPr txBox="1"/>
          <p:nvPr/>
        </p:nvSpPr>
        <p:spPr>
          <a:xfrm>
            <a:off x="9960881" y="4800236"/>
            <a:ext cx="2133188" cy="1184940"/>
          </a:xfrm>
          <a:prstGeom prst="rect">
            <a:avLst/>
          </a:prstGeom>
          <a:noFill/>
        </p:spPr>
        <p:txBody>
          <a:bodyPr wrap="square" rtlCol="0">
            <a:spAutoFit/>
          </a:bodyPr>
          <a:lstStyle/>
          <a:p>
            <a:pPr marL="111125" indent="-111125">
              <a:spcBef>
                <a:spcPts val="600"/>
              </a:spcBef>
              <a:buFont typeface="Arial" panose="020B0604020202020204" pitchFamily="34" charset="0"/>
              <a:buChar char="•"/>
              <a:tabLst>
                <a:tab pos="111125" algn="l"/>
              </a:tabLst>
            </a:pPr>
            <a:r>
              <a:rPr lang="en-US" sz="1400"/>
              <a:t>Batteries</a:t>
            </a:r>
          </a:p>
          <a:p>
            <a:pPr marL="111125" indent="-111125">
              <a:spcBef>
                <a:spcPts val="600"/>
              </a:spcBef>
              <a:buFont typeface="Arial" panose="020B0604020202020204" pitchFamily="34" charset="0"/>
              <a:buChar char="•"/>
              <a:tabLst>
                <a:tab pos="111125" algn="l"/>
              </a:tabLst>
            </a:pPr>
            <a:r>
              <a:rPr lang="en-US" sz="1400"/>
              <a:t>Switchgear &amp; Gensets</a:t>
            </a:r>
          </a:p>
          <a:p>
            <a:pPr marL="111125" indent="-111125">
              <a:spcBef>
                <a:spcPts val="600"/>
              </a:spcBef>
              <a:buFont typeface="Arial" panose="020B0604020202020204" pitchFamily="34" charset="0"/>
              <a:buChar char="•"/>
              <a:tabLst>
                <a:tab pos="111125" algn="l"/>
              </a:tabLst>
            </a:pPr>
            <a:r>
              <a:rPr lang="en-US" sz="1400"/>
              <a:t>Filters</a:t>
            </a:r>
          </a:p>
          <a:p>
            <a:pPr marL="111125" indent="-111125">
              <a:spcBef>
                <a:spcPts val="600"/>
              </a:spcBef>
              <a:buFont typeface="Arial" panose="020B0604020202020204" pitchFamily="34" charset="0"/>
              <a:buChar char="•"/>
              <a:tabLst>
                <a:tab pos="111125" algn="l"/>
              </a:tabLst>
            </a:pPr>
            <a:r>
              <a:rPr lang="en-US" sz="1400"/>
              <a:t>Coolants / Chemicals</a:t>
            </a:r>
          </a:p>
        </p:txBody>
      </p:sp>
      <p:pic>
        <p:nvPicPr>
          <p:cNvPr id="127" name="Picture 126" descr="A picture containing text, clipart&#10;&#10;Description automatically generated">
            <a:extLst>
              <a:ext uri="{FF2B5EF4-FFF2-40B4-BE49-F238E27FC236}">
                <a16:creationId xmlns:a16="http://schemas.microsoft.com/office/drawing/2014/main" id="{7EA9624C-7C71-40E8-16C9-502F26174185}"/>
              </a:ext>
            </a:extLst>
          </p:cNvPr>
          <p:cNvPicPr>
            <a:picLocks noChangeAspect="1"/>
          </p:cNvPicPr>
          <p:nvPr/>
        </p:nvPicPr>
        <p:blipFill>
          <a:blip r:embed="rId9"/>
          <a:stretch>
            <a:fillRect/>
          </a:stretch>
        </p:blipFill>
        <p:spPr>
          <a:xfrm>
            <a:off x="5183324" y="3656579"/>
            <a:ext cx="947055" cy="947055"/>
          </a:xfrm>
          <a:prstGeom prst="rect">
            <a:avLst/>
          </a:prstGeom>
        </p:spPr>
      </p:pic>
      <p:pic>
        <p:nvPicPr>
          <p:cNvPr id="129" name="Picture 80" descr="Logo, company name&#10;&#10;Description automatically generated">
            <a:extLst>
              <a:ext uri="{FF2B5EF4-FFF2-40B4-BE49-F238E27FC236}">
                <a16:creationId xmlns:a16="http://schemas.microsoft.com/office/drawing/2014/main" id="{38EB097D-D362-B49B-2CC3-DB59A907A91C}"/>
              </a:ext>
            </a:extLst>
          </p:cNvPr>
          <p:cNvPicPr>
            <a:picLocks noChangeAspect="1"/>
          </p:cNvPicPr>
          <p:nvPr/>
        </p:nvPicPr>
        <p:blipFill>
          <a:blip r:embed="rId10"/>
          <a:stretch>
            <a:fillRect/>
          </a:stretch>
        </p:blipFill>
        <p:spPr>
          <a:xfrm>
            <a:off x="8951685" y="3682481"/>
            <a:ext cx="792844" cy="790251"/>
          </a:xfrm>
          <a:prstGeom prst="rect">
            <a:avLst/>
          </a:prstGeom>
        </p:spPr>
      </p:pic>
    </p:spTree>
    <p:extLst>
      <p:ext uri="{BB962C8B-B14F-4D97-AF65-F5344CB8AC3E}">
        <p14:creationId xmlns:p14="http://schemas.microsoft.com/office/powerpoint/2010/main" val="2351729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8</a:t>
            </a:fld>
            <a:endParaRPr lang="en-US"/>
          </a:p>
        </p:txBody>
      </p:sp>
      <p:sp>
        <p:nvSpPr>
          <p:cNvPr id="2" name="Title 1"/>
          <p:cNvSpPr>
            <a:spLocks noGrp="1"/>
          </p:cNvSpPr>
          <p:nvPr>
            <p:ph type="title"/>
          </p:nvPr>
        </p:nvSpPr>
        <p:spPr>
          <a:xfrm>
            <a:off x="1231012" y="393333"/>
            <a:ext cx="9308651" cy="890587"/>
          </a:xfrm>
        </p:spPr>
        <p:txBody>
          <a:bodyPr>
            <a:normAutofit/>
          </a:bodyPr>
          <a:lstStyle/>
          <a:p>
            <a:r>
              <a:rPr lang="en-US" sz="4400" b="1"/>
              <a:t>Key Regulations and Concepts</a:t>
            </a:r>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spTree>
    <p:extLst>
      <p:ext uri="{BB962C8B-B14F-4D97-AF65-F5344CB8AC3E}">
        <p14:creationId xmlns:p14="http://schemas.microsoft.com/office/powerpoint/2010/main" val="23488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A661967-8D01-4D8A-8FD0-86F83ECE6BD1}" type="slidenum">
              <a:rPr lang="en-US" dirty="0" smtClean="0"/>
              <a:pPr/>
              <a:t>9</a:t>
            </a:fld>
            <a:endParaRPr lang="en-US"/>
          </a:p>
        </p:txBody>
      </p:sp>
      <p:sp>
        <p:nvSpPr>
          <p:cNvPr id="3" name="Footer Placeholder 3">
            <a:extLst>
              <a:ext uri="{FF2B5EF4-FFF2-40B4-BE49-F238E27FC236}">
                <a16:creationId xmlns:a16="http://schemas.microsoft.com/office/drawing/2014/main" id="{9C51D1B3-4851-11BD-10F0-A27905CEC533}"/>
              </a:ext>
            </a:extLst>
          </p:cNvPr>
          <p:cNvSpPr txBox="1">
            <a:spLocks/>
          </p:cNvSpPr>
          <p:nvPr/>
        </p:nvSpPr>
        <p:spPr>
          <a:xfrm>
            <a:off x="974339" y="6464667"/>
            <a:ext cx="6843515" cy="366183"/>
          </a:xfrm>
          <a:prstGeom prst="rect">
            <a:avLst/>
          </a:prstGeom>
        </p:spPr>
        <p:txBody>
          <a:bodyPr lIns="91440" tIns="45720" rIns="91440" bIns="45720" anchor="t"/>
          <a:lstStyle>
            <a:defPPr>
              <a:defRPr lang="en-US"/>
            </a:defPPr>
            <a:lvl1pPr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65"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sz="1450">
                <a:solidFill>
                  <a:schemeClr val="tx1">
                    <a:lumMod val="50000"/>
                    <a:lumOff val="50000"/>
                  </a:schemeClr>
                </a:solidFill>
                <a:latin typeface="Arial"/>
                <a:cs typeface="Arial"/>
              </a:rPr>
              <a:t>Public Use – Intended for Cummins Direct Suppliers</a:t>
            </a:r>
          </a:p>
        </p:txBody>
      </p:sp>
      <p:pic>
        <p:nvPicPr>
          <p:cNvPr id="6" name="Picture 8" descr="North America Icons - Download Free Vector Icons | Noun Project">
            <a:extLst>
              <a:ext uri="{FF2B5EF4-FFF2-40B4-BE49-F238E27FC236}">
                <a16:creationId xmlns:a16="http://schemas.microsoft.com/office/drawing/2014/main" id="{BDBCFBE7-270F-A9CF-E2A9-623112233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585" y="169250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DA0445BA-386F-6F53-E179-AA2ABCD9FF58}"/>
              </a:ext>
            </a:extLst>
          </p:cNvPr>
          <p:cNvSpPr/>
          <p:nvPr/>
        </p:nvSpPr>
        <p:spPr>
          <a:xfrm>
            <a:off x="1059443" y="1524665"/>
            <a:ext cx="2133600" cy="20915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Latin America Icons - Download Free Vector Icons | Noun Project">
            <a:extLst>
              <a:ext uri="{FF2B5EF4-FFF2-40B4-BE49-F238E27FC236}">
                <a16:creationId xmlns:a16="http://schemas.microsoft.com/office/drawing/2014/main" id="{8803DEF3-F5B9-E3D7-BC7B-C1F9E2C51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141" y="1747821"/>
            <a:ext cx="1737761" cy="173776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1DBDBA77-47A0-755B-CA71-23D62E2DC294}"/>
              </a:ext>
            </a:extLst>
          </p:cNvPr>
          <p:cNvSpPr/>
          <p:nvPr/>
        </p:nvSpPr>
        <p:spPr>
          <a:xfrm>
            <a:off x="3778471" y="1501604"/>
            <a:ext cx="2133600" cy="20915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4" descr="Europe Svg Png Icon Free Download (#466781) - OnlineWebFonts.COM">
            <a:extLst>
              <a:ext uri="{FF2B5EF4-FFF2-40B4-BE49-F238E27FC236}">
                <a16:creationId xmlns:a16="http://schemas.microsoft.com/office/drawing/2014/main" id="{649E71A8-A689-0E6D-6F0B-50ED1068B7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3961" y="1802567"/>
            <a:ext cx="1432847" cy="1434175"/>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a:extLst>
              <a:ext uri="{FF2B5EF4-FFF2-40B4-BE49-F238E27FC236}">
                <a16:creationId xmlns:a16="http://schemas.microsoft.com/office/drawing/2014/main" id="{234DA2D3-663E-9132-E126-6FF0A16486DA}"/>
              </a:ext>
            </a:extLst>
          </p:cNvPr>
          <p:cNvSpPr/>
          <p:nvPr/>
        </p:nvSpPr>
        <p:spPr>
          <a:xfrm>
            <a:off x="6818246" y="1524665"/>
            <a:ext cx="2133600" cy="20915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6" descr="Asia Icons - Download Free Vector Icons | Noun Project">
            <a:extLst>
              <a:ext uri="{FF2B5EF4-FFF2-40B4-BE49-F238E27FC236}">
                <a16:creationId xmlns:a16="http://schemas.microsoft.com/office/drawing/2014/main" id="{867B7791-101E-C481-DA03-9AF3CE99CC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0297" y="1694407"/>
            <a:ext cx="1752048" cy="1752048"/>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3664FB92-22F1-67C0-1EBF-A79B07A722AC}"/>
              </a:ext>
            </a:extLst>
          </p:cNvPr>
          <p:cNvSpPr/>
          <p:nvPr/>
        </p:nvSpPr>
        <p:spPr>
          <a:xfrm>
            <a:off x="9737382" y="1501604"/>
            <a:ext cx="2133600" cy="209153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5C16F62-1EE4-73CE-B648-FEC743BADC81}"/>
              </a:ext>
            </a:extLst>
          </p:cNvPr>
          <p:cNvSpPr txBox="1"/>
          <p:nvPr/>
        </p:nvSpPr>
        <p:spPr>
          <a:xfrm>
            <a:off x="3993141" y="3731800"/>
            <a:ext cx="2355666" cy="646331"/>
          </a:xfrm>
          <a:prstGeom prst="rect">
            <a:avLst/>
          </a:prstGeom>
          <a:noFill/>
        </p:spPr>
        <p:txBody>
          <a:bodyPr wrap="square" rtlCol="0">
            <a:spAutoFit/>
          </a:bodyPr>
          <a:lstStyle/>
          <a:p>
            <a:r>
              <a:rPr lang="en-US" b="1"/>
              <a:t>Latin America: </a:t>
            </a:r>
          </a:p>
          <a:p>
            <a:pPr marL="285750" indent="-285750">
              <a:buFont typeface="Arial" panose="020B0604020202020204" pitchFamily="34" charset="0"/>
              <a:buChar char="•"/>
            </a:pPr>
            <a:r>
              <a:rPr lang="en-US"/>
              <a:t>Brazil RoHS</a:t>
            </a:r>
          </a:p>
        </p:txBody>
      </p:sp>
      <p:sp>
        <p:nvSpPr>
          <p:cNvPr id="24" name="Rectangle 23">
            <a:extLst>
              <a:ext uri="{FF2B5EF4-FFF2-40B4-BE49-F238E27FC236}">
                <a16:creationId xmlns:a16="http://schemas.microsoft.com/office/drawing/2014/main" id="{2AD552FD-AAE1-C16D-A679-04C195E30074}"/>
              </a:ext>
            </a:extLst>
          </p:cNvPr>
          <p:cNvSpPr/>
          <p:nvPr/>
        </p:nvSpPr>
        <p:spPr>
          <a:xfrm>
            <a:off x="1059443" y="3786246"/>
            <a:ext cx="2706978" cy="1200329"/>
          </a:xfrm>
          <a:prstGeom prst="rect">
            <a:avLst/>
          </a:prstGeom>
        </p:spPr>
        <p:txBody>
          <a:bodyPr wrap="square" lIns="91440" tIns="45720" rIns="91440" bIns="45720" anchor="t">
            <a:spAutoFit/>
          </a:bodyPr>
          <a:lstStyle/>
          <a:p>
            <a:r>
              <a:rPr lang="en-US" b="1"/>
              <a:t>North America</a:t>
            </a:r>
            <a:r>
              <a:rPr lang="en-US"/>
              <a:t>: </a:t>
            </a:r>
          </a:p>
          <a:p>
            <a:pPr marL="285750" indent="-285750">
              <a:buFont typeface="Arial" panose="020B0604020202020204" pitchFamily="34" charset="0"/>
              <a:buChar char="•"/>
            </a:pPr>
            <a:r>
              <a:rPr lang="en-US">
                <a:hlinkClick r:id="rId6" action="ppaction://hlinksldjump"/>
              </a:rPr>
              <a:t>Conflict Minerals </a:t>
            </a:r>
            <a:endParaRPr lang="en-US"/>
          </a:p>
          <a:p>
            <a:pPr marL="285750" indent="-285750">
              <a:buFont typeface="Arial" panose="020B0604020202020204" pitchFamily="34" charset="0"/>
              <a:buChar char="•"/>
            </a:pPr>
            <a:r>
              <a:rPr lang="en-US">
                <a:hlinkClick r:id="rId7" action="ppaction://hlinksldjump"/>
              </a:rPr>
              <a:t>California Prop 65 </a:t>
            </a:r>
            <a:endParaRPr lang="en-US"/>
          </a:p>
          <a:p>
            <a:pPr marL="285750" indent="-285750">
              <a:buFont typeface="Arial" panose="020B0604020202020204" pitchFamily="34" charset="0"/>
              <a:buChar char="•"/>
            </a:pPr>
            <a:r>
              <a:rPr lang="en-US">
                <a:hlinkClick r:id="rId8" action="ppaction://hlinksldjump"/>
              </a:rPr>
              <a:t>TSCA</a:t>
            </a:r>
            <a:endParaRPr lang="en-US"/>
          </a:p>
        </p:txBody>
      </p:sp>
      <p:sp>
        <p:nvSpPr>
          <p:cNvPr id="26" name="TextBox 25">
            <a:extLst>
              <a:ext uri="{FF2B5EF4-FFF2-40B4-BE49-F238E27FC236}">
                <a16:creationId xmlns:a16="http://schemas.microsoft.com/office/drawing/2014/main" id="{7DB5FD26-637D-1F6B-4B59-752AF1B1A7F8}"/>
              </a:ext>
            </a:extLst>
          </p:cNvPr>
          <p:cNvSpPr txBox="1"/>
          <p:nvPr/>
        </p:nvSpPr>
        <p:spPr>
          <a:xfrm>
            <a:off x="7263319" y="3731800"/>
            <a:ext cx="2706978" cy="2031325"/>
          </a:xfrm>
          <a:prstGeom prst="rect">
            <a:avLst/>
          </a:prstGeom>
          <a:noFill/>
        </p:spPr>
        <p:txBody>
          <a:bodyPr wrap="square" lIns="91440" tIns="45720" rIns="91440" bIns="45720" rtlCol="0" anchor="t">
            <a:spAutoFit/>
          </a:bodyPr>
          <a:lstStyle/>
          <a:p>
            <a:r>
              <a:rPr lang="en-US" b="1"/>
              <a:t>Europe: </a:t>
            </a:r>
          </a:p>
          <a:p>
            <a:pPr marL="285750" indent="-285750">
              <a:buFont typeface="Arial" panose="020B0604020202020204" pitchFamily="34" charset="0"/>
              <a:buChar char="•"/>
            </a:pPr>
            <a:r>
              <a:rPr lang="en-US">
                <a:hlinkClick r:id="rId9" action="ppaction://hlinksldjump"/>
              </a:rPr>
              <a:t>REACH</a:t>
            </a:r>
            <a:r>
              <a:rPr lang="en-US">
                <a:hlinkClick r:id="rId10" action="ppaction://hlinksldjump"/>
              </a:rPr>
              <a:t> </a:t>
            </a:r>
            <a:endParaRPr lang="en-US"/>
          </a:p>
          <a:p>
            <a:pPr marL="285750" indent="-285750">
              <a:buFont typeface="Arial" panose="020B0604020202020204" pitchFamily="34" charset="0"/>
              <a:buChar char="•"/>
            </a:pPr>
            <a:r>
              <a:rPr lang="en-US">
                <a:hlinkClick r:id="rId11" action="ppaction://hlinksldjump"/>
              </a:rPr>
              <a:t>EU </a:t>
            </a:r>
            <a:r>
              <a:rPr lang="en-US">
                <a:hlinkClick r:id="rId10" action="ppaction://hlinksldjump"/>
              </a:rPr>
              <a:t>RoHS</a:t>
            </a:r>
            <a:endParaRPr lang="en-US"/>
          </a:p>
          <a:p>
            <a:pPr marL="285750" indent="-285750">
              <a:buFont typeface="Arial" panose="020B0604020202020204" pitchFamily="34" charset="0"/>
              <a:buChar char="•"/>
            </a:pPr>
            <a:r>
              <a:rPr lang="en-US">
                <a:hlinkClick r:id="rId12" action="ppaction://hlinksldjump"/>
              </a:rPr>
              <a:t>ELV</a:t>
            </a:r>
            <a:r>
              <a:rPr lang="en-US">
                <a:hlinkClick r:id="rId9" action="ppaction://hlinksldjump"/>
              </a:rPr>
              <a:t> </a:t>
            </a:r>
            <a:endParaRPr lang="en-US"/>
          </a:p>
          <a:p>
            <a:pPr marL="285750" indent="-285750">
              <a:buFont typeface="Arial" panose="020B0604020202020204" pitchFamily="34" charset="0"/>
              <a:buChar char="•"/>
            </a:pPr>
            <a:r>
              <a:rPr lang="en-US">
                <a:hlinkClick r:id="rId13" action="ppaction://hlinksldjump"/>
              </a:rPr>
              <a:t>Battery </a:t>
            </a:r>
            <a:r>
              <a:rPr lang="en-US">
                <a:hlinkClick r:id="rId14" action="ppaction://hlinksldjump"/>
              </a:rPr>
              <a:t>Directive</a:t>
            </a:r>
            <a:r>
              <a:rPr lang="en-US">
                <a:hlinkClick r:id="rId13" action="ppaction://hlinksldjump"/>
              </a:rPr>
              <a:t> </a:t>
            </a:r>
            <a:endParaRPr lang="en-US"/>
          </a:p>
          <a:p>
            <a:pPr marL="285750" indent="-285750">
              <a:buFont typeface="Arial" panose="020B0604020202020204" pitchFamily="34" charset="0"/>
              <a:buChar char="•"/>
            </a:pPr>
            <a:r>
              <a:rPr lang="en-US"/>
              <a:t>WEEE </a:t>
            </a:r>
            <a:endParaRPr lang="en-US">
              <a:cs typeface="Arial" panose="020B0604020202020204"/>
            </a:endParaRPr>
          </a:p>
          <a:p>
            <a:pPr marL="285750" indent="-285750">
              <a:buFont typeface="Arial" panose="020B0604020202020204" pitchFamily="34" charset="0"/>
              <a:buChar char="•"/>
            </a:pPr>
            <a:r>
              <a:rPr lang="en-US"/>
              <a:t>Ukraine RoHS</a:t>
            </a:r>
            <a:endParaRPr lang="en-US">
              <a:cs typeface="Arial"/>
            </a:endParaRPr>
          </a:p>
        </p:txBody>
      </p:sp>
      <p:sp>
        <p:nvSpPr>
          <p:cNvPr id="28" name="TextBox 27">
            <a:extLst>
              <a:ext uri="{FF2B5EF4-FFF2-40B4-BE49-F238E27FC236}">
                <a16:creationId xmlns:a16="http://schemas.microsoft.com/office/drawing/2014/main" id="{37CD3730-947F-16CB-3A82-CECDD1EB096E}"/>
              </a:ext>
            </a:extLst>
          </p:cNvPr>
          <p:cNvSpPr txBox="1"/>
          <p:nvPr/>
        </p:nvSpPr>
        <p:spPr>
          <a:xfrm>
            <a:off x="3502894" y="1106336"/>
            <a:ext cx="5700938" cy="369332"/>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Action: Click the underlined links for regulation details</a:t>
            </a:r>
          </a:p>
        </p:txBody>
      </p:sp>
      <p:sp>
        <p:nvSpPr>
          <p:cNvPr id="30" name="TextBox 29">
            <a:extLst>
              <a:ext uri="{FF2B5EF4-FFF2-40B4-BE49-F238E27FC236}">
                <a16:creationId xmlns:a16="http://schemas.microsoft.com/office/drawing/2014/main" id="{7B6079C5-4B24-CE37-3593-AD74BACCABCF}"/>
              </a:ext>
            </a:extLst>
          </p:cNvPr>
          <p:cNvSpPr txBox="1"/>
          <p:nvPr/>
        </p:nvSpPr>
        <p:spPr>
          <a:xfrm>
            <a:off x="9865315" y="3784898"/>
            <a:ext cx="2220096" cy="923330"/>
          </a:xfrm>
          <a:prstGeom prst="rect">
            <a:avLst/>
          </a:prstGeom>
          <a:noFill/>
        </p:spPr>
        <p:txBody>
          <a:bodyPr wrap="square" rtlCol="0">
            <a:spAutoFit/>
          </a:bodyPr>
          <a:lstStyle/>
          <a:p>
            <a:r>
              <a:rPr lang="en-US" b="1"/>
              <a:t>Asia: </a:t>
            </a:r>
          </a:p>
          <a:p>
            <a:pPr marL="285750" indent="-285750">
              <a:buFont typeface="Arial" panose="020B0604020202020204" pitchFamily="34" charset="0"/>
              <a:buChar char="•"/>
            </a:pPr>
            <a:r>
              <a:rPr lang="en-US"/>
              <a:t>China RoHS</a:t>
            </a:r>
          </a:p>
          <a:p>
            <a:pPr marL="285750" indent="-285750">
              <a:buFont typeface="Arial" panose="020B0604020202020204" pitchFamily="34" charset="0"/>
              <a:buChar char="•"/>
            </a:pPr>
            <a:r>
              <a:rPr lang="en-US"/>
              <a:t>GCC RoHS</a:t>
            </a:r>
          </a:p>
        </p:txBody>
      </p:sp>
      <p:sp>
        <p:nvSpPr>
          <p:cNvPr id="11" name="Title 1">
            <a:extLst>
              <a:ext uri="{FF2B5EF4-FFF2-40B4-BE49-F238E27FC236}">
                <a16:creationId xmlns:a16="http://schemas.microsoft.com/office/drawing/2014/main" id="{11C7FF76-EBA8-0A60-90F5-B42010B305B3}"/>
              </a:ext>
            </a:extLst>
          </p:cNvPr>
          <p:cNvSpPr txBox="1">
            <a:spLocks/>
          </p:cNvSpPr>
          <p:nvPr/>
        </p:nvSpPr>
        <p:spPr bwMode="auto">
          <a:xfrm>
            <a:off x="1312292" y="555922"/>
            <a:ext cx="10592688" cy="834869"/>
          </a:xfrm>
          <a:prstGeom prst="rect">
            <a:avLst/>
          </a:prstGeom>
          <a:noFill/>
          <a:ln w="9525">
            <a:noFill/>
            <a:miter lim="800000"/>
            <a:headEnd/>
            <a:tailEnd/>
          </a:ln>
          <a:effectLst/>
        </p:spPr>
        <p:txBody>
          <a:bodyPr vert="horz" wrap="square" lIns="0" tIns="0" rIns="0" bIns="0" numCol="1" anchor="ctr" anchorCtr="0" compatLnSpc="1">
            <a:prstTxWarp prst="textNoShape">
              <a:avLst/>
            </a:prstTxWarp>
            <a:normAutofit fontScale="75000" lnSpcReduction="20000"/>
          </a:bodyPr>
          <a:lstStyle>
            <a:lvl1pPr algn="l" rtl="0" eaLnBrk="1" fontAlgn="base" hangingPunct="1">
              <a:lnSpc>
                <a:spcPct val="95000"/>
              </a:lnSpc>
              <a:spcBef>
                <a:spcPct val="0"/>
              </a:spcBef>
              <a:spcAft>
                <a:spcPct val="0"/>
              </a:spcAft>
              <a:defRPr sz="4267">
                <a:solidFill>
                  <a:schemeClr val="tx2"/>
                </a:solidFill>
                <a:latin typeface="+mj-lt"/>
                <a:ea typeface="+mj-ea"/>
                <a:cs typeface="+mj-cs"/>
              </a:defRPr>
            </a:lvl1pPr>
            <a:lvl2pPr algn="l" rtl="0" eaLnBrk="1" fontAlgn="base" hangingPunct="1">
              <a:lnSpc>
                <a:spcPct val="95000"/>
              </a:lnSpc>
              <a:spcBef>
                <a:spcPct val="0"/>
              </a:spcBef>
              <a:spcAft>
                <a:spcPct val="0"/>
              </a:spcAft>
              <a:defRPr sz="4267">
                <a:solidFill>
                  <a:schemeClr val="tx2"/>
                </a:solidFill>
                <a:latin typeface="Arial" charset="0"/>
                <a:cs typeface="Arial" charset="0"/>
              </a:defRPr>
            </a:lvl2pPr>
            <a:lvl3pPr algn="l" rtl="0" eaLnBrk="1" fontAlgn="base" hangingPunct="1">
              <a:lnSpc>
                <a:spcPct val="95000"/>
              </a:lnSpc>
              <a:spcBef>
                <a:spcPct val="0"/>
              </a:spcBef>
              <a:spcAft>
                <a:spcPct val="0"/>
              </a:spcAft>
              <a:defRPr sz="4267">
                <a:solidFill>
                  <a:schemeClr val="tx2"/>
                </a:solidFill>
                <a:latin typeface="Arial" charset="0"/>
                <a:cs typeface="Arial" charset="0"/>
              </a:defRPr>
            </a:lvl3pPr>
            <a:lvl4pPr algn="l" rtl="0" eaLnBrk="1" fontAlgn="base" hangingPunct="1">
              <a:lnSpc>
                <a:spcPct val="95000"/>
              </a:lnSpc>
              <a:spcBef>
                <a:spcPct val="0"/>
              </a:spcBef>
              <a:spcAft>
                <a:spcPct val="0"/>
              </a:spcAft>
              <a:defRPr sz="4267">
                <a:solidFill>
                  <a:schemeClr val="tx2"/>
                </a:solidFill>
                <a:latin typeface="Arial" charset="0"/>
                <a:cs typeface="Arial" charset="0"/>
              </a:defRPr>
            </a:lvl4pPr>
            <a:lvl5pPr algn="l" rtl="0" eaLnBrk="1" fontAlgn="base" hangingPunct="1">
              <a:lnSpc>
                <a:spcPct val="95000"/>
              </a:lnSpc>
              <a:spcBef>
                <a:spcPct val="0"/>
              </a:spcBef>
              <a:spcAft>
                <a:spcPct val="0"/>
              </a:spcAft>
              <a:defRPr sz="4267">
                <a:solidFill>
                  <a:schemeClr val="tx2"/>
                </a:solidFill>
                <a:latin typeface="Arial" charset="0"/>
                <a:cs typeface="Arial" charset="0"/>
              </a:defRPr>
            </a:lvl5pPr>
            <a:lvl6pPr marL="609585" algn="l" rtl="0" eaLnBrk="1" fontAlgn="base" hangingPunct="1">
              <a:lnSpc>
                <a:spcPct val="95000"/>
              </a:lnSpc>
              <a:spcBef>
                <a:spcPct val="0"/>
              </a:spcBef>
              <a:spcAft>
                <a:spcPct val="0"/>
              </a:spcAft>
              <a:defRPr sz="4267">
                <a:solidFill>
                  <a:schemeClr val="tx2"/>
                </a:solidFill>
                <a:latin typeface="Arial" charset="0"/>
                <a:cs typeface="Arial" charset="0"/>
              </a:defRPr>
            </a:lvl6pPr>
            <a:lvl7pPr marL="1219170" algn="l" rtl="0" eaLnBrk="1" fontAlgn="base" hangingPunct="1">
              <a:lnSpc>
                <a:spcPct val="95000"/>
              </a:lnSpc>
              <a:spcBef>
                <a:spcPct val="0"/>
              </a:spcBef>
              <a:spcAft>
                <a:spcPct val="0"/>
              </a:spcAft>
              <a:defRPr sz="4267">
                <a:solidFill>
                  <a:schemeClr val="tx2"/>
                </a:solidFill>
                <a:latin typeface="Arial" charset="0"/>
                <a:cs typeface="Arial" charset="0"/>
              </a:defRPr>
            </a:lvl7pPr>
            <a:lvl8pPr marL="1828754" algn="l" rtl="0" eaLnBrk="1" fontAlgn="base" hangingPunct="1">
              <a:lnSpc>
                <a:spcPct val="95000"/>
              </a:lnSpc>
              <a:spcBef>
                <a:spcPct val="0"/>
              </a:spcBef>
              <a:spcAft>
                <a:spcPct val="0"/>
              </a:spcAft>
              <a:defRPr sz="4267">
                <a:solidFill>
                  <a:schemeClr val="tx2"/>
                </a:solidFill>
                <a:latin typeface="Arial" charset="0"/>
                <a:cs typeface="Arial" charset="0"/>
              </a:defRPr>
            </a:lvl8pPr>
            <a:lvl9pPr marL="2438339" algn="l" rtl="0" eaLnBrk="1" fontAlgn="base" hangingPunct="1">
              <a:lnSpc>
                <a:spcPct val="95000"/>
              </a:lnSpc>
              <a:spcBef>
                <a:spcPct val="0"/>
              </a:spcBef>
              <a:spcAft>
                <a:spcPct val="0"/>
              </a:spcAft>
              <a:defRPr sz="4267">
                <a:solidFill>
                  <a:schemeClr val="tx2"/>
                </a:solidFill>
                <a:latin typeface="Arial" charset="0"/>
                <a:cs typeface="Arial" charset="0"/>
              </a:defRPr>
            </a:lvl9pPr>
          </a:lstStyle>
          <a:p>
            <a:r>
              <a:rPr lang="en-US" sz="4800" u="sng" kern="0"/>
              <a:t>Key Regulations Lists and Concepts</a:t>
            </a:r>
            <a:br>
              <a:rPr lang="en-US" sz="5300" kern="0"/>
            </a:br>
            <a:endParaRPr lang="en-US" kern="0"/>
          </a:p>
        </p:txBody>
      </p:sp>
    </p:spTree>
    <p:extLst>
      <p:ext uri="{BB962C8B-B14F-4D97-AF65-F5344CB8AC3E}">
        <p14:creationId xmlns:p14="http://schemas.microsoft.com/office/powerpoint/2010/main" val="130625681"/>
      </p:ext>
    </p:extLst>
  </p:cSld>
  <p:clrMapOvr>
    <a:masterClrMapping/>
  </p:clrMapOvr>
</p:sld>
</file>

<file path=ppt/theme/theme1.xml><?xml version="1.0" encoding="utf-8"?>
<a:theme xmlns:a="http://schemas.openxmlformats.org/drawingml/2006/main" name="Cummins 2018">
  <a:themeElements>
    <a:clrScheme name="Launch">
      <a:dk1>
        <a:srgbClr val="000000"/>
      </a:dk1>
      <a:lt1>
        <a:srgbClr val="FFFFFF"/>
      </a:lt1>
      <a:dk2>
        <a:srgbClr val="414141"/>
      </a:dk2>
      <a:lt2>
        <a:srgbClr val="E7E6E6"/>
      </a:lt2>
      <a:accent1>
        <a:srgbClr val="424242"/>
      </a:accent1>
      <a:accent2>
        <a:srgbClr val="DA281C"/>
      </a:accent2>
      <a:accent3>
        <a:srgbClr val="00578A"/>
      </a:accent3>
      <a:accent4>
        <a:srgbClr val="738B1F"/>
      </a:accent4>
      <a:accent5>
        <a:srgbClr val="B4B4B3"/>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BS &amp; Corporate 5" id="{C83E1495-5D83-4997-B449-7625BACCB6C3}" vid="{C4380D38-81D6-476C-AAB6-0A7F17D6A468}"/>
    </a:ext>
  </a:extLst>
</a:theme>
</file>

<file path=ppt/theme/theme2.xml><?xml version="1.0" encoding="utf-8"?>
<a:theme xmlns:a="http://schemas.openxmlformats.org/drawingml/2006/main" name="1_Cummins 2018">
  <a:themeElements>
    <a:clrScheme name="Launch">
      <a:dk1>
        <a:srgbClr val="000000"/>
      </a:dk1>
      <a:lt1>
        <a:srgbClr val="FFFFFF"/>
      </a:lt1>
      <a:dk2>
        <a:srgbClr val="414141"/>
      </a:dk2>
      <a:lt2>
        <a:srgbClr val="E7E6E6"/>
      </a:lt2>
      <a:accent1>
        <a:srgbClr val="424242"/>
      </a:accent1>
      <a:accent2>
        <a:srgbClr val="DA281C"/>
      </a:accent2>
      <a:accent3>
        <a:srgbClr val="00578A"/>
      </a:accent3>
      <a:accent4>
        <a:srgbClr val="738B1F"/>
      </a:accent4>
      <a:accent5>
        <a:srgbClr val="B4B4B3"/>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BS &amp; Corporate 5" id="{C83E1495-5D83-4997-B449-7625BACCB6C3}" vid="{C4380D38-81D6-476C-AAB6-0A7F17D6A468}"/>
    </a:ext>
  </a:extLst>
</a:theme>
</file>

<file path=ppt/theme/theme3.xml><?xml version="1.0" encoding="utf-8"?>
<a:theme xmlns:a="http://schemas.openxmlformats.org/drawingml/2006/main" name="Cummins Corporate 3_100 dpi">
  <a:themeElements>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smtClean="0">
            <a:ln>
              <a:noFill/>
            </a:ln>
            <a:solidFill>
              <a:schemeClr val="tx1"/>
            </a:solidFill>
            <a:effectLst/>
            <a:latin typeface="Arial" charset="0"/>
            <a:cs typeface="Arial" charset="0"/>
          </a:defRPr>
        </a:defPPr>
      </a:lstStyle>
    </a:lnDef>
    <a:txDef>
      <a:spPr>
        <a:noFill/>
      </a:spPr>
      <a:bodyPr wrap="square" rtlCol="0">
        <a:spAutoFit/>
      </a:bodyPr>
      <a:lstStyle>
        <a:defPPr algn="l">
          <a:defRPr dirty="0"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496AB529-0EF3-40F1-8730-CDEAA205FAC9}" vid="{BA0C11BB-D4BF-495C-B23D-BB431CB485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89427AC8CB5A46ADCA0708DB705D0D" ma:contentTypeVersion="2" ma:contentTypeDescription="Create a new document." ma:contentTypeScope="" ma:versionID="b5fea8179838cec055c76524f56fcb9c">
  <xsd:schema xmlns:xsd="http://www.w3.org/2001/XMLSchema" xmlns:xs="http://www.w3.org/2001/XMLSchema" xmlns:p="http://schemas.microsoft.com/office/2006/metadata/properties" xmlns:ns1="http://schemas.microsoft.com/sharepoint/v3" xmlns:ns2="8aa167ca-4736-4869-a10e-29085baa9a68" targetNamespace="http://schemas.microsoft.com/office/2006/metadata/properties" ma:root="true" ma:fieldsID="b89d087e316310f2919de9595e32dd37" ns1:_="" ns2:_="">
    <xsd:import namespace="http://schemas.microsoft.com/sharepoint/v3"/>
    <xsd:import namespace="8aa167ca-4736-4869-a10e-29085baa9a6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a167ca-4736-4869-a10e-29085baa9a6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B3A8A32-5EF9-47AC-A99E-4573D9E272B8}"/>
</file>

<file path=customXml/itemProps2.xml><?xml version="1.0" encoding="utf-8"?>
<ds:datastoreItem xmlns:ds="http://schemas.openxmlformats.org/officeDocument/2006/customXml" ds:itemID="{98FD6D62-9AAC-4DF8-B849-1A7B2B964A88}">
  <ds:schemaRefs>
    <ds:schemaRef ds:uri="http://schemas.microsoft.com/sharepoint/v3/contenttype/forms"/>
  </ds:schemaRefs>
</ds:datastoreItem>
</file>

<file path=customXml/itemProps3.xml><?xml version="1.0" encoding="utf-8"?>
<ds:datastoreItem xmlns:ds="http://schemas.openxmlformats.org/officeDocument/2006/customXml" ds:itemID="{1BA94965-C49C-419C-8213-592CEEA77E70}">
  <ds:schemaRefs>
    <ds:schemaRef ds:uri="http://purl.org/dc/dcmitype/"/>
    <ds:schemaRef ds:uri="http://www.w3.org/XML/1998/namespace"/>
    <ds:schemaRef ds:uri="50ac5a40-4a25-4827-940d-423e7541a100"/>
    <ds:schemaRef ds:uri="24d0f004-8d02-4dee-9538-315d2db6417e"/>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4d88e6c4-fcff-4e56-b8a1-dbf7c2669ce3"/>
  </ds:schemaRefs>
</ds:datastoreItem>
</file>

<file path=docProps/app.xml><?xml version="1.0" encoding="utf-8"?>
<Properties xmlns="http://schemas.openxmlformats.org/officeDocument/2006/extended-properties" xmlns:vt="http://schemas.openxmlformats.org/officeDocument/2006/docPropsVTypes">
  <Template>CBS &amp; Corporate 6</Template>
  <TotalTime>446</TotalTime>
  <Words>4029</Words>
  <Application>Microsoft Office PowerPoint</Application>
  <PresentationFormat>Widescreen</PresentationFormat>
  <Paragraphs>372</Paragraphs>
  <Slides>40</Slides>
  <Notes>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Arial</vt:lpstr>
      <vt:lpstr>Arial Black</vt:lpstr>
      <vt:lpstr>Calibri</vt:lpstr>
      <vt:lpstr>Courier New</vt:lpstr>
      <vt:lpstr>Gill Sans</vt:lpstr>
      <vt:lpstr>Helvetica Neue</vt:lpstr>
      <vt:lpstr>LucidaGrande</vt:lpstr>
      <vt:lpstr>Wingdings</vt:lpstr>
      <vt:lpstr>Cummins 2018</vt:lpstr>
      <vt:lpstr>1_Cummins 2018</vt:lpstr>
      <vt:lpstr>Cummins Corporate 3_100 dpi</vt:lpstr>
      <vt:lpstr>Training: Restricted Substances Overview</vt:lpstr>
      <vt:lpstr>Restricted Substance Overview</vt:lpstr>
      <vt:lpstr>Introduction</vt:lpstr>
      <vt:lpstr>Introduction</vt:lpstr>
      <vt:lpstr>Introduction</vt:lpstr>
      <vt:lpstr>Introduction</vt:lpstr>
      <vt:lpstr>Introduction</vt:lpstr>
      <vt:lpstr>Key Regulations and Concepts</vt:lpstr>
      <vt:lpstr>PowerPoint Presentation</vt:lpstr>
      <vt:lpstr>Key Regulations Lists and Concepts </vt:lpstr>
      <vt:lpstr>Key Regulation Lists and Concepts </vt:lpstr>
      <vt:lpstr>Cummins Expectations and Timing</vt:lpstr>
      <vt:lpstr>Cummins Expectations and Timing</vt:lpstr>
      <vt:lpstr>Cummins Expectations and Timing</vt:lpstr>
      <vt:lpstr>Cummins Expectations and Timing</vt:lpstr>
      <vt:lpstr>CES 10903 Requirements</vt:lpstr>
      <vt:lpstr>CES 10903 Requirements</vt:lpstr>
      <vt:lpstr>CES 10903 Requirements</vt:lpstr>
      <vt:lpstr>FMD Requirements and Tools</vt:lpstr>
      <vt:lpstr>FMD Requirements and Tools</vt:lpstr>
      <vt:lpstr>FMD Requirements and Tools</vt:lpstr>
      <vt:lpstr>FMD Requirements and Tools</vt:lpstr>
      <vt:lpstr>Conflict Minerals Tools</vt:lpstr>
      <vt:lpstr>Conflict Minerals Tools</vt:lpstr>
      <vt:lpstr>Contact Information</vt:lpstr>
      <vt:lpstr>PowerPoint Presentation</vt:lpstr>
      <vt:lpstr>Key Regulations Details </vt:lpstr>
      <vt:lpstr>EU ELV</vt:lpstr>
      <vt:lpstr>EU ELV</vt:lpstr>
      <vt:lpstr>EU RoHS</vt:lpstr>
      <vt:lpstr>EU RoHS</vt:lpstr>
      <vt:lpstr>EU REACH</vt:lpstr>
      <vt:lpstr>EU REACH</vt:lpstr>
      <vt:lpstr>EU REACH</vt:lpstr>
      <vt:lpstr>Conflict Minerals</vt:lpstr>
      <vt:lpstr>US California Prop 65</vt:lpstr>
      <vt:lpstr>US TSCA</vt:lpstr>
      <vt:lpstr>GHS and US HCS</vt:lpstr>
      <vt:lpstr>EU Battery Directive</vt:lpstr>
      <vt:lpstr>PowerPoint Presentation</vt:lpstr>
    </vt:vector>
  </TitlesOfParts>
  <Company>Cummins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Restricted Substances Supplier Training</dc:title>
  <dc:creator>Katlin R Meek</dc:creator>
  <cp:lastModifiedBy>Ken M Jones</cp:lastModifiedBy>
  <cp:revision>252</cp:revision>
  <dcterms:created xsi:type="dcterms:W3CDTF">2020-06-23T12:40:09Z</dcterms:created>
  <dcterms:modified xsi:type="dcterms:W3CDTF">2023-05-23T13:56:55Z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0x010100FA89427AC8CB5A46ADCA0708DB705D0D</vt:lpwstr>
  </property>
  <property fmtid="{D5CDD505-2E9C-101B-9397-08002B2CF9AE}" pid="3" name="MediaServiceImageTags">
    <vt:lpwstr/>
  </property>
</Properties>
</file>