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7"/>
    <p:sldMasterId id="2147483667" r:id="rId8"/>
  </p:sldMasterIdLst>
  <p:notesMasterIdLst>
    <p:notesMasterId r:id="rId21"/>
  </p:notesMasterIdLst>
  <p:sldIdLst>
    <p:sldId id="2147379334" r:id="rId9"/>
    <p:sldId id="2147379282" r:id="rId10"/>
    <p:sldId id="2147379335" r:id="rId11"/>
    <p:sldId id="2147379284" r:id="rId12"/>
    <p:sldId id="2147379294" r:id="rId13"/>
    <p:sldId id="2147379287" r:id="rId14"/>
    <p:sldId id="2147379288" r:id="rId15"/>
    <p:sldId id="2147379295" r:id="rId16"/>
    <p:sldId id="2147379291" r:id="rId17"/>
    <p:sldId id="2147379293" r:id="rId18"/>
    <p:sldId id="2147379290" r:id="rId19"/>
    <p:sldId id="214737938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7C1E29-0FFB-473C-A642-C62310F932AF}" v="18" dt="2025-09-22T21:11: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3172" autoAdjust="0"/>
  </p:normalViewPr>
  <p:slideViewPr>
    <p:cSldViewPr snapToGrid="0">
      <p:cViewPr varScale="1">
        <p:scale>
          <a:sx n="83" d="100"/>
          <a:sy n="83" d="100"/>
        </p:scale>
        <p:origin x="11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D4B03-FFCD-492C-9077-5EFA75717E8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E1D73-71EC-4AC4-A513-53F59C44D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84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E1D73-71EC-4AC4-A513-53F59C44D5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47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E1D73-71EC-4AC4-A513-53F59C44D5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0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E1D73-71EC-4AC4-A513-53F59C44D5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03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E1D73-71EC-4AC4-A513-53F59C44D5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62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E1D73-71EC-4AC4-A513-53F59C44D5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11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E1D73-71EC-4AC4-A513-53F59C44D5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E1D73-71EC-4AC4-A513-53F59C44D5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04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E1D73-71EC-4AC4-A513-53F59C44D5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71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E1D73-71EC-4AC4-A513-53F59C44D5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98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E1D73-71EC-4AC4-A513-53F59C44D5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94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8"/>
          <p:cNvSpPr>
            <a:spLocks noGrp="1"/>
          </p:cNvSpPr>
          <p:nvPr>
            <p:ph type="title"/>
          </p:nvPr>
        </p:nvSpPr>
        <p:spPr>
          <a:xfrm>
            <a:off x="609600" y="366185"/>
            <a:ext cx="10972800" cy="13250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ts val="48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09600" y="1901825"/>
            <a:ext cx="10972801" cy="44259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703225" y="6583362"/>
            <a:ext cx="1354858" cy="244682"/>
          </a:xfrm>
          <a:prstGeom prst="rect">
            <a:avLst/>
          </a:prstGeom>
        </p:spPr>
        <p:txBody>
          <a:bodyPr vert="horz" wrap="none">
            <a:spAutoFit/>
          </a:bodyPr>
          <a:lstStyle>
            <a:lvl1pPr marL="0" indent="0" algn="r">
              <a:buNone/>
              <a:defRPr sz="11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Data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048967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741BA-2AFE-4057-B698-1110C7C56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92C4F-1753-2F06-A5D6-E6DED74E1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2437A-C9F3-FC8A-C8B4-A3A669B97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A520-3054-4D3C-AB7A-732EEAB619E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F79DB-2E9B-F91A-7B0E-FBBC5D892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39C3F-1290-24B8-FFC1-66309AF1A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0D0-3D97-4A94-9DA7-6BD0C3215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69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E3E9F-A76B-A83A-77F5-1648EF96F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C6FC3-398A-4C6C-30B0-2F8E3D038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EFA82-707C-A426-A4AA-D6F939971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5B486-884A-39A1-E803-F0A323190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A520-3054-4D3C-AB7A-732EEAB619E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5A87C0-7C9B-4860-0FDA-1A786A281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7F8C62-50D9-D3A5-328E-CC18CEB2E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0D0-3D97-4A94-9DA7-6BD0C3215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01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D10A0-7589-225F-B9D7-81BF75D42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20EB84-1F97-7E08-36B4-ED25E7B3E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25C1AA-9A6F-349D-92D9-849927332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702C95-05C9-DFAD-F970-E494BCD883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3AAA4F-EC55-D936-6902-388E9C447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829D43-F804-C13B-E8B4-0E55077A5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A520-3054-4D3C-AB7A-732EEAB619E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3412FF-88C6-72F6-A2CF-2AA9074B7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C4DE0F-EE23-033C-39BF-D2EF5C3AE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0D0-3D97-4A94-9DA7-6BD0C3215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73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F8CC7-0E9B-35C9-3E7F-A50014400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624D35-9257-666A-E9D3-E18CB3C85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A520-3054-4D3C-AB7A-732EEAB619E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DC998D-1F9B-870C-F384-79053C1C1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39A983-B109-1886-301A-125D10F27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0D0-3D97-4A94-9DA7-6BD0C3215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91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700D90-E353-7361-62C0-923F38422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A520-3054-4D3C-AB7A-732EEAB619E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851BD0-07C1-E756-4917-2AB664E95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0801F-4E95-41BB-12E5-416D3999B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0D0-3D97-4A94-9DA7-6BD0C3215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3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EE76B-600A-CE42-4FE9-2851F42B8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029C9-037F-DCC1-0C62-EF8714DB7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27CE06-F21C-0B6A-7DC9-DA09291059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26DD81-9BFC-3664-78D8-615B24C36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A520-3054-4D3C-AB7A-732EEAB619E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F1F14-9103-1D11-3F20-7F43AE4CD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81CED-E90B-7489-1C64-72F13C76E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0D0-3D97-4A94-9DA7-6BD0C3215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04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85276-EFDD-2508-4D1F-D4439346B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470D37-4790-D83D-A010-63950FA85B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D92167-4E87-E3DD-531C-AD927653B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2028CE-9687-C0DD-9918-D7AB91DF7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A520-3054-4D3C-AB7A-732EEAB619E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E614D-BA8A-E356-A99C-78ABA0E03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CCD09-B09E-7B77-E0FC-9A642944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0D0-3D97-4A94-9DA7-6BD0C3215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56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D0DE4-17FB-3352-642C-2DDCA5803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A926E4-1FE3-02C8-0D1B-88B92F9B0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97E6E-F0D1-1D77-BC39-B52C55EAB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A520-3054-4D3C-AB7A-732EEAB619E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FAB79-B50B-5DFC-91BE-3EA9B9EC6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FAB8C-6823-2339-F8EE-B39289295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0D0-3D97-4A94-9DA7-6BD0C3215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35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0B2654-59F8-35D0-22F4-C015D95690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3AB5E8-4AAB-A763-121A-D277E5FBFE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00485-FE19-A88E-09CB-29613BB53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A520-3054-4D3C-AB7A-732EEAB619E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A2FBE-B0A0-459C-7D86-CA41CDABF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D8C5F-F757-048F-0239-F67F422AE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0D0-3D97-4A94-9DA7-6BD0C3215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43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_Powergen_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44FE306-FE67-77B7-54A2-F96D532349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9859" y="0"/>
            <a:ext cx="5715567" cy="68782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00" baseline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44962AD2-F6B8-182C-B2CB-766C810ACB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77028" y="6072579"/>
            <a:ext cx="5210175" cy="3270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EB93B515-AEB3-2E07-20AF-62D1BB584F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77028" y="6471531"/>
            <a:ext cx="5210175" cy="25249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 i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INFORMATION CLASSIFICATION</a:t>
            </a:r>
          </a:p>
        </p:txBody>
      </p:sp>
      <p:sp>
        <p:nvSpPr>
          <p:cNvPr id="6" name="Title 32">
            <a:extLst>
              <a:ext uri="{FF2B5EF4-FFF2-40B4-BE49-F238E27FC236}">
                <a16:creationId xmlns:a16="http://schemas.microsoft.com/office/drawing/2014/main" id="{2D373642-40BE-8E63-1135-B05007119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77028" y="2581361"/>
            <a:ext cx="5210223" cy="2236215"/>
          </a:xfrm>
          <a:prstGeom prst="rect">
            <a:avLst/>
          </a:prstGeom>
        </p:spPr>
        <p:txBody>
          <a:bodyPr anchor="b">
            <a:normAutofit/>
          </a:bodyPr>
          <a:lstStyle>
            <a:lvl1pPr fontAlgn="b">
              <a:lnSpc>
                <a:spcPct val="80000"/>
              </a:lnSpc>
              <a:defRPr sz="4600" b="1" i="0">
                <a:latin typeface="Aptos" panose="020B00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4FA1C8A3-0CE9-D41C-3AB0-A24058BD2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7028" y="4830977"/>
            <a:ext cx="5210175" cy="99430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buNone/>
              <a:defRPr sz="2000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pic>
        <p:nvPicPr>
          <p:cNvPr id="3" name="Picture 2" descr="A black background with red text&#10;&#10;AI-generated content may be incorrect.">
            <a:extLst>
              <a:ext uri="{FF2B5EF4-FFF2-40B4-BE49-F238E27FC236}">
                <a16:creationId xmlns:a16="http://schemas.microsoft.com/office/drawing/2014/main" id="{C13A8B14-54CB-C98D-7FC6-B8602EF28B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690" y="214486"/>
            <a:ext cx="2888294" cy="12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5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48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703225" y="6583362"/>
            <a:ext cx="1354858" cy="244682"/>
          </a:xfrm>
          <a:prstGeom prst="rect">
            <a:avLst/>
          </a:prstGeom>
        </p:spPr>
        <p:txBody>
          <a:bodyPr vert="horz" wrap="none">
            <a:spAutoFit/>
          </a:bodyPr>
          <a:lstStyle>
            <a:lvl1pPr marL="0" indent="0" algn="r">
              <a:buNone/>
              <a:defRPr sz="11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Data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86686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48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09600" y="1901825"/>
            <a:ext cx="10972801" cy="4425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lnSpc>
                <a:spcPct val="100000"/>
              </a:lnSpc>
              <a:buNone/>
              <a:defRPr sz="1800"/>
            </a:lvl2pPr>
            <a:lvl3pPr marL="914400" indent="0">
              <a:lnSpc>
                <a:spcPct val="100000"/>
              </a:lnSpc>
              <a:buNone/>
              <a:defRPr sz="1600"/>
            </a:lvl3pPr>
            <a:lvl4pPr marL="1371600" indent="0">
              <a:lnSpc>
                <a:spcPct val="100000"/>
              </a:lnSpc>
              <a:buNone/>
              <a:defRPr sz="1600"/>
            </a:lvl4pPr>
            <a:lvl5pPr marL="1828800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703225" y="6583362"/>
            <a:ext cx="1354858" cy="244682"/>
          </a:xfrm>
          <a:prstGeom prst="rect">
            <a:avLst/>
          </a:prstGeom>
        </p:spPr>
        <p:txBody>
          <a:bodyPr vert="horz" wrap="none">
            <a:spAutoFit/>
          </a:bodyPr>
          <a:lstStyle>
            <a:lvl1pPr marL="0" indent="0" algn="r">
              <a:buNone/>
              <a:defRPr sz="11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Data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50217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125"/>
            <a:ext cx="10888134" cy="1325563"/>
          </a:xfrm>
        </p:spPr>
        <p:txBody>
          <a:bodyPr/>
          <a:lstStyle>
            <a:lvl1pPr>
              <a:lnSpc>
                <a:spcPts val="48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6215063" y="1901825"/>
            <a:ext cx="5282670" cy="44259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2"/>
          </p:nvPr>
        </p:nvSpPr>
        <p:spPr>
          <a:xfrm>
            <a:off x="609600" y="1901825"/>
            <a:ext cx="5282670" cy="44259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03225" y="6583362"/>
            <a:ext cx="1354858" cy="244682"/>
          </a:xfrm>
          <a:prstGeom prst="rect">
            <a:avLst/>
          </a:prstGeom>
        </p:spPr>
        <p:txBody>
          <a:bodyPr vert="horz" wrap="none">
            <a:spAutoFit/>
          </a:bodyPr>
          <a:lstStyle>
            <a:lvl1pPr marL="0" indent="0" algn="r">
              <a:buNone/>
              <a:defRPr sz="11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Data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546037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Rectangle 5"/>
          <p:cNvSpPr/>
          <p:nvPr userDrawn="1"/>
        </p:nvSpPr>
        <p:spPr>
          <a:xfrm rot="10800000">
            <a:off x="10150548" y="6472863"/>
            <a:ext cx="2047392" cy="398263"/>
          </a:xfrm>
          <a:custGeom>
            <a:avLst/>
            <a:gdLst>
              <a:gd name="connsiteX0" fmla="*/ 0 w 1803485"/>
              <a:gd name="connsiteY0" fmla="*/ 0 h 354932"/>
              <a:gd name="connsiteX1" fmla="*/ 1803485 w 1803485"/>
              <a:gd name="connsiteY1" fmla="*/ 0 h 354932"/>
              <a:gd name="connsiteX2" fmla="*/ 1803485 w 1803485"/>
              <a:gd name="connsiteY2" fmla="*/ 354932 h 354932"/>
              <a:gd name="connsiteX3" fmla="*/ 0 w 1803485"/>
              <a:gd name="connsiteY3" fmla="*/ 354932 h 354932"/>
              <a:gd name="connsiteX4" fmla="*/ 0 w 1803485"/>
              <a:gd name="connsiteY4" fmla="*/ 0 h 354932"/>
              <a:gd name="connsiteX0" fmla="*/ 0 w 2008025"/>
              <a:gd name="connsiteY0" fmla="*/ 1 h 354933"/>
              <a:gd name="connsiteX1" fmla="*/ 2008025 w 2008025"/>
              <a:gd name="connsiteY1" fmla="*/ 0 h 354933"/>
              <a:gd name="connsiteX2" fmla="*/ 1803485 w 2008025"/>
              <a:gd name="connsiteY2" fmla="*/ 354933 h 354933"/>
              <a:gd name="connsiteX3" fmla="*/ 0 w 2008025"/>
              <a:gd name="connsiteY3" fmla="*/ 354933 h 354933"/>
              <a:gd name="connsiteX4" fmla="*/ 0 w 2008025"/>
              <a:gd name="connsiteY4" fmla="*/ 1 h 35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025" h="354933">
                <a:moveTo>
                  <a:pt x="0" y="1"/>
                </a:moveTo>
                <a:lnTo>
                  <a:pt x="2008025" y="0"/>
                </a:lnTo>
                <a:lnTo>
                  <a:pt x="1803485" y="354933"/>
                </a:lnTo>
                <a:lnTo>
                  <a:pt x="0" y="354933"/>
                </a:ln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11574065" y="6496013"/>
            <a:ext cx="617011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685663" rtl="0" eaLnBrk="1" latinLnBrk="0" hangingPunct="1">
              <a:defRPr sz="9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83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63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94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326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157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989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82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65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19BBCF-6562-0F4B-B1E4-C6BFB9DF245D}" type="slidenum">
              <a:rPr lang="en-US" sz="1333" smtClean="0">
                <a:solidFill>
                  <a:srgbClr val="FFFFFF"/>
                </a:solidFill>
              </a:rPr>
              <a:pPr/>
              <a:t>‹#›</a:t>
            </a:fld>
            <a:endParaRPr lang="en-US" sz="1333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10565109" y="6622966"/>
            <a:ext cx="765552" cy="206703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11518607" y="6575350"/>
            <a:ext cx="0" cy="20968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703225" y="6583362"/>
            <a:ext cx="1354858" cy="244682"/>
          </a:xfrm>
          <a:prstGeom prst="rect">
            <a:avLst/>
          </a:prstGeom>
        </p:spPr>
        <p:txBody>
          <a:bodyPr vert="horz" wrap="none">
            <a:spAutoFit/>
          </a:bodyPr>
          <a:lstStyle>
            <a:lvl1pPr marL="0" indent="0" algn="r">
              <a:buNone/>
              <a:defRPr sz="11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Data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699307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6050642" y="0"/>
            <a:ext cx="0" cy="685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81485" cy="68617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r>
              <a:rPr lang="en-US"/>
              <a:t>Drag picture to placeholder or click icon to add. 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4D498B6C-2CA0-0748-95AA-FE48D85B9B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09360" y="6117735"/>
            <a:ext cx="5210175" cy="3270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8758754B-08E0-FC4E-8687-AB82518896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09360" y="6516687"/>
            <a:ext cx="5210175" cy="25249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00">
                <a:solidFill>
                  <a:schemeClr val="accent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Data Classification</a:t>
            </a:r>
          </a:p>
        </p:txBody>
      </p:sp>
      <p:sp>
        <p:nvSpPr>
          <p:cNvPr id="14" name="Title 32">
            <a:extLst>
              <a:ext uri="{FF2B5EF4-FFF2-40B4-BE49-F238E27FC236}">
                <a16:creationId xmlns:a16="http://schemas.microsoft.com/office/drawing/2014/main" id="{399013B4-CB39-7249-B5BF-7ABD684C20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360" y="1346570"/>
            <a:ext cx="5210223" cy="3496507"/>
          </a:xfrm>
        </p:spPr>
        <p:txBody>
          <a:bodyPr anchor="b">
            <a:normAutofit/>
          </a:bodyPr>
          <a:lstStyle>
            <a:lvl1pPr fontAlgn="b">
              <a:lnSpc>
                <a:spcPts val="4800"/>
              </a:lnSpc>
              <a:defRPr sz="48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045CAA0-F484-9C4A-83DD-AC574DD689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09360" y="4869059"/>
            <a:ext cx="5210175" cy="99430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2400"/>
              </a:lnSpc>
              <a:buNone/>
              <a:defRPr sz="2400"/>
            </a:lvl1pPr>
          </a:lstStyle>
          <a:p>
            <a:pPr lvl="0"/>
            <a:r>
              <a:rPr lang="en-US"/>
              <a:t>Presenter Name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B454A8-248D-0947-9C79-0456FFBAC7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09360" y="457200"/>
            <a:ext cx="7239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73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_red_pa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background with white lines&#10;&#10;Description automatically generated">
            <a:extLst>
              <a:ext uri="{FF2B5EF4-FFF2-40B4-BE49-F238E27FC236}">
                <a16:creationId xmlns:a16="http://schemas.microsoft.com/office/drawing/2014/main" id="{782DE20C-2510-B90C-7625-6BF8665BC7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9" y="-12502"/>
            <a:ext cx="12273280" cy="69037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DE69F0-B7C8-97F9-549B-6F2AFC87B1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66"/>
          <a:stretch/>
        </p:blipFill>
        <p:spPr>
          <a:xfrm>
            <a:off x="4947379" y="2400823"/>
            <a:ext cx="2287557" cy="205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56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48ADF-4F6F-B02B-6AB2-551D54709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E841D5-64DC-C6CF-4590-60FE86E728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AC08A-B6A1-9269-E93F-96211FDDA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A520-3054-4D3C-AB7A-732EEAB619E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F797D-FDF3-FCC1-C8CC-E2B563FEE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0BBE6-B0C8-CA35-94F9-3D8EB2C8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0D0-3D97-4A94-9DA7-6BD0C3215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8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784A5-46E1-A869-8F78-AAD639A21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ED673-DD27-5C66-26DE-939867A60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4EFAE-6F82-354E-65F6-1DB462627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A520-3054-4D3C-AB7A-732EEAB619E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8C3D6-C5A2-9116-FB1A-AA93DF10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325B8-3921-9BE9-A8FE-8B543F461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0D0-3D97-4A94-9DA7-6BD0C3215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35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 userDrawn="1"/>
        </p:nvSpPr>
        <p:spPr>
          <a:xfrm rot="10800000">
            <a:off x="10150548" y="6472863"/>
            <a:ext cx="2047392" cy="398263"/>
          </a:xfrm>
          <a:custGeom>
            <a:avLst/>
            <a:gdLst>
              <a:gd name="connsiteX0" fmla="*/ 0 w 1803485"/>
              <a:gd name="connsiteY0" fmla="*/ 0 h 354932"/>
              <a:gd name="connsiteX1" fmla="*/ 1803485 w 1803485"/>
              <a:gd name="connsiteY1" fmla="*/ 0 h 354932"/>
              <a:gd name="connsiteX2" fmla="*/ 1803485 w 1803485"/>
              <a:gd name="connsiteY2" fmla="*/ 354932 h 354932"/>
              <a:gd name="connsiteX3" fmla="*/ 0 w 1803485"/>
              <a:gd name="connsiteY3" fmla="*/ 354932 h 354932"/>
              <a:gd name="connsiteX4" fmla="*/ 0 w 1803485"/>
              <a:gd name="connsiteY4" fmla="*/ 0 h 354932"/>
              <a:gd name="connsiteX0" fmla="*/ 0 w 2008025"/>
              <a:gd name="connsiteY0" fmla="*/ 1 h 354933"/>
              <a:gd name="connsiteX1" fmla="*/ 2008025 w 2008025"/>
              <a:gd name="connsiteY1" fmla="*/ 0 h 354933"/>
              <a:gd name="connsiteX2" fmla="*/ 1803485 w 2008025"/>
              <a:gd name="connsiteY2" fmla="*/ 354933 h 354933"/>
              <a:gd name="connsiteX3" fmla="*/ 0 w 2008025"/>
              <a:gd name="connsiteY3" fmla="*/ 354933 h 354933"/>
              <a:gd name="connsiteX4" fmla="*/ 0 w 2008025"/>
              <a:gd name="connsiteY4" fmla="*/ 1 h 35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025" h="354933">
                <a:moveTo>
                  <a:pt x="0" y="1"/>
                </a:moveTo>
                <a:lnTo>
                  <a:pt x="2008025" y="0"/>
                </a:lnTo>
                <a:lnTo>
                  <a:pt x="1803485" y="354933"/>
                </a:lnTo>
                <a:lnTo>
                  <a:pt x="0" y="354933"/>
                </a:ln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11574065" y="6496013"/>
            <a:ext cx="617011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685663" rtl="0" eaLnBrk="1" latinLnBrk="0" hangingPunct="1">
              <a:defRPr sz="9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83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63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94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326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157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989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82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65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19BBCF-6562-0F4B-B1E4-C6BFB9DF245D}" type="slidenum">
              <a:rPr lang="en-US" sz="1200" smtClean="0">
                <a:solidFill>
                  <a:srgbClr val="FFFFFF"/>
                </a:solidFill>
              </a:rPr>
              <a:pPr/>
              <a:t>‹#›</a:t>
            </a:fld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10565109" y="6622966"/>
            <a:ext cx="765552" cy="206703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1518607" y="6575350"/>
            <a:ext cx="0" cy="20968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42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738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80" r:id="rId7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charset="2"/>
        <a:buChar char="§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LucidaGrande" charset="0"/>
        <a:buChar char="-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charset="0"/>
        <a:buChar char="o"/>
        <a:defRPr sz="1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201084-8994-0774-07F4-373F74406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EA255-039C-C60B-6407-4944EE7BE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F0B71-6E74-5D77-B728-067D9EC1F1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E9A520-3054-4D3C-AB7A-732EEAB619E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D723D-68D9-8E63-E321-B0BC32C9A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A6291-2368-9FE3-0640-F64960886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9F20D0-3D97-4A94-9DA7-6BD0C3215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0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3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lier.cummins.com/contact-us" TargetMode="External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4.xml"/><Relationship Id="rId7" Type="http://schemas.openxmlformats.org/officeDocument/2006/relationships/hyperlink" Target="https://supplier.cummins.com/user/login" TargetMode="External"/><Relationship Id="rId12" Type="http://schemas.openxmlformats.org/officeDocument/2006/relationships/image" Target="../media/image24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hyperlink" Target="https://supplier.cummins.com/sites/supplier-portal/files/SiteCollectionDocuments/Materials%20Disclosure%20and%20Product%20Compliance/Cummins%20Product%20Compliance%20Manual.pdf" TargetMode="External"/><Relationship Id="rId11" Type="http://schemas.openxmlformats.org/officeDocument/2006/relationships/hyperlink" Target="mailto:supplier.compliance@cummins.com" TargetMode="External"/><Relationship Id="rId5" Type="http://schemas.openxmlformats.org/officeDocument/2006/relationships/hyperlink" Target="https://supplier.cummins.com/materials-disclosure-requirements-and-guide" TargetMode="External"/><Relationship Id="rId15" Type="http://schemas.openxmlformats.org/officeDocument/2006/relationships/image" Target="../media/image7.png"/><Relationship Id="rId10" Type="http://schemas.openxmlformats.org/officeDocument/2006/relationships/hyperlink" Target="https://public.mdsystem.com/en/web/imds-public-pages/tutorials" TargetMode="External"/><Relationship Id="rId4" Type="http://schemas.openxmlformats.org/officeDocument/2006/relationships/notesSlide" Target="../notesSlides/notesSlide10.xml"/><Relationship Id="rId9" Type="http://schemas.openxmlformats.org/officeDocument/2006/relationships/hyperlink" Target="https://public.mdsystem.com/en/web/imds-public-pages/comp-registration/" TargetMode="External"/><Relationship Id="rId1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7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9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8.png"/><Relationship Id="rId5" Type="http://schemas.openxmlformats.org/officeDocument/2006/relationships/hyperlink" Target="https://public.mdsystem.com/en/web/imds-public-pages/faq/-/asset_publisher/AuVyF7A3kM3i/content/mds-ingredients-scre-1#cat6_SelectApplicID" TargetMode="External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9">
            <a:extLst>
              <a:ext uri="{FF2B5EF4-FFF2-40B4-BE49-F238E27FC236}">
                <a16:creationId xmlns:a16="http://schemas.microsoft.com/office/drawing/2014/main" id="{0F0A5966-F2AC-AF09-E9F0-9402555049A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9" r="22279"/>
          <a:stretch/>
        </p:blipFill>
        <p:spPr/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78FCD50-2C53-91CD-BF3D-4E5D1522A9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77027" y="6056210"/>
            <a:ext cx="5210175" cy="327025"/>
          </a:xfrm>
        </p:spPr>
        <p:txBody>
          <a:bodyPr>
            <a:noAutofit/>
          </a:bodyPr>
          <a:lstStyle/>
          <a:p>
            <a:r>
              <a:rPr lang="en-US" dirty="0"/>
              <a:t>July 11, 2025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28F1A81B-8D3E-5957-585C-66D4C33E99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Common MDS Rejections Supplier FAQ</a:t>
            </a:r>
            <a:b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(A Practical Guide to Accurate MDS)</a:t>
            </a:r>
            <a:endParaRPr lang="en-US" sz="2400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CB66EDD-4D6E-4FC6-62DC-E9011ABD3E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7027" y="5525477"/>
            <a:ext cx="5210175" cy="457996"/>
          </a:xfrm>
        </p:spPr>
        <p:txBody>
          <a:bodyPr/>
          <a:lstStyle/>
          <a:p>
            <a:r>
              <a:rPr lang="en-US" dirty="0"/>
              <a:t>Priscila Rodrigues De Oliveira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8B98BCA-5DB7-88DD-9F01-463275085D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84003" y="3293068"/>
            <a:ext cx="406400" cy="406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F9C24EB-F2FD-DD1F-792C-FB53B21EAAF4}"/>
              </a:ext>
            </a:extLst>
          </p:cNvPr>
          <p:cNvSpPr/>
          <p:nvPr/>
        </p:nvSpPr>
        <p:spPr>
          <a:xfrm>
            <a:off x="7429500" y="322118"/>
            <a:ext cx="1548245" cy="519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15E5A4-34F4-6741-32E0-FD80D31788C8}"/>
              </a:ext>
            </a:extLst>
          </p:cNvPr>
          <p:cNvSpPr txBox="1"/>
          <p:nvPr/>
        </p:nvSpPr>
        <p:spPr>
          <a:xfrm>
            <a:off x="10041276" y="6453883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i="1" dirty="0">
                <a:solidFill>
                  <a:srgbClr val="000000"/>
                </a:solidFill>
              </a:rPr>
              <a:t>For use by Cummins suppliers</a:t>
            </a:r>
          </a:p>
        </p:txBody>
      </p:sp>
    </p:spTree>
    <p:extLst>
      <p:ext uri="{BB962C8B-B14F-4D97-AF65-F5344CB8AC3E}">
        <p14:creationId xmlns:p14="http://schemas.microsoft.com/office/powerpoint/2010/main" val="239157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918E3-5EB9-64EE-9083-683B8A7D7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27F6D-2947-C909-DA27-22069C8EC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Key FAQs – Submission Process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9E6856-D224-597F-DD95-95766C5FEFD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1924050"/>
            <a:ext cx="6836229" cy="4425950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400" b="1" dirty="0"/>
              <a:t>5) Pre-Submission Checks</a:t>
            </a:r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400" dirty="0"/>
              <a:t>Ensure all MDS checks are completed prior to submission (Manual and Automated). </a:t>
            </a:r>
            <a:r>
              <a:rPr lang="en-US" sz="1400" b="1" dirty="0">
                <a:solidFill>
                  <a:srgbClr val="00B050"/>
                </a:solidFill>
              </a:rPr>
              <a:t>Submissions must comply with IMDS/CDX (IMDS Recommendation 001) and Cummins-specific requirements (CES 10903)</a:t>
            </a:r>
            <a:r>
              <a:rPr lang="en-US" sz="1400" dirty="0"/>
              <a:t>.</a:t>
            </a:r>
            <a:br>
              <a:rPr lang="en-US" sz="1400" dirty="0"/>
            </a:br>
            <a:r>
              <a:rPr lang="en-US" sz="1400" dirty="0"/>
              <a:t>(</a:t>
            </a:r>
            <a:r>
              <a:rPr lang="en-US" sz="1200" i="1" dirty="0"/>
              <a:t>Ref: CMI Manual, Sec 9)</a:t>
            </a:r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endParaRPr lang="en-US" sz="1400" dirty="0"/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400" b="1" dirty="0"/>
              <a:t>6) Review Timelines</a:t>
            </a:r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400" dirty="0"/>
              <a:t>Due to the complexity of some MDS submissions, disposition may take up to 30 days. Plan accordingly to avoid delays.</a:t>
            </a:r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endParaRPr lang="en-US" sz="1400" dirty="0"/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400" b="1" dirty="0"/>
              <a:t>7) Alternate Submission Methods</a:t>
            </a:r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400" dirty="0"/>
              <a:t>Cummins only accepts non-standard product data submissions with prior written approval.</a:t>
            </a:r>
            <a:br>
              <a:rPr lang="en-US" sz="1400" dirty="0"/>
            </a:br>
            <a:r>
              <a:rPr lang="en-US" sz="1400" dirty="0"/>
              <a:t>(</a:t>
            </a:r>
            <a:r>
              <a:rPr lang="en-US" sz="1200" i="1" dirty="0"/>
              <a:t>Ref: CMI Manual)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D48094-EA34-BDED-05C2-AB4665C8EA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8985" y="6583362"/>
            <a:ext cx="2089098" cy="805862"/>
          </a:xfrm>
        </p:spPr>
        <p:txBody>
          <a:bodyPr vert="horz" wrap="none" lIns="91440" tIns="45720" rIns="91440" bIns="45720" anchor="t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For use by Cummins suppliers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9DBFFE-421F-058E-361F-A42B60D94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6091" y="3309965"/>
            <a:ext cx="4347461" cy="12421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A60674-F192-CA77-790A-FB9157A876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6091" y="1452485"/>
            <a:ext cx="4347461" cy="167237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3CD1332-0A85-30B3-5794-7E9B1618AFD0}"/>
              </a:ext>
            </a:extLst>
          </p:cNvPr>
          <p:cNvGrpSpPr/>
          <p:nvPr/>
        </p:nvGrpSpPr>
        <p:grpSpPr>
          <a:xfrm>
            <a:off x="7808633" y="4748217"/>
            <a:ext cx="3762375" cy="1133475"/>
            <a:chOff x="4776787" y="881062"/>
            <a:chExt cx="3762375" cy="113347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C7FCFB7-6748-96C6-10BD-D5B14BE3A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76787" y="881062"/>
              <a:ext cx="3762375" cy="11334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9756634-61C9-0898-3F08-14B7308CAF1D}"/>
                </a:ext>
              </a:extLst>
            </p:cNvPr>
            <p:cNvSpPr/>
            <p:nvPr/>
          </p:nvSpPr>
          <p:spPr>
            <a:xfrm>
              <a:off x="4833937" y="1585150"/>
              <a:ext cx="3209730" cy="233266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87ED135-970C-A2D1-C27C-6DCF7D7267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12891" y="508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0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C018D-72B3-1D37-0357-2F72B35E1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978E4-1134-8038-5872-8C5B8FE4E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Resources &amp; Support</a:t>
            </a:r>
            <a:br>
              <a:rPr lang="en-US" sz="1200" b="1" i="0" dirty="0">
                <a:solidFill>
                  <a:srgbClr val="424242"/>
                </a:solidFill>
                <a:effectLst/>
                <a:latin typeface="Segoe Sans"/>
              </a:rPr>
            </a:b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C7878B-4FBA-CEF4-7F20-2BFED8F48A7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599" y="1469713"/>
            <a:ext cx="5799909" cy="4425950"/>
          </a:xfrm>
        </p:spPr>
        <p:txBody>
          <a:bodyPr/>
          <a:lstStyle/>
          <a:p>
            <a:pPr marL="0" indent="0"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400" b="1" dirty="0"/>
              <a:t>Links: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Cummins Supplier Portal: </a:t>
            </a:r>
            <a:r>
              <a:rPr lang="en-US" sz="1400" dirty="0">
                <a:hlinkClick r:id="rId5"/>
              </a:rPr>
              <a:t>Materials Disclosure Requirements and Guide | Supplier Portal</a:t>
            </a:r>
            <a:endParaRPr lang="en-US" sz="1400" dirty="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sz="1400" dirty="0"/>
          </a:p>
          <a:p>
            <a:pPr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Product Compliance Manual: </a:t>
            </a:r>
            <a:r>
              <a:rPr lang="en-US" sz="1400" dirty="0">
                <a:hlinkClick r:id="rId6"/>
              </a:rPr>
              <a:t>Cummins Product Compliance Manual</a:t>
            </a:r>
            <a:endParaRPr lang="en-US" sz="1400" dirty="0"/>
          </a:p>
          <a:p>
            <a:pPr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Cummins Engineering Standard (CES10903) –Substances, Prohibited and Restricted </a:t>
            </a:r>
            <a:r>
              <a:rPr lang="en-US" sz="1400" dirty="0">
                <a:hlinkClick r:id="rId7"/>
              </a:rPr>
              <a:t>Log in | Supplier Portal</a:t>
            </a:r>
            <a:r>
              <a:rPr lang="en-US" sz="1400" dirty="0"/>
              <a:t>. If you do not have an account on the Supplier Portal, contact the Supplier Help Desk </a:t>
            </a:r>
            <a:r>
              <a:rPr lang="en-US" sz="1400" dirty="0">
                <a:hlinkClick r:id="rId8"/>
              </a:rPr>
              <a:t>Contact us | Supplier Portal</a:t>
            </a:r>
            <a:endParaRPr lang="en-US" sz="1400" dirty="0">
              <a:solidFill>
                <a:schemeClr val="accent3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IMDS Account Setup: </a:t>
            </a:r>
            <a:r>
              <a:rPr lang="fr-FR" sz="1400" dirty="0">
                <a:hlinkClick r:id="rId9"/>
              </a:rPr>
              <a:t>IMDS Information Pages - </a:t>
            </a:r>
            <a:r>
              <a:rPr lang="fr-FR" sz="1400" dirty="0" err="1">
                <a:hlinkClick r:id="rId9"/>
              </a:rPr>
              <a:t>Company</a:t>
            </a:r>
            <a:r>
              <a:rPr lang="fr-FR" sz="1400" dirty="0">
                <a:hlinkClick r:id="rId9"/>
              </a:rPr>
              <a:t> Registration - IMDS Public Pages</a:t>
            </a:r>
            <a:endParaRPr lang="en-US" sz="1400" dirty="0"/>
          </a:p>
          <a:p>
            <a:pPr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IMDS Training Portal: </a:t>
            </a:r>
            <a:r>
              <a:rPr lang="fr-FR" sz="1400" dirty="0">
                <a:hlinkClick r:id="rId10"/>
              </a:rPr>
              <a:t>IMDS Information Pages - </a:t>
            </a:r>
            <a:r>
              <a:rPr lang="fr-FR" sz="1400" dirty="0" err="1">
                <a:hlinkClick r:id="rId10"/>
              </a:rPr>
              <a:t>Tutorials</a:t>
            </a:r>
            <a:r>
              <a:rPr lang="fr-FR" sz="1400" dirty="0">
                <a:hlinkClick r:id="rId10"/>
              </a:rPr>
              <a:t> - IMDS Public Pages</a:t>
            </a:r>
            <a:endParaRPr lang="en-US" sz="1400" dirty="0"/>
          </a:p>
          <a:p>
            <a:pPr marL="457200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sz="1400" dirty="0"/>
          </a:p>
          <a:p>
            <a:pPr marL="0" indent="0"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400" dirty="0"/>
          </a:p>
          <a:p>
            <a:pPr marL="0" indent="0"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400" b="1" dirty="0"/>
              <a:t>Contact: </a:t>
            </a:r>
            <a:r>
              <a:rPr lang="en-US" sz="1400" dirty="0">
                <a:hlinkClick r:id="rId11"/>
              </a:rPr>
              <a:t>supplier.compliance@cummins.com</a:t>
            </a:r>
            <a:endParaRPr lang="en-US" sz="1400" dirty="0"/>
          </a:p>
          <a:p>
            <a:pPr marL="0" indent="0"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400" dirty="0"/>
              <a:t> 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DA71BA-244D-6BBE-0EC8-2136799A84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8985" y="6583362"/>
            <a:ext cx="2089098" cy="805862"/>
          </a:xfrm>
        </p:spPr>
        <p:txBody>
          <a:bodyPr vert="horz" wrap="none" lIns="91440" tIns="45720" rIns="91440" bIns="45720" anchor="t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For use by Cummins suppliers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9AF599-3C3E-8493-2AA6-8B769AB8108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79035" y="1027906"/>
            <a:ext cx="5182037" cy="11024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8FDEEE-5594-80A8-830B-76AD94191F0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83310" y="3090721"/>
            <a:ext cx="5573486" cy="11839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C98524-48A4-9577-CEE4-36C7CD49CB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53648" y="4733002"/>
            <a:ext cx="3432810" cy="13920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FF73789-1A4E-EF5A-7400-F073EB8B7D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063461" y="51101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3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8541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2902C-6BB3-B62B-7292-45B815632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5907"/>
            <a:ext cx="10888134" cy="132556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Introduction</a:t>
            </a:r>
            <a:b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</a:br>
            <a:br>
              <a:rPr lang="en-US" sz="1200" b="1" i="0" dirty="0">
                <a:solidFill>
                  <a:srgbClr val="424242"/>
                </a:solidFill>
                <a:effectLst/>
                <a:latin typeface="Segoe Sans"/>
              </a:rPr>
            </a:b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C08BAE-0CF4-EDFB-6596-3316FEA587D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1626696"/>
            <a:ext cx="10641874" cy="4425950"/>
          </a:xfrm>
        </p:spPr>
        <p:txBody>
          <a:bodyPr lIns="91440" tIns="45720" rIns="91440" bIns="45720" anchor="t"/>
          <a:lstStyle/>
          <a:p>
            <a:pPr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Successful IMDS implementation requires careful user adherence to IMDS Handbooks and other guidance materials.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Arial"/>
              <a:cs typeface="Arial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This presentation discusses Common MDS Rejections and Supplier FAQ.  If you see any inconsistency between these tips and IMDS Recommendations, follow the IMDS Recommendations. </a:t>
            </a: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endParaRPr lang="en-US" sz="1600" dirty="0"/>
          </a:p>
          <a:p>
            <a:pPr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If questions arise, please refer to your direct management for additional clarification.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sz="1600" dirty="0">
              <a:latin typeface="Arial"/>
              <a:cs typeface="Arial"/>
            </a:endParaRPr>
          </a:p>
          <a:p>
            <a:pPr marL="0" indent="0" algn="l">
              <a:spcBef>
                <a:spcPts val="300"/>
              </a:spcBef>
              <a:spcAft>
                <a:spcPts val="300"/>
              </a:spcAft>
              <a:buNone/>
            </a:pPr>
            <a:endParaRPr lang="en-US" b="0" i="0" dirty="0">
              <a:solidFill>
                <a:srgbClr val="424242"/>
              </a:solidFill>
              <a:effectLst/>
              <a:latin typeface="Segoe Sans"/>
            </a:endParaRPr>
          </a:p>
          <a:p>
            <a:pPr marL="0" indent="0" algn="l">
              <a:spcBef>
                <a:spcPts val="300"/>
              </a:spcBef>
              <a:spcAft>
                <a:spcPts val="300"/>
              </a:spcAft>
              <a:buNone/>
            </a:pPr>
            <a:endParaRPr lang="en-US" b="0" i="0" dirty="0">
              <a:solidFill>
                <a:srgbClr val="424242"/>
              </a:solidFill>
              <a:effectLst/>
              <a:latin typeface="Segoe Sans"/>
            </a:endParaRPr>
          </a:p>
          <a:p>
            <a:pPr marL="0" indent="0">
              <a:buNone/>
            </a:pPr>
            <a:endParaRPr lang="en-US" b="1" i="0" dirty="0">
              <a:solidFill>
                <a:srgbClr val="424242"/>
              </a:solidFill>
              <a:effectLst/>
              <a:latin typeface="Segoe San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5C66D2-EB51-7DD3-EA99-52CAD89C53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8985" y="6583362"/>
            <a:ext cx="2089098" cy="525272"/>
          </a:xfrm>
        </p:spPr>
        <p:txBody>
          <a:bodyPr vert="horz" wrap="none" lIns="91440" tIns="45720" rIns="91440" bIns="45720" anchor="t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For use by Cummins suppliers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325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2902C-6BB3-B62B-7292-45B815632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Purpose</a:t>
            </a:r>
            <a:b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</a:br>
            <a:br>
              <a:rPr lang="en-US" sz="1200" b="1" i="0" dirty="0">
                <a:solidFill>
                  <a:srgbClr val="424242"/>
                </a:solidFill>
                <a:effectLst/>
                <a:latin typeface="Segoe Sans"/>
              </a:rPr>
            </a:b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C08BAE-0CF4-EDFB-6596-3316FEA587D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1626696"/>
            <a:ext cx="10641874" cy="4425950"/>
          </a:xfrm>
        </p:spPr>
        <p:txBody>
          <a:bodyPr lIns="91440" tIns="45720" rIns="91440" bIns="45720" anchor="t"/>
          <a:lstStyle/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Understand the most frequently asked questions related to product compliance and material data submissions.</a:t>
            </a:r>
          </a:p>
          <a:p>
            <a:pPr marL="0" indent="0"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 dirty="0"/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Apply best practices when using IMDS or CDX to ensure accurate and complete Material Data Sheets (MDS).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Avoid common errors that lead to submission rejections and delays.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Align with Cummins policies, including CES 10903 and the Product Compliance Manual.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Strengthen collaboration between Cummins and its supplier network through clear, consistent compliance practices.</a:t>
            </a:r>
          </a:p>
          <a:p>
            <a:pPr marL="0" indent="0" algn="l">
              <a:spcBef>
                <a:spcPts val="300"/>
              </a:spcBef>
              <a:spcAft>
                <a:spcPts val="300"/>
              </a:spcAft>
              <a:buNone/>
            </a:pPr>
            <a:endParaRPr lang="en-US" b="0" i="0" dirty="0">
              <a:solidFill>
                <a:srgbClr val="424242"/>
              </a:solidFill>
              <a:effectLst/>
              <a:latin typeface="Segoe Sans"/>
            </a:endParaRPr>
          </a:p>
          <a:p>
            <a:pPr marL="0" indent="0" algn="l">
              <a:spcBef>
                <a:spcPts val="300"/>
              </a:spcBef>
              <a:spcAft>
                <a:spcPts val="300"/>
              </a:spcAft>
              <a:buNone/>
            </a:pPr>
            <a:endParaRPr lang="en-US" b="0" i="0" dirty="0">
              <a:solidFill>
                <a:srgbClr val="424242"/>
              </a:solidFill>
              <a:effectLst/>
              <a:latin typeface="Segoe Sans"/>
            </a:endParaRPr>
          </a:p>
          <a:p>
            <a:pPr marL="0" indent="0">
              <a:buNone/>
            </a:pPr>
            <a:endParaRPr lang="en-US" b="1" i="0" dirty="0">
              <a:solidFill>
                <a:srgbClr val="424242"/>
              </a:solidFill>
              <a:effectLst/>
              <a:latin typeface="Segoe San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5C66D2-EB51-7DD3-EA99-52CAD89C53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8985" y="6583362"/>
            <a:ext cx="2089098" cy="525272"/>
          </a:xfrm>
        </p:spPr>
        <p:txBody>
          <a:bodyPr vert="horz" wrap="none" lIns="91440" tIns="45720" rIns="91440" bIns="45720" anchor="t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For use by Cummins suppliers</a:t>
            </a:r>
          </a:p>
          <a:p>
            <a:endParaRPr lang="en-US" dirty="0"/>
          </a:p>
        </p:txBody>
      </p:sp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829D846-8361-CB63-D1C3-1DA9284CD0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96707" y="58951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2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2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AD59A-2A2D-1C80-69E1-9C16224CC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7A744-92E4-5DA1-129C-7F9B84170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Common MDS Rejection Reasons </a:t>
            </a:r>
            <a:br>
              <a:rPr lang="en-US" sz="1200" b="1" i="0" dirty="0">
                <a:solidFill>
                  <a:srgbClr val="424242"/>
                </a:solidFill>
                <a:effectLst/>
                <a:latin typeface="Segoe Sans"/>
              </a:rPr>
            </a:b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B540B-40DC-B2C4-F033-6EE56B27324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1901825"/>
            <a:ext cx="5690111" cy="442595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400" b="1" dirty="0"/>
              <a:t>1) Missing Norms/Standards: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For materials over 5g in Classification 1x–4x, </a:t>
            </a:r>
            <a:r>
              <a:rPr lang="en-US" sz="1400" b="1" dirty="0">
                <a:solidFill>
                  <a:srgbClr val="00B050"/>
                </a:solidFill>
              </a:rPr>
              <a:t>add Norms and Standards or use MDS Committee materials</a:t>
            </a:r>
            <a:r>
              <a:rPr lang="en-US" sz="1400" dirty="0"/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200" i="1" dirty="0"/>
              <a:t>(Ref: IMDS Rec 001)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	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b="1" dirty="0"/>
              <a:t>2) Incorrect material classification: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Classification 1.1 is only for sintered steel.</a:t>
            </a:r>
            <a:br>
              <a:rPr lang="en-US" sz="1400" dirty="0"/>
            </a:br>
            <a:r>
              <a:rPr lang="en-US" sz="1400" dirty="0"/>
              <a:t>Other metals must be classified as </a:t>
            </a:r>
            <a:r>
              <a:rPr lang="en-US" sz="1400" b="1" dirty="0">
                <a:solidFill>
                  <a:srgbClr val="00B050"/>
                </a:solidFill>
              </a:rPr>
              <a:t>1.1.1 (unalloyed/low alloyed) or 1.1.2 (highly alloyed)</a:t>
            </a:r>
            <a:r>
              <a:rPr lang="en-US" sz="1400" dirty="0">
                <a:solidFill>
                  <a:srgbClr val="00B050"/>
                </a:solidFill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200" i="1" dirty="0"/>
              <a:t>(Ref: IMDS Rec 001) </a:t>
            </a:r>
          </a:p>
          <a:p>
            <a:pPr marL="0" indent="0">
              <a:spcBef>
                <a:spcPts val="600"/>
              </a:spcBef>
              <a:buNone/>
            </a:pPr>
            <a:endParaRPr lang="en-US" sz="14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1400" b="1" dirty="0"/>
              <a:t>3) Missing Polymeric part marking: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Only </a:t>
            </a:r>
            <a:r>
              <a:rPr lang="en-US" sz="1400" b="1" dirty="0">
                <a:solidFill>
                  <a:srgbClr val="00B050"/>
                </a:solidFill>
              </a:rPr>
              <a:t>“YES” </a:t>
            </a:r>
            <a:r>
              <a:rPr lang="en-US" sz="1400" dirty="0"/>
              <a:t>or</a:t>
            </a:r>
            <a:r>
              <a:rPr lang="en-US" sz="1400" b="1" dirty="0"/>
              <a:t> </a:t>
            </a:r>
            <a:r>
              <a:rPr lang="en-US" sz="1400" b="1" dirty="0">
                <a:solidFill>
                  <a:srgbClr val="00B050"/>
                </a:solidFill>
              </a:rPr>
              <a:t>“NA” </a:t>
            </a:r>
            <a:r>
              <a:rPr lang="en-US" sz="1400" dirty="0"/>
              <a:t>are acceptable answers to this question. No other responses will be accepted.	</a:t>
            </a:r>
          </a:p>
          <a:p>
            <a:pPr marL="0" indent="0">
              <a:buNone/>
            </a:pPr>
            <a:endParaRPr lang="en-US" sz="14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424242"/>
              </a:solidFill>
              <a:effectLst/>
              <a:latin typeface="Segoe San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797DF0-7207-0BA8-1936-E8D0EEFC68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8985" y="6583362"/>
            <a:ext cx="2089098" cy="525272"/>
          </a:xfrm>
        </p:spPr>
        <p:txBody>
          <a:bodyPr vert="horz" wrap="none" lIns="91440" tIns="45720" rIns="91440" bIns="45720" anchor="t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For use by Cummins suppliers</a:t>
            </a:r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64D45A-9F1A-A18E-24D3-8C6D65F589FD}"/>
              </a:ext>
            </a:extLst>
          </p:cNvPr>
          <p:cNvGrpSpPr/>
          <p:nvPr/>
        </p:nvGrpSpPr>
        <p:grpSpPr>
          <a:xfrm>
            <a:off x="6868728" y="5774506"/>
            <a:ext cx="3973444" cy="579355"/>
            <a:chOff x="3004457" y="4336868"/>
            <a:chExt cx="4093030" cy="58804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6E9D61-86FA-612D-72F4-0DB1105AA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28778" t="87192" r="24309"/>
            <a:stretch/>
          </p:blipFill>
          <p:spPr>
            <a:xfrm>
              <a:off x="3004457" y="4336868"/>
              <a:ext cx="4093030" cy="58804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5357F5F-26DB-10FB-86F0-4506A9EEF590}"/>
                </a:ext>
              </a:extLst>
            </p:cNvPr>
            <p:cNvSpPr/>
            <p:nvPr/>
          </p:nvSpPr>
          <p:spPr>
            <a:xfrm>
              <a:off x="3272786" y="4590377"/>
              <a:ext cx="3414320" cy="20972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5488D64-F1D9-2383-8CA4-836322718C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0897" y="1119055"/>
            <a:ext cx="4671203" cy="4425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363028E-E39B-B689-123E-08F0B8A967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13256" y="50413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4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0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2CD70-2C10-CEC8-4A2B-D2F6628EB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055FD-95DE-FD13-4F2D-2831D8F5E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Common MDS Rejection Reasons </a:t>
            </a:r>
            <a:br>
              <a:rPr lang="en-US" sz="1200" b="1" i="0" dirty="0">
                <a:solidFill>
                  <a:srgbClr val="424242"/>
                </a:solidFill>
                <a:effectLst/>
                <a:latin typeface="Segoe Sans"/>
              </a:rPr>
            </a:b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083DF8-46D7-150C-4CCF-09469BE1A8C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7681" y="1731963"/>
            <a:ext cx="4885509" cy="442595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400" b="1" dirty="0"/>
              <a:t>4) Polymer material (classification 5.x):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Should have at least </a:t>
            </a:r>
            <a:r>
              <a:rPr lang="en-US" sz="1400" b="1" dirty="0">
                <a:solidFill>
                  <a:srgbClr val="00B050"/>
                </a:solidFill>
              </a:rPr>
              <a:t>two substances </a:t>
            </a:r>
            <a:r>
              <a:rPr lang="en-US" sz="1400" dirty="0"/>
              <a:t>attached to it.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200" i="1" dirty="0"/>
              <a:t>(Ref: IMDS Rec 001 Guideline 4.4.1.a) </a:t>
            </a:r>
            <a:r>
              <a:rPr lang="en-US" sz="1400" dirty="0"/>
              <a:t>	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 		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b="1" dirty="0"/>
              <a:t>5) Range of portion: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When using the “range” portion type, </a:t>
            </a:r>
            <a:r>
              <a:rPr lang="en-US" sz="1400" b="1" dirty="0">
                <a:solidFill>
                  <a:srgbClr val="FF0000"/>
                </a:solidFill>
              </a:rPr>
              <a:t>do not exceed the allowed maximum percentage limits.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200" i="1" dirty="0"/>
              <a:t>(Ref: IMDS Rec 001 Rule 4.5.4.B) </a:t>
            </a:r>
          </a:p>
          <a:p>
            <a:pPr marL="0" indent="0">
              <a:spcBef>
                <a:spcPts val="600"/>
              </a:spcBef>
              <a:buNone/>
            </a:pPr>
            <a:endParaRPr lang="en-US" sz="14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1400" b="1" dirty="0"/>
              <a:t>6) </a:t>
            </a:r>
            <a:r>
              <a:rPr lang="en-US" sz="1400" b="1" dirty="0" err="1"/>
              <a:t>Recyclate</a:t>
            </a:r>
            <a:r>
              <a:rPr lang="en-US" sz="1400" b="1" dirty="0"/>
              <a:t> Info (5.x Materials):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Must answer </a:t>
            </a:r>
            <a:r>
              <a:rPr lang="en-US" sz="1400" b="1" dirty="0">
                <a:solidFill>
                  <a:srgbClr val="00B050"/>
                </a:solidFill>
              </a:rPr>
              <a:t>YES</a:t>
            </a:r>
            <a:r>
              <a:rPr lang="en-US" sz="1400" dirty="0"/>
              <a:t> or </a:t>
            </a:r>
            <a:r>
              <a:rPr lang="en-US" sz="1400" b="1" dirty="0">
                <a:solidFill>
                  <a:srgbClr val="00B050"/>
                </a:solidFill>
              </a:rPr>
              <a:t>NO</a:t>
            </a:r>
            <a:r>
              <a:rPr lang="en-US" sz="1400" dirty="0"/>
              <a:t> to the </a:t>
            </a:r>
            <a:r>
              <a:rPr lang="en-US" sz="1400" dirty="0" err="1"/>
              <a:t>recyclate</a:t>
            </a:r>
            <a:r>
              <a:rPr lang="en-US" sz="1400" dirty="0"/>
              <a:t> question. If YES, complete the </a:t>
            </a:r>
            <a:r>
              <a:rPr lang="en-US" sz="1400" dirty="0" err="1"/>
              <a:t>recyclate</a:t>
            </a:r>
            <a:r>
              <a:rPr lang="en-US" sz="1400" dirty="0"/>
              <a:t> screen. Share info if available.	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424242"/>
                </a:solidFill>
                <a:latin typeface="Segoe Sans"/>
              </a:rPr>
              <a:t>	</a:t>
            </a:r>
          </a:p>
          <a:p>
            <a:pPr marL="0" indent="0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424242"/>
              </a:solidFill>
              <a:effectLst/>
              <a:latin typeface="Segoe Sans"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F98218-0FCA-F626-FA80-CE0878B964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8985" y="6583362"/>
            <a:ext cx="2089098" cy="525272"/>
          </a:xfrm>
        </p:spPr>
        <p:txBody>
          <a:bodyPr vert="horz" wrap="none" lIns="91440" tIns="45720" rIns="91440" bIns="45720" anchor="t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For use by Cummins suppliers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06924C-3FF4-574D-D4EE-0487BC20B9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794" y="2526576"/>
            <a:ext cx="4714875" cy="185737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65F28285-AC99-508B-AA94-6DF7E4466885}"/>
              </a:ext>
            </a:extLst>
          </p:cNvPr>
          <p:cNvGrpSpPr/>
          <p:nvPr/>
        </p:nvGrpSpPr>
        <p:grpSpPr>
          <a:xfrm>
            <a:off x="6958149" y="4725986"/>
            <a:ext cx="3274382" cy="1621993"/>
            <a:chOff x="3790950" y="2362200"/>
            <a:chExt cx="4610100" cy="21336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99971AD-A7D2-170A-56C1-96FC6D57D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90950" y="2362200"/>
              <a:ext cx="4610100" cy="2133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3F7F7BA-1CFA-4F44-7F85-09F28CB42109}"/>
                </a:ext>
              </a:extLst>
            </p:cNvPr>
            <p:cNvSpPr/>
            <p:nvPr/>
          </p:nvSpPr>
          <p:spPr>
            <a:xfrm>
              <a:off x="3997234" y="2705802"/>
              <a:ext cx="4293326" cy="420573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4C8A2EA2-32E5-CB8A-F78C-55F0FBBEE9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4803" y="1396653"/>
            <a:ext cx="6881073" cy="8945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45FA119-BC96-F8B2-C302-3D9A0B2BAB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55786" y="51002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2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5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1638F-F519-9BE8-0D31-B62C636AF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894C7-AFA7-D9CB-0DA8-0300B8713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Common MDS Rejection Reasons</a:t>
            </a:r>
            <a:br>
              <a:rPr lang="en-US" sz="1200" b="1" i="0" dirty="0">
                <a:solidFill>
                  <a:srgbClr val="424242"/>
                </a:solidFill>
                <a:effectLst/>
                <a:latin typeface="Segoe Sans"/>
              </a:rPr>
            </a:b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EE217E-E544-3420-D92F-216D261FFD5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46555" y="1506307"/>
            <a:ext cx="5380689" cy="4425950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/>
              <a:t>7) Nickel application codes: </a:t>
            </a:r>
          </a:p>
          <a:p>
            <a:pPr marL="0" indent="0">
              <a:buNone/>
            </a:pPr>
            <a:r>
              <a:rPr lang="en-US" sz="1400" dirty="0"/>
              <a:t>Use Application Code 32 only for frequently touched parts (e.g., knobs, key fobs).</a:t>
            </a:r>
            <a:br>
              <a:rPr lang="en-US" sz="1400" dirty="0"/>
            </a:br>
            <a:r>
              <a:rPr lang="en-US" sz="1400" dirty="0"/>
              <a:t>All other nickel-containing materials </a:t>
            </a:r>
            <a:r>
              <a:rPr lang="en-US" sz="1400" b="1" dirty="0">
                <a:solidFill>
                  <a:srgbClr val="00B050"/>
                </a:solidFill>
              </a:rPr>
              <a:t>must use Code 33 or 34</a:t>
            </a:r>
            <a:r>
              <a:rPr lang="en-US" sz="1400" dirty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8) Cured material reporting: 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00B050"/>
                </a:solidFill>
              </a:rPr>
              <a:t>Only report materials in their final, cured form as used in the vehicle</a:t>
            </a:r>
            <a:r>
              <a:rPr lang="en-US" sz="1400" dirty="0"/>
              <a:t>. Exclude processing chemicals like solvents, </a:t>
            </a:r>
            <a:r>
              <a:rPr lang="en-US" sz="1400"/>
              <a:t>water, oxygen </a:t>
            </a:r>
            <a:r>
              <a:rPr lang="en-US" sz="1400" dirty="0"/>
              <a:t>or other liquids unless they remain in the finished part.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9) Use of Jokers/Wildcards: </a:t>
            </a:r>
          </a:p>
          <a:p>
            <a:pPr marL="0" indent="0">
              <a:buNone/>
            </a:pPr>
            <a:r>
              <a:rPr lang="en-US" sz="1400" dirty="0"/>
              <a:t>Confidential substances, including jokers/wildcards, </a:t>
            </a:r>
            <a:r>
              <a:rPr lang="en-US" sz="1400" b="1" dirty="0">
                <a:solidFill>
                  <a:srgbClr val="00B050"/>
                </a:solidFill>
              </a:rPr>
              <a:t>must not exceed 10% of a material</a:t>
            </a:r>
            <a:r>
              <a:rPr lang="en-US" sz="1400" b="0" i="0" dirty="0">
                <a:solidFill>
                  <a:srgbClr val="424242"/>
                </a:solidFill>
                <a:effectLst/>
                <a:latin typeface="Segoe Sans"/>
              </a:rPr>
              <a:t>.</a:t>
            </a:r>
          </a:p>
          <a:p>
            <a:pPr marL="0" indent="0">
              <a:buNone/>
            </a:pPr>
            <a:r>
              <a:rPr lang="en-US" sz="1400" dirty="0"/>
              <a:t>Avoid using </a:t>
            </a:r>
            <a:r>
              <a:rPr lang="en-US" sz="1400" b="1" dirty="0"/>
              <a:t>“Rest” </a:t>
            </a:r>
            <a:r>
              <a:rPr lang="en-US" sz="1400" dirty="0"/>
              <a:t>with a wildcard, as it may cause the total to exceed the 10% limit.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FF0000"/>
                </a:solidFill>
              </a:rPr>
              <a:t>Wildcards must not be used to hide GADSL-declarable, prohibited, SVHC, or application code-required substances.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4EE809-1FCB-FE4F-328A-8E37A74B8A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8985" y="6583362"/>
            <a:ext cx="2089098" cy="805862"/>
          </a:xfrm>
        </p:spPr>
        <p:txBody>
          <a:bodyPr vert="horz" wrap="none" lIns="91440" tIns="45720" rIns="91440" bIns="45720" anchor="t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For use by Cummins suppliers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2E70180-CBEE-014C-C67D-C2AE6C9E9E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8320" y="4679192"/>
            <a:ext cx="6461760" cy="8238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3EA8BD3-DA69-CBA4-0649-ECB799B697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1133" y="1615317"/>
            <a:ext cx="5164183" cy="18136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6A61A88-ABBC-D6E6-DFA5-722F3D3CA5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45153" y="53495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0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5112B-46D4-6D0E-5E01-271251923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D200B-B35B-9B9D-9CE5-43E7699BF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Common MDS Rejection Reasons</a:t>
            </a:r>
            <a:br>
              <a:rPr lang="en-US" sz="1200" b="1" i="0" dirty="0">
                <a:solidFill>
                  <a:srgbClr val="424242"/>
                </a:solidFill>
                <a:effectLst/>
                <a:latin typeface="Segoe Sans"/>
              </a:rPr>
            </a:b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717940-9F1E-95F4-7F21-16F5F3E355A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4266" y="1690688"/>
            <a:ext cx="3840480" cy="4425950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/>
              <a:t>10) Weight deviation: </a:t>
            </a:r>
          </a:p>
          <a:p>
            <a:pPr marL="0" indent="0">
              <a:buNone/>
            </a:pPr>
            <a:r>
              <a:rPr lang="en-US" sz="1400" dirty="0"/>
              <a:t>Must stay within defined limits. </a:t>
            </a:r>
          </a:p>
          <a:p>
            <a:pPr marL="0" indent="0">
              <a:buNone/>
            </a:pPr>
            <a:r>
              <a:rPr lang="en-US" sz="1200" i="1" dirty="0"/>
              <a:t>(Ref: IMDS Rec 001 Rule 4.2.2.C)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11) Deactivated MDS/modules: 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FF0000"/>
                </a:solidFill>
              </a:rPr>
              <a:t>Do not use deactivated MDS/modules </a:t>
            </a:r>
            <a:r>
              <a:rPr lang="en-US" sz="1400" dirty="0"/>
              <a:t>unless for legacy or aftermarket parts—ask suppliers for updates.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12) Do not check the Preliminary MDS box:</a:t>
            </a:r>
          </a:p>
          <a:p>
            <a:pPr marL="0" indent="0">
              <a:buNone/>
            </a:pPr>
            <a:r>
              <a:rPr lang="en-US" sz="1400" dirty="0"/>
              <a:t>Submissions with it checked will be rejected and must be resubmitted.</a:t>
            </a:r>
          </a:p>
          <a:p>
            <a:pPr marL="0" indent="0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424242"/>
              </a:solidFill>
              <a:effectLst/>
              <a:latin typeface="Segoe Sans"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0A499E-D09C-53BA-7702-7AEE2A1B1F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8985" y="6583362"/>
            <a:ext cx="2089098" cy="805862"/>
          </a:xfrm>
        </p:spPr>
        <p:txBody>
          <a:bodyPr vert="horz" wrap="none" lIns="91440" tIns="45720" rIns="91440" bIns="45720" anchor="t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For use by Cummins suppliers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E8012F-2E4E-9154-8EC7-E433D6AD7B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3617" y="1285961"/>
            <a:ext cx="4057221" cy="20203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190E14-854E-0EA7-B710-702FE2E4E2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9462" y="3618537"/>
            <a:ext cx="6686617" cy="67352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9B94041-FCC8-8B31-A2D1-5FF66E5A0134}"/>
              </a:ext>
            </a:extLst>
          </p:cNvPr>
          <p:cNvGrpSpPr/>
          <p:nvPr/>
        </p:nvGrpSpPr>
        <p:grpSpPr>
          <a:xfrm>
            <a:off x="6183455" y="4999698"/>
            <a:ext cx="1939316" cy="957311"/>
            <a:chOff x="2249455" y="2803303"/>
            <a:chExt cx="2674970" cy="114680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3853835-54B4-C73F-7D53-E1B59B7EFBC7}"/>
                </a:ext>
              </a:extLst>
            </p:cNvPr>
            <p:cNvSpPr/>
            <p:nvPr/>
          </p:nvSpPr>
          <p:spPr>
            <a:xfrm>
              <a:off x="2249455" y="2803303"/>
              <a:ext cx="1512920" cy="7304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EA16201-B307-A415-5521-C6B7BD832908}"/>
                </a:ext>
              </a:extLst>
            </p:cNvPr>
            <p:cNvSpPr/>
            <p:nvPr/>
          </p:nvSpPr>
          <p:spPr>
            <a:xfrm>
              <a:off x="2249455" y="3790950"/>
              <a:ext cx="1512920" cy="1591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356E25E-71F1-4FB1-C738-F7B23F171F9C}"/>
                </a:ext>
              </a:extLst>
            </p:cNvPr>
            <p:cNvSpPr/>
            <p:nvPr/>
          </p:nvSpPr>
          <p:spPr>
            <a:xfrm>
              <a:off x="3411505" y="3582781"/>
              <a:ext cx="1512920" cy="1591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A4779DC5-4C3D-D03F-F8B0-635231A963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4746" y="4605333"/>
            <a:ext cx="7497673" cy="15570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C3A2E42B-3387-144B-C9CC-0E0BE6AE9658}"/>
              </a:ext>
            </a:extLst>
          </p:cNvPr>
          <p:cNvSpPr/>
          <p:nvPr/>
        </p:nvSpPr>
        <p:spPr>
          <a:xfrm>
            <a:off x="6053667" y="5783238"/>
            <a:ext cx="316903" cy="3048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1BF703B-5D25-0096-9E00-C76E774288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71148" y="56628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6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BAAA8-93AD-B7B3-D414-673096E5A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9C05-7AC2-B549-A2AB-ECDC488FA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Common MDS Rejection Reasons</a:t>
            </a:r>
            <a:br>
              <a:rPr lang="en-US" sz="1200" b="1" i="0" dirty="0">
                <a:solidFill>
                  <a:srgbClr val="424242"/>
                </a:solidFill>
                <a:effectLst/>
                <a:latin typeface="Segoe Sans"/>
              </a:rPr>
            </a:b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9E837-B973-84FC-77DF-851A0926480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4266" y="1385894"/>
            <a:ext cx="4783426" cy="5032329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/>
              <a:t>13) Biocide Products Regulation: </a:t>
            </a:r>
          </a:p>
          <a:p>
            <a:pPr marL="0" indent="0">
              <a:buNone/>
            </a:pPr>
            <a:r>
              <a:rPr lang="en-US" sz="1400" dirty="0"/>
              <a:t>Certain substances (e.g., Zinc Oxide, Thiram) may be prohibited under biocide regulations. </a:t>
            </a:r>
            <a:r>
              <a:rPr lang="en-US" sz="1400" b="1" dirty="0">
                <a:solidFill>
                  <a:srgbClr val="00B050"/>
                </a:solidFill>
              </a:rPr>
              <a:t>You must indicate in the Regulation Wizard </a:t>
            </a:r>
            <a:r>
              <a:rPr lang="en-US" sz="1400" dirty="0"/>
              <a:t>whether such substances are used as biocides in your product and specify their purpose or application in the affected material using “Remark” field, if additional explanation is needed.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14) Declaring Homogeneous Materials: </a:t>
            </a:r>
          </a:p>
          <a:p>
            <a:pPr marL="0" indent="0">
              <a:buNone/>
            </a:pPr>
            <a:r>
              <a:rPr lang="en-US" sz="1400" dirty="0"/>
              <a:t>Each material node must represent a single homogeneous material. Multiple materials should not be grouped under one node—</a:t>
            </a:r>
            <a:r>
              <a:rPr lang="en-US" sz="1400" b="1" dirty="0">
                <a:solidFill>
                  <a:srgbClr val="00B050"/>
                </a:solidFill>
              </a:rPr>
              <a:t>each should be declared separately</a:t>
            </a:r>
            <a:r>
              <a:rPr lang="en-US" sz="1400" dirty="0"/>
              <a:t>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15) Incorrect Application Code Use: 	</a:t>
            </a:r>
          </a:p>
          <a:p>
            <a:pPr marL="0" indent="0">
              <a:buNone/>
            </a:pPr>
            <a:r>
              <a:rPr lang="en-US" sz="1400" dirty="0"/>
              <a:t>IMDS may suggest an application code, but it's your responsibility to ensure the correct one is used for each substance. A full list of valid application codes is available on the IMDS Public Pages. </a:t>
            </a:r>
            <a:r>
              <a:rPr lang="fr-FR" sz="1400" dirty="0">
                <a:hlinkClick r:id="rId5"/>
              </a:rPr>
              <a:t>IMDS Information Pages - MDS </a:t>
            </a:r>
            <a:r>
              <a:rPr lang="fr-FR" sz="1400" dirty="0" err="1">
                <a:hlinkClick r:id="rId5"/>
              </a:rPr>
              <a:t>Ingredients</a:t>
            </a:r>
            <a:r>
              <a:rPr lang="fr-FR" sz="1400" dirty="0">
                <a:hlinkClick r:id="rId5"/>
              </a:rPr>
              <a:t> Screen - IMDS Public Pages</a:t>
            </a:r>
            <a:r>
              <a:rPr lang="en-US" sz="1400" dirty="0"/>
              <a:t> 	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424242"/>
              </a:solidFill>
              <a:effectLst/>
              <a:latin typeface="Segoe Sans"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4AA923-3F3C-159F-C637-4EC9C52C0B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8985" y="6583362"/>
            <a:ext cx="2089098" cy="805862"/>
          </a:xfrm>
        </p:spPr>
        <p:txBody>
          <a:bodyPr vert="horz" wrap="none" lIns="91440" tIns="45720" rIns="91440" bIns="45720" anchor="t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For use by Cummins suppliers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78EF83-1DC2-0557-E5BA-AD280AE259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3532" y="1199663"/>
            <a:ext cx="5621869" cy="22444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6690D2-3882-B1C4-C9B7-76E6D6B8E6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3532" y="3901968"/>
            <a:ext cx="3071013" cy="60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44A6573-BD96-0FD4-00DC-E875A6158E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3532" y="5197582"/>
            <a:ext cx="4783426" cy="12206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Multiplication Sign 27">
            <a:extLst>
              <a:ext uri="{FF2B5EF4-FFF2-40B4-BE49-F238E27FC236}">
                <a16:creationId xmlns:a16="http://schemas.microsoft.com/office/drawing/2014/main" id="{F6F03C6A-D4E9-248C-6AFB-5ED1034607B7}"/>
              </a:ext>
            </a:extLst>
          </p:cNvPr>
          <p:cNvSpPr/>
          <p:nvPr/>
        </p:nvSpPr>
        <p:spPr>
          <a:xfrm>
            <a:off x="8670593" y="4136388"/>
            <a:ext cx="316903" cy="3048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D755066-C436-1DCB-7A2B-0CF4617271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369038" y="57919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3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574E8-C69F-44C4-9023-2B07B9CE7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9C4CA-2C7A-81C3-2321-01FA6DB36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Key FAQs - Submission Requirements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490C41-EED8-38F2-612C-3EE43D095CD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1219163"/>
            <a:ext cx="10537371" cy="4425950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400" b="1" dirty="0"/>
              <a:t>1) New Datasheet Submission: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Submit a new datasheet only if the </a:t>
            </a:r>
            <a:r>
              <a:rPr lang="en-US" sz="1400" b="1" dirty="0">
                <a:solidFill>
                  <a:srgbClr val="00B050"/>
                </a:solidFill>
              </a:rPr>
              <a:t>part number is new or changed</a:t>
            </a:r>
            <a:r>
              <a:rPr lang="en-US" sz="1400" dirty="0"/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Revised datasheets must be used for </a:t>
            </a:r>
            <a:r>
              <a:rPr lang="en-US" sz="1400" b="1" dirty="0">
                <a:solidFill>
                  <a:srgbClr val="00B050"/>
                </a:solidFill>
              </a:rPr>
              <a:t>updates like material, weight, substances, application codes, or classifications</a:t>
            </a:r>
            <a:r>
              <a:rPr lang="en-US" sz="1400" dirty="0"/>
              <a:t>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200" i="1" dirty="0"/>
              <a:t>(Ref: IMDS Rec 001 Sec. 3.2.1; CMI Manual 5, 6, 10)</a:t>
            </a:r>
            <a:br>
              <a:rPr lang="en-US" sz="1400" dirty="0"/>
            </a:br>
            <a:endParaRPr lang="en-US" sz="1400" dirty="0"/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400" b="1" dirty="0"/>
              <a:t>2) Use of Cummins Part Numbers:</a:t>
            </a:r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400" dirty="0"/>
              <a:t>Always include the Cummins part number and name in your MDS submissions. </a:t>
            </a:r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200" i="1" dirty="0"/>
              <a:t>(Ref: CMI Manual Sec. 9, 10)</a:t>
            </a:r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endParaRPr lang="en-US" sz="1400" dirty="0"/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400" b="1" dirty="0"/>
              <a:t>3) Full Material Disclosure (FMD) Policy:</a:t>
            </a:r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400" dirty="0"/>
              <a:t>Cummins requires FMD submission via IMDS or CDX.</a:t>
            </a:r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400" dirty="0"/>
              <a:t>Letters of compliance are temporary, as CES 10903 (the list of restricted substances) updates twice a year.</a:t>
            </a:r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200" i="1" dirty="0"/>
              <a:t>(Ref: CMI Manual Sec. 12)</a:t>
            </a:r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endParaRPr lang="en-US" sz="1200" i="1" dirty="0"/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400" b="1" dirty="0"/>
              <a:t>4) Reportable Substances</a:t>
            </a:r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400" b="1" dirty="0">
                <a:solidFill>
                  <a:srgbClr val="00B050"/>
                </a:solidFill>
              </a:rPr>
              <a:t>All substances in the final product must be reported.</a:t>
            </a:r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400" dirty="0"/>
              <a:t>No omissions or assumptions allowed.</a:t>
            </a:r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200" i="1" dirty="0"/>
              <a:t>(Ref: CMI Manual Sec. 4)</a:t>
            </a:r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endParaRPr lang="en-US" sz="1200" i="1" dirty="0"/>
          </a:p>
          <a:p>
            <a:pPr marL="0" indent="0" algn="l">
              <a:spcBef>
                <a:spcPts val="600"/>
              </a:spcBef>
              <a:spcAft>
                <a:spcPts val="300"/>
              </a:spcAft>
              <a:buNone/>
            </a:pPr>
            <a:endParaRPr lang="en-US" dirty="0"/>
          </a:p>
          <a:p>
            <a:pPr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031800-0777-F832-01D4-6FDEE672C6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8985" y="6583362"/>
            <a:ext cx="2089098" cy="525272"/>
          </a:xfrm>
        </p:spPr>
        <p:txBody>
          <a:bodyPr vert="horz" wrap="none" lIns="91440" tIns="45720" rIns="91440" bIns="45720" anchor="t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For use by Cummins suppliers</a:t>
            </a:r>
          </a:p>
          <a:p>
            <a:endParaRPr lang="en-US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E88FC86-C4CC-5823-9A11-A24F8D43A5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95758" y="57299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1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ummins 2018">
  <a:themeElements>
    <a:clrScheme name="Launch">
      <a:dk1>
        <a:srgbClr val="000000"/>
      </a:dk1>
      <a:lt1>
        <a:srgbClr val="FFFFFF"/>
      </a:lt1>
      <a:dk2>
        <a:srgbClr val="414141"/>
      </a:dk2>
      <a:lt2>
        <a:srgbClr val="E7E6E6"/>
      </a:lt2>
      <a:accent1>
        <a:srgbClr val="424242"/>
      </a:accent1>
      <a:accent2>
        <a:srgbClr val="DA281C"/>
      </a:accent2>
      <a:accent3>
        <a:srgbClr val="00578A"/>
      </a:accent3>
      <a:accent4>
        <a:srgbClr val="738B1F"/>
      </a:accent4>
      <a:accent5>
        <a:srgbClr val="B4B4B3"/>
      </a:accent5>
      <a:accent6>
        <a:srgbClr val="0000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BS &amp; Corporate 3" id="{651D417B-214C-4E5E-8DD2-A29B40C59ED1}" vid="{32E477B8-7D60-4900-BCE2-2E3F1E48B5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nvironmental Strategy and Compliance Document" ma:contentTypeID="0x010100D6DB4AC788A74237AC66E75E8A04265F1500D83D6476253B52408B5FE34F2A6A83B2" ma:contentTypeVersion="13" ma:contentTypeDescription="Environmental Strategy and Compliance content type includes all function-based meta-data columns." ma:contentTypeScope="" ma:versionID="b5ad6b949fdfc557623b9ed1c89569bc">
  <xsd:schema xmlns:xsd="http://www.w3.org/2001/XMLSchema" xmlns:xs="http://www.w3.org/2001/XMLSchema" xmlns:p="http://schemas.microsoft.com/office/2006/metadata/properties" xmlns:ns1="http://schemas.microsoft.com/sharepoint/v3" xmlns:ns2="4d88e6c4-fcff-4e56-b8a1-dbf7c2669ce3" targetNamespace="http://schemas.microsoft.com/office/2006/metadata/properties" ma:root="true" ma:fieldsID="0e6bf985353d011843b1bd1f8ff71874" ns1:_="" ns2:_="">
    <xsd:import namespace="http://schemas.microsoft.com/sharepoint/v3"/>
    <xsd:import namespace="4d88e6c4-fcff-4e56-b8a1-dbf7c2669ce3"/>
    <xsd:element name="properties">
      <xsd:complexType>
        <xsd:sequence>
          <xsd:element name="documentManagement">
            <xsd:complexType>
              <xsd:all>
                <xsd:element ref="ns2:ENV_ApplicableTo" minOccurs="0"/>
                <xsd:element ref="ns2:ENV_DocumentNumber" minOccurs="0"/>
                <xsd:element ref="ns2:ENV_DocumentType" minOccurs="0"/>
                <xsd:element ref="ns2:ENV_Discipline" minOccurs="0"/>
                <xsd:element ref="ns2:ENV_ModelYear" minOccurs="0"/>
                <xsd:element ref="ns2:TaxCatchAll" minOccurs="0"/>
                <xsd:element ref="ns2:TaxCatchAllLabel" minOccurs="0"/>
                <xsd:element ref="ns2:CUFunction_Note" minOccurs="0"/>
                <xsd:element ref="ns2:CUBusinessUnit_Note" minOccurs="0"/>
                <xsd:element ref="ns2:CULocation_Note" minOccurs="0"/>
                <xsd:element ref="ns2:CUClassification_Note" minOccurs="0"/>
                <xsd:element ref="ns2:CUOriginURL" minOccurs="0"/>
                <xsd:element ref="ns1:_dlc_ExpireDateSaved" minOccurs="0"/>
                <xsd:element ref="ns1:_dlc_ExpireDate" minOccurs="0"/>
                <xsd:element ref="ns2:TaxKeywordTaxHTField" minOccurs="0"/>
                <xsd:element ref="ns2:CUDocumentType_Note" minOccurs="0"/>
                <xsd:element ref="ns2:CUContentCategories_Note" minOccurs="0"/>
                <xsd:element ref="ns1:_dlc_Exemp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pireDateSaved" ma:index="21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22" nillable="true" ma:displayName="Expiration Date" ma:description="" ma:hidden="true" ma:indexed="true" ma:internalName="_dlc_ExpireDate" ma:readOnly="true">
      <xsd:simpleType>
        <xsd:restriction base="dms:DateTime"/>
      </xsd:simpleType>
    </xsd:element>
    <xsd:element name="_dlc_Exempt" ma:index="32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88e6c4-fcff-4e56-b8a1-dbf7c2669ce3" elementFormDefault="qualified">
    <xsd:import namespace="http://schemas.microsoft.com/office/2006/documentManagement/types"/>
    <xsd:import namespace="http://schemas.microsoft.com/office/infopath/2007/PartnerControls"/>
    <xsd:element name="ENV_ApplicableTo" ma:index="8" nillable="true" ma:displayName="Applicable To" ma:default="" ma:internalName="ENV_ApplicableTo">
      <xsd:simpleType>
        <xsd:restriction base="dms:Choice">
          <xsd:enumeration value="Global"/>
          <xsd:enumeration value="Corporate"/>
          <xsd:enumeration value="BU"/>
          <xsd:enumeration value="Sub BU"/>
          <xsd:enumeration value="Region"/>
          <xsd:enumeration value="Country"/>
          <xsd:enumeration value="Distributor"/>
          <xsd:enumeration value="Site"/>
        </xsd:restriction>
      </xsd:simpleType>
    </xsd:element>
    <xsd:element name="ENV_DocumentNumber" ma:index="9" nillable="true" ma:displayName="Document Number" ma:description="Description needed?" ma:internalName="ENV_DocumentNumber" ma:readOnly="false">
      <xsd:simpleType>
        <xsd:restriction base="dms:Text"/>
      </xsd:simpleType>
    </xsd:element>
    <xsd:element name="ENV_DocumentType" ma:index="10" nillable="true" ma:displayName="Document Type" ma:default="" ma:internalName="ENV_DocumentType">
      <xsd:simpleType>
        <xsd:restriction base="dms:Choice">
          <xsd:enumeration value="Policy"/>
          <xsd:enumeration value="Procedure"/>
          <xsd:enumeration value="Work Instructions"/>
          <xsd:enumeration value="Form"/>
          <xsd:enumeration value="Checklist"/>
          <xsd:enumeration value="Template"/>
          <xsd:enumeration value="Training"/>
          <xsd:enumeration value="Tracker"/>
          <xsd:enumeration value="Scorecard"/>
          <xsd:enumeration value="FAQ"/>
          <xsd:enumeration value="Positions"/>
          <xsd:enumeration value="Report"/>
        </xsd:restriction>
      </xsd:simpleType>
    </xsd:element>
    <xsd:element name="ENV_Discipline" ma:index="11" nillable="true" ma:displayName="Discipline" ma:default="" ma:internalName="ENV_Discipline">
      <xsd:simpleType>
        <xsd:restriction base="dms:Choice">
          <xsd:enumeration value="FOEM"/>
          <xsd:enumeration value="PC and C"/>
          <xsd:enumeration value="Sustainability"/>
          <xsd:enumeration value="EP and SP"/>
          <xsd:enumeration value="Emissions - FE Policy"/>
          <xsd:enumeration value="ACES"/>
          <xsd:enumeration value="ES and C All"/>
          <xsd:enumeration value="Right Environment"/>
        </xsd:restriction>
      </xsd:simpleType>
    </xsd:element>
    <xsd:element name="ENV_ModelYear" ma:index="12" nillable="true" ma:displayName="Model Year" ma:default="" ma:internalName="ENV_ModelYear">
      <xsd:simpleType>
        <xsd:restriction base="dms:Choice">
          <xsd:enumeration value="MY2007"/>
          <xsd:enumeration value="MY2008"/>
          <xsd:enumeration value="MY2009"/>
          <xsd:enumeration value="MY2010"/>
          <xsd:enumeration value="MY2011"/>
          <xsd:enumeration value="MY2012"/>
          <xsd:enumeration value="MY2013"/>
          <xsd:enumeration value="MY2014"/>
          <xsd:enumeration value="MY2015"/>
          <xsd:enumeration value="MY2016"/>
          <xsd:enumeration value="MY2017"/>
          <xsd:enumeration value="MY2018"/>
          <xsd:enumeration value="MY2019"/>
          <xsd:enumeration value="MY2020"/>
          <xsd:enumeration value="MY2021"/>
        </xsd:restriction>
      </xsd:simpleType>
    </xsd:element>
    <xsd:element name="TaxCatchAll" ma:index="13" nillable="true" ma:displayName="Taxonomy Catch All Column" ma:hidden="true" ma:list="{3a829219-6406-4824-b85d-638437393e61}" ma:internalName="TaxCatchAll" ma:showField="CatchAllData" ma:web="5d9fffc8-417b-435c-a708-7fa1d1ab0a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hidden="true" ma:list="{3a829219-6406-4824-b85d-638437393e61}" ma:internalName="TaxCatchAllLabel" ma:readOnly="true" ma:showField="CatchAllDataLabel" ma:web="5d9fffc8-417b-435c-a708-7fa1d1ab0a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UFunction_Note" ma:index="16" ma:taxonomy="true" ma:internalName="CUFunction_Note" ma:taxonomyFieldName="CUFunction" ma:displayName="Function" ma:readOnly="false" ma:default="6;#EP and SP|f1986f95-fb77-462b-8e87-f606073302ed" ma:fieldId="{f7a85b18-2f9f-4cfd-b308-fbb993b9f471}" ma:taxonomyMulti="true" ma:sspId="b53ed34d-b75e-4dcd-af8b-2871378cbb82" ma:termSetId="5ba84462-6d67-428d-836e-5ec8a724699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UBusinessUnit_Note" ma:index="17" ma:taxonomy="true" ma:internalName="CUBusinessUnit_Note" ma:taxonomyFieldName="CUBusinessUnit" ma:displayName="Business Unit" ma:readOnly="false" ma:default="5;#Corporate|78f116de-89c6-461f-ac9e-46c1249c8e20" ma:fieldId="{7b161e6e-8eef-4cf6-a529-1f8ffc779057}" ma:taxonomyMulti="true" ma:sspId="b53ed34d-b75e-4dcd-af8b-2871378cbb82" ma:termSetId="96afdea6-b67c-4b61-856b-7c606596fda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ULocation_Note" ma:index="18" ma:taxonomy="true" ma:internalName="CULocation_Note" ma:taxonomyFieldName="CULocation" ma:displayName="Location (ABO)" ma:readOnly="false" ma:default="7;#US.COL.COB|9dfd3777-033a-479e-87f4-0d96a88a6c6e" ma:fieldId="{d34b0c18-4ed6-4564-bfa9-6480d94c2f6b}" ma:taxonomyMulti="true" ma:sspId="b53ed34d-b75e-4dcd-af8b-2871378cbb82" ma:termSetId="8fb80a0e-2213-484e-88c5-19a2e9a8a6d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UClassification_Note" ma:index="19" ma:taxonomy="true" ma:internalName="CUClassification_Note" ma:taxonomyFieldName="CUClassification" ma:displayName="Classification" ma:readOnly="false" ma:default="4;#Internal use only|c22c3a8f-c8ce-43fa-ae03-fa8f3cf5b121" ma:fieldId="{80b08fe8-8e5d-42b4-90d9-fa334f1b1188}" ma:sspId="b53ed34d-b75e-4dcd-af8b-2871378cbb82" ma:termSetId="6b83751b-89d8-4704-a411-3b7f81e3a11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UOriginURL" ma:index="20" nillable="true" ma:displayName="Origin URL" ma:hidden="true" ma:internalName="CUOriginURL" ma:readOnly="false">
      <xsd:simpleType>
        <xsd:restriction base="dms:Text">
          <xsd:maxLength value="255"/>
        </xsd:restriction>
      </xsd:simpleType>
    </xsd:element>
    <xsd:element name="TaxKeywordTaxHTField" ma:index="23" nillable="true" ma:taxonomy="true" ma:internalName="TaxKeywordTaxHTField" ma:taxonomyFieldName="TaxKeyword" ma:displayName="Enterprise Keywords" ma:fieldId="{23f27201-bee3-471e-b2e7-b64fd8b7ca38}" ma:taxonomyMulti="true" ma:sspId="b53ed34d-b75e-4dcd-af8b-2871378cbb8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CUDocumentType_Note" ma:index="24" nillable="true" ma:taxonomy="true" ma:internalName="CUDocumentType_Note" ma:taxonomyFieldName="CUDocumentType" ma:displayName="Record Type" ma:default="" ma:fieldId="{551d9a1f-9e7c-403c-a28e-17d1a80ed768}" ma:sspId="b53ed34d-b75e-4dcd-af8b-2871378cbb82" ma:termSetId="3319855a-a36c-4ae7-b27f-6c6539014c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UContentCategories_Note" ma:index="27" nillable="true" ma:taxonomy="true" ma:internalName="CUContentCategories_Note" ma:taxonomyFieldName="CUContentCategories" ma:displayName="Content Categories" ma:default="" ma:fieldId="{7f7b7a49-5904-4574-b4a9-0f3ecac252d8}" ma:taxonomyMulti="true" ma:sspId="b53ed34d-b75e-4dcd-af8b-2871378cbb82" ma:termSetId="c194efa3-1482-4381-8f17-5198a8bfa37e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b53ed34d-b75e-4dcd-af8b-2871378cbb82" ContentTypeId="0x010100D6DB4AC788A74237AC66E75E8A04265F15" PreviousValue="false"/>
</file>

<file path=customXml/item4.xml><?xml version="1.0" encoding="utf-8"?>
<?mso-contentType ?>
<p:Policy xmlns:p="office.server.policy" id="" local="true">
  <p:Name>Environmental Strategy and Compliance Document</p:Name>
  <p:Description/>
  <p:Statement/>
  <p:PolicyItems>
    <p:PolicyItem featureId="Microsoft.Office.RecordsManagement.PolicyFeatures.Expiration" staticId="0x010100D6DB4AC788A74237AC66E75E8A04265F15|2042549415" UniqueId="f49839c4-c06c-4ec0-8a3f-7135e3f99148">
      <p:Name>Retention</p:Name>
      <p:Description>Automatic scheduling of content for processing, and performing a retention action on content that has reached its due date.</p:Description>
      <p:CustomData>
        <Schedules nextStageId="2">
          <Schedule type="Default">
            <stages>
              <data stageId="1">
                <formula id="Microsoft.Office.RecordsManagement.PolicyFeatures.Expiration.Formula.BuiltIn">
                  <number>3</number>
                  <property>Modified</property>
                  <propertyId>28cf69c5-fa48-462a-b5cd-27b6f9d2bd5f</propertyId>
                  <period>years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NV_Discipline xmlns="4d88e6c4-fcff-4e56-b8a1-dbf7c2669ce3" xsi:nil="true"/>
    <TaxKeywordTaxHTField xmlns="4d88e6c4-fcff-4e56-b8a1-dbf7c2669ce3">
      <Terms xmlns="http://schemas.microsoft.com/office/infopath/2007/PartnerControls"/>
    </TaxKeywordTaxHTField>
    <CUContentCategories_Note xmlns="4d88e6c4-fcff-4e56-b8a1-dbf7c2669ce3">
      <Terms xmlns="http://schemas.microsoft.com/office/infopath/2007/PartnerControls"/>
    </CUContentCategories_Note>
    <CULocation_Note xmlns="4d88e6c4-fcff-4e56-b8a1-dbf7c2669ce3">
      <Terms xmlns="http://schemas.microsoft.com/office/infopath/2007/PartnerControls">
        <TermInfo xmlns="http://schemas.microsoft.com/office/infopath/2007/PartnerControls">
          <TermName xmlns="http://schemas.microsoft.com/office/infopath/2007/PartnerControls">US.COL.COB</TermName>
          <TermId xmlns="http://schemas.microsoft.com/office/infopath/2007/PartnerControls">9dfd3777-033a-479e-87f4-0d96a88a6c6e</TermId>
        </TermInfo>
      </Terms>
    </CULocation_Note>
    <CUOriginURL xmlns="4d88e6c4-fcff-4e56-b8a1-dbf7c2669ce3" xsi:nil="true"/>
    <TaxCatchAll xmlns="4d88e6c4-fcff-4e56-b8a1-dbf7c2669ce3">
      <Value>6</Value>
      <Value>5</Value>
      <Value>4</Value>
      <Value>7</Value>
    </TaxCatchAll>
    <CUDocumentType_Note xmlns="4d88e6c4-fcff-4e56-b8a1-dbf7c2669ce3">
      <Terms xmlns="http://schemas.microsoft.com/office/infopath/2007/PartnerControls"/>
    </CUDocumentType_Note>
    <ENV_DocumentNumber xmlns="4d88e6c4-fcff-4e56-b8a1-dbf7c2669ce3" xsi:nil="true"/>
    <ENV_ModelYear xmlns="4d88e6c4-fcff-4e56-b8a1-dbf7c2669ce3" xsi:nil="true"/>
    <CUFunction_Note xmlns="4d88e6c4-fcff-4e56-b8a1-dbf7c2669ce3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 and SP</TermName>
          <TermId xmlns="http://schemas.microsoft.com/office/infopath/2007/PartnerControls">f1986f95-fb77-462b-8e87-f606073302ed</TermId>
        </TermInfo>
      </Terms>
    </CUFunction_Note>
    <ENV_DocumentType xmlns="4d88e6c4-fcff-4e56-b8a1-dbf7c2669ce3" xsi:nil="true"/>
    <ENV_ApplicableTo xmlns="4d88e6c4-fcff-4e56-b8a1-dbf7c2669ce3" xsi:nil="true"/>
    <CUBusinessUnit_Note xmlns="4d88e6c4-fcff-4e56-b8a1-dbf7c2669ce3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</TermName>
          <TermId xmlns="http://schemas.microsoft.com/office/infopath/2007/PartnerControls">78f116de-89c6-461f-ac9e-46c1249c8e20</TermId>
        </TermInfo>
      </Terms>
    </CUBusinessUnit_Note>
    <CUClassification_Note xmlns="4d88e6c4-fcff-4e56-b8a1-dbf7c2669ce3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 use only</TermName>
          <TermId xmlns="http://schemas.microsoft.com/office/infopath/2007/PartnerControls">c22c3a8f-c8ce-43fa-ae03-fa8f3cf5b121</TermId>
        </TermInfo>
      </Terms>
    </CUClassification_Note>
    <_dlc_ExpireDateSaved xmlns="http://schemas.microsoft.com/sharepoint/v3" xsi:nil="true"/>
    <_dlc_ExpireDate xmlns="http://schemas.microsoft.com/sharepoint/v3">2028-09-22T21:20:45+00:00</_dlc_ExpireDate>
  </documentManagement>
</p:properties>
</file>

<file path=customXml/item6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Version=16.0.0.0, Culture=neutral, PublicKeyToken=71e9bce111e9429c</Assembly>
    <Class>Microsoft.Office.RecordsManagement.Internal.UpdateExpireDate</Class>
    <Data/>
    <Filter/>
  </Receiver>
</spe:Receivers>
</file>

<file path=customXml/itemProps1.xml><?xml version="1.0" encoding="utf-8"?>
<ds:datastoreItem xmlns:ds="http://schemas.openxmlformats.org/officeDocument/2006/customXml" ds:itemID="{6BEA7523-06A4-4DC2-B0CC-B30A54EB46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343AC1-59CD-4A5E-B704-FC391768EB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d88e6c4-fcff-4e56-b8a1-dbf7c2669c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D58C36-37E4-42AC-AEB7-44EFFBCAD554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0D103577-5AC4-4EEC-B3F2-CF2A33E2198D}">
  <ds:schemaRefs>
    <ds:schemaRef ds:uri="office.server.policy"/>
  </ds:schemaRefs>
</ds:datastoreItem>
</file>

<file path=customXml/itemProps5.xml><?xml version="1.0" encoding="utf-8"?>
<ds:datastoreItem xmlns:ds="http://schemas.openxmlformats.org/officeDocument/2006/customXml" ds:itemID="{C7C59EAB-94F3-4415-A6B0-A1C5D7D1B518}">
  <ds:schemaRefs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4d88e6c4-fcff-4e56-b8a1-dbf7c2669ce3"/>
    <ds:schemaRef ds:uri="http://schemas.microsoft.com/sharepoint/v3"/>
    <ds:schemaRef ds:uri="http://schemas.microsoft.com/office/2006/metadata/properties"/>
    <ds:schemaRef ds:uri="http://purl.org/dc/elements/1.1/"/>
  </ds:schemaRefs>
</ds:datastoreItem>
</file>

<file path=customXml/itemProps6.xml><?xml version="1.0" encoding="utf-8"?>
<ds:datastoreItem xmlns:ds="http://schemas.openxmlformats.org/officeDocument/2006/customXml" ds:itemID="{53017119-F7FB-4793-A964-356581CB7BF6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b31a5d86-6dda-4457-85e5-c55bbc07923d}" enabled="0" method="" siteId="{b31a5d86-6dda-4457-85e5-c55bbc07923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3063</TotalTime>
  <Words>1207</Words>
  <Application>Microsoft Office PowerPoint</Application>
  <PresentationFormat>Widescreen</PresentationFormat>
  <Paragraphs>147</Paragraphs>
  <Slides>12</Slides>
  <Notes>10</Notes>
  <HiddenSlides>0</HiddenSlides>
  <MMClips>10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Aptos</vt:lpstr>
      <vt:lpstr>Aptos Display</vt:lpstr>
      <vt:lpstr>Arial</vt:lpstr>
      <vt:lpstr>Arial Black</vt:lpstr>
      <vt:lpstr>Calibri</vt:lpstr>
      <vt:lpstr>Courier New</vt:lpstr>
      <vt:lpstr>LucidaGrande</vt:lpstr>
      <vt:lpstr>Segoe Sans</vt:lpstr>
      <vt:lpstr>Wingdings</vt:lpstr>
      <vt:lpstr>Cummins 2018</vt:lpstr>
      <vt:lpstr>Office Theme</vt:lpstr>
      <vt:lpstr>Common MDS Rejections Supplier FAQ  (A Practical Guide to Accurate MDS)</vt:lpstr>
      <vt:lpstr>Introduction  </vt:lpstr>
      <vt:lpstr>Purpose  </vt:lpstr>
      <vt:lpstr>Common MDS Rejection Reasons  </vt:lpstr>
      <vt:lpstr>Common MDS Rejection Reasons  </vt:lpstr>
      <vt:lpstr>Common MDS Rejection Reasons </vt:lpstr>
      <vt:lpstr>Common MDS Rejection Reasons </vt:lpstr>
      <vt:lpstr>Common MDS Rejection Reasons </vt:lpstr>
      <vt:lpstr>Key FAQs - Submission Requirements</vt:lpstr>
      <vt:lpstr>Key FAQs – Submission Process</vt:lpstr>
      <vt:lpstr>Resources &amp; Support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Deb Reining</dc:creator>
  <cp:lastModifiedBy>Deb Reining</cp:lastModifiedBy>
  <cp:revision>72</cp:revision>
  <dcterms:created xsi:type="dcterms:W3CDTF">2025-04-10T11:28:59Z</dcterms:created>
  <dcterms:modified xsi:type="dcterms:W3CDTF">2025-10-20T18:27:52Z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0x010100D6DB4AC788A74237AC66E75E8A04265F1500D83D6476253B52408B5FE34F2A6A83B2</vt:lpwstr>
  </property>
  <property fmtid="{D5CDD505-2E9C-101B-9397-08002B2CF9AE}" pid="3" name="CULocation">
    <vt:lpwstr>7;#US.COL.COB|9dfd3777-033a-479e-87f4-0d96a88a6c6e</vt:lpwstr>
  </property>
  <property fmtid="{D5CDD505-2E9C-101B-9397-08002B2CF9AE}" pid="4" name="_dlc_policyId">
    <vt:lpwstr>0x010100D6DB4AC788A74237AC66E75E8A04265F15|2042549415</vt:lpwstr>
  </property>
  <property fmtid="{D5CDD505-2E9C-101B-9397-08002B2CF9AE}" pid="5" name="CUFunction">
    <vt:lpwstr>6;#EP and SP|f1986f95-fb77-462b-8e87-f606073302ed</vt:lpwstr>
  </property>
  <property fmtid="{D5CDD505-2E9C-101B-9397-08002B2CF9AE}" pid="6" name="CUBusinessUnit">
    <vt:lpwstr>5;#Corporate|78f116de-89c6-461f-ac9e-46c1249c8e20</vt:lpwstr>
  </property>
  <property fmtid="{D5CDD505-2E9C-101B-9397-08002B2CF9AE}" pid="7" name="ItemRetentionFormula">
    <vt:lpwstr>&lt;formula id="Microsoft.Office.RecordsManagement.PolicyFeatures.Expiration.Formula.BuiltIn"&gt;&lt;number&gt;3&lt;/number&gt;&lt;property&gt;Modified&lt;/property&gt;&lt;propertyId&gt;28cf69c5-fa48-462a-b5cd-27b6f9d2bd5f&lt;/propertyId&gt;&lt;period&gt;years&lt;/period&gt;&lt;/formula&gt;</vt:lpwstr>
  </property>
  <property fmtid="{D5CDD505-2E9C-101B-9397-08002B2CF9AE}" pid="8" name="CUClassification">
    <vt:lpwstr>4;#Internal use only|c22c3a8f-c8ce-43fa-ae03-fa8f3cf5b121</vt:lpwstr>
  </property>
  <property fmtid="{D5CDD505-2E9C-101B-9397-08002B2CF9AE}" pid="9" name="TaxKeyword">
    <vt:lpwstr/>
  </property>
  <property fmtid="{D5CDD505-2E9C-101B-9397-08002B2CF9AE}" pid="10" name="CUContentCategories">
    <vt:lpwstr/>
  </property>
  <property fmtid="{D5CDD505-2E9C-101B-9397-08002B2CF9AE}" pid="11" name="CUDocumentType">
    <vt:lpwstr/>
  </property>
  <property fmtid="{D5CDD505-2E9C-101B-9397-08002B2CF9AE}" pid="12" name="CUKeyProcess_Note">
    <vt:lpwstr/>
  </property>
  <property fmtid="{D5CDD505-2E9C-101B-9397-08002B2CF9AE}" pid="13" name="CUTechnicalProcessArea">
    <vt:lpwstr/>
  </property>
  <property fmtid="{D5CDD505-2E9C-101B-9397-08002B2CF9AE}" pid="14" name="MediaServiceImageTags">
    <vt:lpwstr/>
  </property>
  <property fmtid="{D5CDD505-2E9C-101B-9397-08002B2CF9AE}" pid="15" name="l535e9333ad0483c86509319bf62e6f2">
    <vt:lpwstr/>
  </property>
  <property fmtid="{D5CDD505-2E9C-101B-9397-08002B2CF9AE}" pid="16" name="lcf76f155ced4ddcb4097134ff3c332f">
    <vt:lpwstr/>
  </property>
  <property fmtid="{D5CDD505-2E9C-101B-9397-08002B2CF9AE}" pid="17" name="Commodity_x0020_Code">
    <vt:lpwstr/>
  </property>
  <property fmtid="{D5CDD505-2E9C-101B-9397-08002B2CF9AE}" pid="18" name="Commodity Code">
    <vt:lpwstr/>
  </property>
</Properties>
</file>