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  <p:sldMasterId id="2147483667" r:id="rId8"/>
  </p:sldMasterIdLst>
  <p:notesMasterIdLst>
    <p:notesMasterId r:id="rId17"/>
  </p:notesMasterIdLst>
  <p:sldIdLst>
    <p:sldId id="2147379389" r:id="rId9"/>
    <p:sldId id="2147379399" r:id="rId10"/>
    <p:sldId id="2147379393" r:id="rId11"/>
    <p:sldId id="2147379394" r:id="rId12"/>
    <p:sldId id="2147379395" r:id="rId13"/>
    <p:sldId id="2147379396" r:id="rId14"/>
    <p:sldId id="2147379398" r:id="rId15"/>
    <p:sldId id="21473793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D4B03-FFCD-492C-9077-5EFA75717E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1D73-71EC-4AC4-A513-53F59C44D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5A297-4BB5-F390-5336-ED3A020A3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A60D02-F5DD-7AC3-C530-1151C6C6A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743512-A58A-2D05-D805-CCEB7D74A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77B6C-B0ED-5CD1-0431-190EC9E60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A9449-7B41-0805-693E-0CE53EA38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9364CE-D9CD-5DA9-1702-C68C8E75B5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922F8-4C18-7009-2808-C9D558AA9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B0FCC-E6E2-3C9F-A2CC-9E54B0CCD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7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BFE82-4ACF-8084-7899-D30FC4DAA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13DAD1-ABCD-E6EB-4A9B-2C17BA892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D5FB42-A5B4-2677-81E0-3885912E4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E2512-EB3D-B78D-40C8-40058A279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2F12C-CB1E-3CAB-0BD0-5FCDBAF24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45B35F-7E88-B0AE-4020-4108682B7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F5775-0F32-E58F-E35C-94D6A761F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F2923-2444-F871-A2FD-35BDA37863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7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C7B80-A990-910D-4114-1ED13B739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70992-D886-B37D-F3DF-94C529D87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80DE41-3106-6024-1C34-0803FE36E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58339-AE67-A2A6-C1F2-27E7810AD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9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6CA54-A3ED-E283-7E82-9C3A6064C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24F62B-ADEF-EDA9-460C-D38E67EEB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8041D-0930-DDF7-6990-284E587B8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0CF63-EDD5-D111-AE29-01B6A3940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1D73-71EC-4AC4-A513-53F59C44D5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0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8"/>
          <p:cNvSpPr>
            <a:spLocks noGrp="1"/>
          </p:cNvSpPr>
          <p:nvPr>
            <p:ph type="title"/>
          </p:nvPr>
        </p:nvSpPr>
        <p:spPr>
          <a:xfrm>
            <a:off x="609600" y="366185"/>
            <a:ext cx="10972800" cy="1325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8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901825"/>
            <a:ext cx="10972801" cy="442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048967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41BA-2AFE-4057-B698-1110C7C5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92C4F-1753-2F06-A5D6-E6DED74E1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437A-C9F3-FC8A-C8B4-A3A669B9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F79DB-2E9B-F91A-7B0E-FBBC5D89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39C3F-1290-24B8-FFC1-66309AF1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6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E3E9F-A76B-A83A-77F5-1648EF96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6FC3-398A-4C6C-30B0-2F8E3D038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EFA82-707C-A426-A4AA-D6F939971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5B486-884A-39A1-E803-F0A32319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A87C0-7C9B-4860-0FDA-1A786A28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F8C62-50D9-D3A5-328E-CC18CEB2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10A0-7589-225F-B9D7-81BF75D42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0EB84-1F97-7E08-36B4-ED25E7B3E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5C1AA-9A6F-349D-92D9-849927332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02C95-05C9-DFAD-F970-E494BCD88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AAA4F-EC55-D936-6902-388E9C447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29D43-F804-C13B-E8B4-0E55077A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412FF-88C6-72F6-A2CF-2AA9074B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4DE0F-EE23-033C-39BF-D2EF5C3A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73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8CC7-0E9B-35C9-3E7F-A5001440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24D35-9257-666A-E9D3-E18CB3C8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C998D-1F9B-870C-F384-79053C1C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9A983-B109-1886-301A-125D10F2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00D90-E353-7361-62C0-923F3842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851BD0-07C1-E756-4917-2AB664E9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0801F-4E95-41BB-12E5-416D3999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E76B-600A-CE42-4FE9-2851F42B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029C9-037F-DCC1-0C62-EF8714DB7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7CE06-F21C-0B6A-7DC9-DA0929105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6DD81-9BFC-3664-78D8-615B24C3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F1F14-9103-1D11-3F20-7F43AE4C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81CED-E90B-7489-1C64-72F13C76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04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5276-EFDD-2508-4D1F-D4439346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70D37-4790-D83D-A010-63950FA85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92167-4E87-E3DD-531C-AD927653B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028CE-9687-C0DD-9918-D7AB91DF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E614D-BA8A-E356-A99C-78ABA0E0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CCD09-B09E-7B77-E0FC-9A642944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56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0DE4-17FB-3352-642C-2DDCA580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926E4-1FE3-02C8-0D1B-88B92F9B0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97E6E-F0D1-1D77-BC39-B52C55EA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FAB79-B50B-5DFC-91BE-3EA9B9EC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FAB8C-6823-2339-F8EE-B3928929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3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B2654-59F8-35D0-22F4-C015D9569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AB5E8-4AAB-A763-121A-D277E5FBF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00485-FE19-A88E-09CB-29613BB5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FBE-B0A0-459C-7D86-CA41CDAB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D8C5F-F757-048F-0239-F67F422A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3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photo-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background with lines&#10;&#10;Description automatically generated">
            <a:extLst>
              <a:ext uri="{FF2B5EF4-FFF2-40B4-BE49-F238E27FC236}">
                <a16:creationId xmlns:a16="http://schemas.microsoft.com/office/drawing/2014/main" id="{24D93D6E-3175-73C3-6A3C-CB6561CA6E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0"/>
          <a:stretch/>
        </p:blipFill>
        <p:spPr>
          <a:xfrm>
            <a:off x="-29979" y="-15752"/>
            <a:ext cx="3630816" cy="6903720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B034CF8-1976-4987-B823-6ACC29094F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642" y="342900"/>
            <a:ext cx="5408549" cy="6171870"/>
          </a:xfrm>
          <a:custGeom>
            <a:avLst/>
            <a:gdLst>
              <a:gd name="connsiteX0" fmla="*/ 1434973 w 5408549"/>
              <a:gd name="connsiteY0" fmla="*/ 0 h 6171870"/>
              <a:gd name="connsiteX1" fmla="*/ 5154549 w 5408549"/>
              <a:gd name="connsiteY1" fmla="*/ 0 h 6171870"/>
              <a:gd name="connsiteX2" fmla="*/ 5408549 w 5408549"/>
              <a:gd name="connsiteY2" fmla="*/ 254049 h 6171870"/>
              <a:gd name="connsiteX3" fmla="*/ 5408549 w 5408549"/>
              <a:gd name="connsiteY3" fmla="*/ 4692288 h 6171870"/>
              <a:gd name="connsiteX4" fmla="*/ 3296158 w 5408549"/>
              <a:gd name="connsiteY4" fmla="*/ 6171743 h 6171870"/>
              <a:gd name="connsiteX5" fmla="*/ 254000 w 5408549"/>
              <a:gd name="connsiteY5" fmla="*/ 6171743 h 6171870"/>
              <a:gd name="connsiteX6" fmla="*/ 254000 w 5408549"/>
              <a:gd name="connsiteY6" fmla="*/ 6171870 h 6171870"/>
              <a:gd name="connsiteX7" fmla="*/ 0 w 5408549"/>
              <a:gd name="connsiteY7" fmla="*/ 5917821 h 6171870"/>
              <a:gd name="connsiteX8" fmla="*/ 0 w 5408549"/>
              <a:gd name="connsiteY8" fmla="*/ 1131916 h 6171870"/>
              <a:gd name="connsiteX9" fmla="*/ 108839 w 5408549"/>
              <a:gd name="connsiteY9" fmla="*/ 923342 h 61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8549" h="6171870">
                <a:moveTo>
                  <a:pt x="1434973" y="0"/>
                </a:moveTo>
                <a:lnTo>
                  <a:pt x="5154549" y="0"/>
                </a:lnTo>
                <a:cubicBezTo>
                  <a:pt x="5294884" y="0"/>
                  <a:pt x="5408549" y="113814"/>
                  <a:pt x="5408549" y="254049"/>
                </a:cubicBezTo>
                <a:lnTo>
                  <a:pt x="5408549" y="4692288"/>
                </a:lnTo>
                <a:lnTo>
                  <a:pt x="3296158" y="6171743"/>
                </a:lnTo>
                <a:lnTo>
                  <a:pt x="254000" y="6171743"/>
                </a:lnTo>
                <a:lnTo>
                  <a:pt x="254000" y="6171870"/>
                </a:lnTo>
                <a:cubicBezTo>
                  <a:pt x="113665" y="6171870"/>
                  <a:pt x="0" y="6058056"/>
                  <a:pt x="0" y="5917821"/>
                </a:cubicBezTo>
                <a:lnTo>
                  <a:pt x="0" y="1131916"/>
                </a:lnTo>
                <a:cubicBezTo>
                  <a:pt x="0" y="1048715"/>
                  <a:pt x="40640" y="970849"/>
                  <a:pt x="108839" y="9233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42F8D49B-8966-1DB6-A094-5B07EA979E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7028" y="6072579"/>
            <a:ext cx="5210175" cy="3270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6B4A1090-4207-8B0D-567B-8D0723DD86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7028" y="6471531"/>
            <a:ext cx="5210175" cy="2524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INFORMATION CLASSIFICATION</a:t>
            </a:r>
          </a:p>
        </p:txBody>
      </p:sp>
      <p:sp>
        <p:nvSpPr>
          <p:cNvPr id="4" name="Title 32">
            <a:extLst>
              <a:ext uri="{FF2B5EF4-FFF2-40B4-BE49-F238E27FC236}">
                <a16:creationId xmlns:a16="http://schemas.microsoft.com/office/drawing/2014/main" id="{BE6CF98A-3E12-D961-4F15-52389F9E25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7028" y="2581361"/>
            <a:ext cx="5210223" cy="2236215"/>
          </a:xfrm>
          <a:prstGeom prst="rect">
            <a:avLst/>
          </a:prstGeom>
        </p:spPr>
        <p:txBody>
          <a:bodyPr anchor="b">
            <a:normAutofit/>
          </a:bodyPr>
          <a:lstStyle>
            <a:lvl1pPr fontAlgn="b">
              <a:lnSpc>
                <a:spcPct val="80000"/>
              </a:lnSpc>
              <a:defRPr sz="4600" b="1" i="0">
                <a:latin typeface="Aptos" panose="020B00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0119CECA-BF48-C1FB-D7FE-F9F9A7A6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7028" y="4830977"/>
            <a:ext cx="5210175" cy="99430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200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70C6E-11BF-C584-15B7-B645EF735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3382" y="435818"/>
            <a:ext cx="928698" cy="8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8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86686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8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901825"/>
            <a:ext cx="10972801" cy="4425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lnSpc>
                <a:spcPct val="100000"/>
              </a:lnSpc>
              <a:buNone/>
              <a:defRPr sz="18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50217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888134" cy="1325563"/>
          </a:xfrm>
        </p:spPr>
        <p:txBody>
          <a:bodyPr/>
          <a:lstStyle>
            <a:lvl1pPr>
              <a:lnSpc>
                <a:spcPts val="48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215063" y="1901825"/>
            <a:ext cx="5282670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609600" y="1901825"/>
            <a:ext cx="5282670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54603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Rectangle 5"/>
          <p:cNvSpPr/>
          <p:nvPr userDrawn="1"/>
        </p:nvSpPr>
        <p:spPr>
          <a:xfrm rot="10800000">
            <a:off x="10150548" y="6472863"/>
            <a:ext cx="2047392" cy="398263"/>
          </a:xfrm>
          <a:custGeom>
            <a:avLst/>
            <a:gdLst>
              <a:gd name="connsiteX0" fmla="*/ 0 w 1803485"/>
              <a:gd name="connsiteY0" fmla="*/ 0 h 354932"/>
              <a:gd name="connsiteX1" fmla="*/ 1803485 w 1803485"/>
              <a:gd name="connsiteY1" fmla="*/ 0 h 354932"/>
              <a:gd name="connsiteX2" fmla="*/ 1803485 w 1803485"/>
              <a:gd name="connsiteY2" fmla="*/ 354932 h 354932"/>
              <a:gd name="connsiteX3" fmla="*/ 0 w 1803485"/>
              <a:gd name="connsiteY3" fmla="*/ 354932 h 354932"/>
              <a:gd name="connsiteX4" fmla="*/ 0 w 1803485"/>
              <a:gd name="connsiteY4" fmla="*/ 0 h 354932"/>
              <a:gd name="connsiteX0" fmla="*/ 0 w 2008025"/>
              <a:gd name="connsiteY0" fmla="*/ 1 h 354933"/>
              <a:gd name="connsiteX1" fmla="*/ 2008025 w 2008025"/>
              <a:gd name="connsiteY1" fmla="*/ 0 h 354933"/>
              <a:gd name="connsiteX2" fmla="*/ 1803485 w 2008025"/>
              <a:gd name="connsiteY2" fmla="*/ 354933 h 354933"/>
              <a:gd name="connsiteX3" fmla="*/ 0 w 2008025"/>
              <a:gd name="connsiteY3" fmla="*/ 354933 h 354933"/>
              <a:gd name="connsiteX4" fmla="*/ 0 w 2008025"/>
              <a:gd name="connsiteY4" fmla="*/ 1 h 3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025" h="354933">
                <a:moveTo>
                  <a:pt x="0" y="1"/>
                </a:moveTo>
                <a:lnTo>
                  <a:pt x="2008025" y="0"/>
                </a:lnTo>
                <a:lnTo>
                  <a:pt x="1803485" y="354933"/>
                </a:lnTo>
                <a:lnTo>
                  <a:pt x="0" y="35493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574065" y="6496013"/>
            <a:ext cx="617011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85663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19BBCF-6562-0F4B-B1E4-C6BFB9DF245D}" type="slidenum">
              <a:rPr lang="en-US" sz="1333" smtClean="0">
                <a:solidFill>
                  <a:srgbClr val="FFFFFF"/>
                </a:solidFill>
              </a:rPr>
              <a:pPr/>
              <a:t>‹#›</a:t>
            </a:fld>
            <a:endParaRPr lang="en-US" sz="1333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0565109" y="6622966"/>
            <a:ext cx="765552" cy="20670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1518607" y="6575350"/>
            <a:ext cx="0" cy="2096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69930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050642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81485" cy="6861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en-US"/>
              <a:t>Drag picture to placeholder or click icon to add. 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4D498B6C-2CA0-0748-95AA-FE48D85B9B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9360" y="6117735"/>
            <a:ext cx="5210175" cy="3270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8758754B-08E0-FC4E-8687-AB82518896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0" y="6516687"/>
            <a:ext cx="5210175" cy="2524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Data Classification</a:t>
            </a:r>
          </a:p>
        </p:txBody>
      </p:sp>
      <p:sp>
        <p:nvSpPr>
          <p:cNvPr id="14" name="Title 32">
            <a:extLst>
              <a:ext uri="{FF2B5EF4-FFF2-40B4-BE49-F238E27FC236}">
                <a16:creationId xmlns:a16="http://schemas.microsoft.com/office/drawing/2014/main" id="{399013B4-CB39-7249-B5BF-7ABD684C20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360" y="1346570"/>
            <a:ext cx="5210223" cy="3496507"/>
          </a:xfrm>
        </p:spPr>
        <p:txBody>
          <a:bodyPr anchor="b">
            <a:normAutofit/>
          </a:bodyPr>
          <a:lstStyle>
            <a:lvl1pPr fontAlgn="b">
              <a:lnSpc>
                <a:spcPts val="4800"/>
              </a:lnSpc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045CAA0-F484-9C4A-83DD-AC574DD689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9360" y="4869059"/>
            <a:ext cx="5210175" cy="99430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B454A8-248D-0947-9C79-0456FFBAC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9360" y="457200"/>
            <a:ext cx="723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7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red_pa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background with white lines&#10;&#10;Description automatically generated">
            <a:extLst>
              <a:ext uri="{FF2B5EF4-FFF2-40B4-BE49-F238E27FC236}">
                <a16:creationId xmlns:a16="http://schemas.microsoft.com/office/drawing/2014/main" id="{782DE20C-2510-B90C-7625-6BF8665BC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12502"/>
            <a:ext cx="12273280" cy="6903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DE69F0-B7C8-97F9-549B-6F2AFC87B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66"/>
          <a:stretch/>
        </p:blipFill>
        <p:spPr>
          <a:xfrm>
            <a:off x="4947379" y="2400823"/>
            <a:ext cx="2287557" cy="20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8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8ADF-4F6F-B02B-6AB2-551D54709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841D5-64DC-C6CF-4590-60FE86E72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C08A-B6A1-9269-E93F-96211FDD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F797D-FDF3-FCC1-C8CC-E2B563FE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0BBE6-B0C8-CA35-94F9-3D8EB2C8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8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784A5-46E1-A869-8F78-AAD639A2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ED673-DD27-5C66-26DE-939867A60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4EFAE-6F82-354E-65F6-1DB46262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8C3D6-C5A2-9116-FB1A-AA93DF10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325B8-3921-9BE9-A8FE-8B543F46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3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>
          <a:xfrm rot="10800000">
            <a:off x="10150548" y="6472863"/>
            <a:ext cx="2047392" cy="398263"/>
          </a:xfrm>
          <a:custGeom>
            <a:avLst/>
            <a:gdLst>
              <a:gd name="connsiteX0" fmla="*/ 0 w 1803485"/>
              <a:gd name="connsiteY0" fmla="*/ 0 h 354932"/>
              <a:gd name="connsiteX1" fmla="*/ 1803485 w 1803485"/>
              <a:gd name="connsiteY1" fmla="*/ 0 h 354932"/>
              <a:gd name="connsiteX2" fmla="*/ 1803485 w 1803485"/>
              <a:gd name="connsiteY2" fmla="*/ 354932 h 354932"/>
              <a:gd name="connsiteX3" fmla="*/ 0 w 1803485"/>
              <a:gd name="connsiteY3" fmla="*/ 354932 h 354932"/>
              <a:gd name="connsiteX4" fmla="*/ 0 w 1803485"/>
              <a:gd name="connsiteY4" fmla="*/ 0 h 354932"/>
              <a:gd name="connsiteX0" fmla="*/ 0 w 2008025"/>
              <a:gd name="connsiteY0" fmla="*/ 1 h 354933"/>
              <a:gd name="connsiteX1" fmla="*/ 2008025 w 2008025"/>
              <a:gd name="connsiteY1" fmla="*/ 0 h 354933"/>
              <a:gd name="connsiteX2" fmla="*/ 1803485 w 2008025"/>
              <a:gd name="connsiteY2" fmla="*/ 354933 h 354933"/>
              <a:gd name="connsiteX3" fmla="*/ 0 w 2008025"/>
              <a:gd name="connsiteY3" fmla="*/ 354933 h 354933"/>
              <a:gd name="connsiteX4" fmla="*/ 0 w 2008025"/>
              <a:gd name="connsiteY4" fmla="*/ 1 h 3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025" h="354933">
                <a:moveTo>
                  <a:pt x="0" y="1"/>
                </a:moveTo>
                <a:lnTo>
                  <a:pt x="2008025" y="0"/>
                </a:lnTo>
                <a:lnTo>
                  <a:pt x="1803485" y="354933"/>
                </a:lnTo>
                <a:lnTo>
                  <a:pt x="0" y="35493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574065" y="6496013"/>
            <a:ext cx="617011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85663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19BBCF-6562-0F4B-B1E4-C6BFB9DF245D}" type="slidenum">
              <a:rPr lang="en-US" sz="1200" smtClean="0">
                <a:solidFill>
                  <a:srgbClr val="FFFFFF"/>
                </a:solidFill>
              </a:rPr>
              <a:pPr/>
              <a:t>‹#›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0565109" y="6622966"/>
            <a:ext cx="765552" cy="2067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518607" y="6575350"/>
            <a:ext cx="0" cy="2096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38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-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charset="0"/>
        <a:buChar char="o"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01084-8994-0774-07F4-373F7440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EA255-039C-C60B-6407-4944EE7BE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F0B71-6E74-5D77-B728-067D9EC1F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E9A520-3054-4D3C-AB7A-732EEAB619E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D723D-68D9-8E63-E321-B0BC32C9A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A6291-2368-9FE3-0640-F64960886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9F20D0-3D97-4A94-9DA7-6BD0C321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0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ier.cummins.com/user/log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supplier.cummins.com/contact-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ier.cummins.com/materials-disclosure-requirements-and-gui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supplier.cummins.com/contact-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ier.cummins.com/materials-disclosure-requirements-and-gui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ier.cummins.com/materials-disclosure-requirements-and-gui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ier.cummins.com/user/log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upplier.compliance@cummins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7D9D21-5E84-A136-9320-2895846F6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7009" y="3623927"/>
            <a:ext cx="6462227" cy="2236215"/>
          </a:xfrm>
        </p:spPr>
        <p:txBody>
          <a:bodyPr>
            <a:noAutofit/>
          </a:bodyPr>
          <a:lstStyle/>
          <a:p>
            <a:r>
              <a:rPr lang="en-US" sz="4000" dirty="0"/>
              <a:t>CES 10903  </a:t>
            </a:r>
            <a:br>
              <a:rPr lang="en-US" sz="4000" dirty="0"/>
            </a:br>
            <a:r>
              <a:rPr lang="en-US" sz="4000" dirty="0"/>
              <a:t>Prohibited and Restricted Substances Specification</a:t>
            </a:r>
          </a:p>
        </p:txBody>
      </p:sp>
      <p:pic>
        <p:nvPicPr>
          <p:cNvPr id="7" name="Picture Placeholder 8" descr="Close-up of a gear mechanism&#10;&#10;Description automatically generated">
            <a:extLst>
              <a:ext uri="{FF2B5EF4-FFF2-40B4-BE49-F238E27FC236}">
                <a16:creationId xmlns:a16="http://schemas.microsoft.com/office/drawing/2014/main" id="{4E5B4268-DE62-9DED-036C-BEBD283883C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r="2079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A69D4-5944-D4A6-A46E-4A560FCC7166}"/>
              </a:ext>
            </a:extLst>
          </p:cNvPr>
          <p:cNvSpPr txBox="1"/>
          <p:nvPr/>
        </p:nvSpPr>
        <p:spPr>
          <a:xfrm>
            <a:off x="5931957" y="5865282"/>
            <a:ext cx="4491566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Priscila Rodrigues De Oliveira</a:t>
            </a:r>
          </a:p>
          <a:p>
            <a:endParaRPr lang="en-US" dirty="0"/>
          </a:p>
          <a:p>
            <a:r>
              <a:rPr lang="en-US" sz="1400" dirty="0"/>
              <a:t>July 25,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26A0A-152E-05C5-11D0-A950169F21F8}"/>
              </a:ext>
            </a:extLst>
          </p:cNvPr>
          <p:cNvSpPr txBox="1"/>
          <p:nvPr/>
        </p:nvSpPr>
        <p:spPr>
          <a:xfrm>
            <a:off x="10066962" y="651381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</a:rPr>
              <a:t>For use by Cummins suppliers</a:t>
            </a:r>
          </a:p>
        </p:txBody>
      </p:sp>
    </p:spTree>
    <p:extLst>
      <p:ext uri="{BB962C8B-B14F-4D97-AF65-F5344CB8AC3E}">
        <p14:creationId xmlns:p14="http://schemas.microsoft.com/office/powerpoint/2010/main" val="179266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B08B4-4FF2-3CBE-4E28-E836D70CC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5816-E323-903A-9105-85ADBEEF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Scope of CES 10903</a:t>
            </a:r>
            <a:br>
              <a:rPr lang="en-US" sz="3600"/>
            </a:br>
            <a:r>
              <a:rPr lang="en-US" sz="3600"/>
              <a:t> </a:t>
            </a:r>
            <a:br>
              <a:rPr lang="en-US" b="0" i="0">
                <a:solidFill>
                  <a:srgbClr val="424242"/>
                </a:solidFill>
                <a:effectLst/>
                <a:latin typeface="Segoe Sans"/>
              </a:rPr>
            </a:br>
            <a:br>
              <a:rPr lang="en-US" sz="1200" b="1" i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2460E-3C59-52C4-9A49-606B4312BC3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981636"/>
            <a:ext cx="11080173" cy="4425950"/>
          </a:xfrm>
        </p:spPr>
        <p:txBody>
          <a:bodyPr/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Defines requirements for managing prohibited and restricted substances in materials and supplies.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Applies to all materials, components, items, and associated packaging provided to or by Cummins.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Ensures alignment with: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Global regulations on hazardous substances.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Cummins internal policies for environmental and product compliance.</a:t>
            </a:r>
          </a:p>
          <a:p>
            <a:pPr marL="457200" lvl="1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Covers all Cummins products, including those in development, production, and aftermarket stages.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i="1" dirty="0"/>
              <a:t>Note: </a:t>
            </a:r>
            <a:r>
              <a:rPr lang="en-US" sz="1200" i="1" dirty="0"/>
              <a:t>(Ref: </a:t>
            </a:r>
            <a:r>
              <a:rPr lang="en-US" sz="1200" dirty="0"/>
              <a:t>(CES10903) </a:t>
            </a:r>
            <a:r>
              <a:rPr lang="en-US" sz="1200" dirty="0">
                <a:hlinkClick r:id="rId3"/>
              </a:rPr>
              <a:t>Log in | Supplier Portal</a:t>
            </a:r>
            <a:r>
              <a:rPr lang="en-US" sz="1200" i="1" dirty="0"/>
              <a:t>).If you do not have an account on the Supplier Portal, contact the Supplier Help Desk </a:t>
            </a:r>
            <a:r>
              <a:rPr lang="en-US" sz="1200" i="1" dirty="0">
                <a:hlinkClick r:id="rId4"/>
              </a:rPr>
              <a:t>Contact us | Supplier Portal</a:t>
            </a:r>
            <a:endParaRPr lang="en-US" sz="1200" i="1" dirty="0">
              <a:solidFill>
                <a:schemeClr val="accent3"/>
              </a:solidFill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  <a:p>
            <a:pPr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en-US" sz="1600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 algn="just">
              <a:buNone/>
            </a:pPr>
            <a:endParaRPr lang="en-US" sz="1600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just"/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2296B-C1E8-6081-1D51-241FDA4BDC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9049" y="6583362"/>
            <a:ext cx="2089034" cy="244682"/>
          </a:xfrm>
        </p:spPr>
        <p:txBody>
          <a:bodyPr/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BFCC68-C0BA-D19B-21D7-88B45008C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811" y="365125"/>
            <a:ext cx="4654589" cy="14118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491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F4856-06ED-6F08-A712-D303617CB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5712-8736-2B5D-2033-3B0F8C2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General Requirements</a:t>
            </a:r>
            <a:br>
              <a:rPr lang="en-US" sz="3600"/>
            </a:br>
            <a:br>
              <a:rPr lang="en-US" sz="3600"/>
            </a:br>
            <a:r>
              <a:rPr lang="en-US" sz="3600"/>
              <a:t> </a:t>
            </a:r>
            <a:br>
              <a:rPr lang="en-US" b="0" i="0">
                <a:solidFill>
                  <a:srgbClr val="424242"/>
                </a:solidFill>
                <a:effectLst/>
                <a:latin typeface="Segoe Sans"/>
              </a:rPr>
            </a:br>
            <a:br>
              <a:rPr lang="en-US" sz="1200" b="1" i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41974-898E-1792-75BD-BABF0046E7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613284"/>
            <a:ext cx="10498282" cy="44259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Ensure all materials, components, and substances comply with applicable laws and regulations across all regions of manufacture, transit, sale, and use.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Substance Disclosure: </a:t>
            </a:r>
            <a:r>
              <a:rPr lang="en-US" sz="1600"/>
              <a:t>Suppliers must declare all substances (intentional &amp; unintentional) at or above threshold levels in any homogeneous material layer.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Prohibited/Restricted Substances: </a:t>
            </a:r>
            <a:r>
              <a:rPr lang="en-US" sz="1600">
                <a:solidFill>
                  <a:srgbClr val="FF0000"/>
                </a:solidFill>
              </a:rPr>
              <a:t>Must be declared and approved before shipment or use in production.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Ongoing Obligations: </a:t>
            </a:r>
            <a:r>
              <a:rPr lang="en-US" sz="1600"/>
              <a:t>Suppliers must update declarations - Upon material or regulatory changes, when substance lists are updated, upon Cummins’ request.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Supplier Responsibility:</a:t>
            </a:r>
            <a:br>
              <a:rPr lang="en-US" sz="1600"/>
            </a:br>
            <a:r>
              <a:rPr lang="en-US" sz="1600"/>
              <a:t>Compliance is mandatory under the Cummins Supplier Code of Conduct, commercial agreements, and purchase orders.</a:t>
            </a:r>
          </a:p>
          <a:p>
            <a:pPr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200" b="1" i="1"/>
              <a:t>Note: </a:t>
            </a:r>
            <a:r>
              <a:rPr lang="en-US" sz="1200" i="1"/>
              <a:t>Use Cummins’ Prohibited and Declarable Substance Lists and related resources for guidance - </a:t>
            </a:r>
            <a:r>
              <a:rPr lang="en-US" sz="1200" i="1">
                <a:hlinkClick r:id="rId3"/>
              </a:rPr>
              <a:t>Materials Disclosure Requirements and Guide | Supplier Portal</a:t>
            </a:r>
            <a:r>
              <a:rPr lang="en-US" sz="1200" i="1"/>
              <a:t> | Supplier Help Desk </a:t>
            </a:r>
            <a:r>
              <a:rPr lang="en-US" sz="1200" i="1">
                <a:hlinkClick r:id="rId4"/>
              </a:rPr>
              <a:t>Contact us | Supplier Portal</a:t>
            </a:r>
            <a:endParaRPr lang="en-US" sz="1200" i="1"/>
          </a:p>
          <a:p>
            <a:pPr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i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 b="0" i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buNone/>
            </a:pPr>
            <a:endParaRPr lang="en-US" sz="1600" b="1" i="0">
              <a:solidFill>
                <a:srgbClr val="424242"/>
              </a:solidFill>
              <a:effectLst/>
              <a:latin typeface="Segoe Sans"/>
            </a:endParaRPr>
          </a:p>
          <a:p>
            <a:endParaRPr lang="en-US" sz="1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187C1-4A81-D543-2E96-1E89F663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9049" y="6583362"/>
            <a:ext cx="2089034" cy="244682"/>
          </a:xfrm>
        </p:spPr>
        <p:txBody>
          <a:bodyPr/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518F34-8B59-6B85-2855-6E51EA7EF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666" y="335253"/>
            <a:ext cx="5665091" cy="104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A06F5-284B-E0BC-220C-57096EDD8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46A1-FA57-B30D-9E14-B951049C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Declarable List Substances:</a:t>
            </a:r>
            <a:br>
              <a:rPr lang="en-US" sz="3600"/>
            </a:br>
            <a:br>
              <a:rPr lang="en-US" sz="3600"/>
            </a:br>
            <a:r>
              <a:rPr lang="en-US" sz="3600"/>
              <a:t> </a:t>
            </a:r>
            <a:br>
              <a:rPr lang="en-US" b="0" i="0">
                <a:solidFill>
                  <a:srgbClr val="424242"/>
                </a:solidFill>
                <a:effectLst/>
                <a:latin typeface="Segoe Sans"/>
              </a:rPr>
            </a:br>
            <a:br>
              <a:rPr lang="en-US" sz="1200" b="1" i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379BF-FD1A-F50A-8A7B-1D0AAF9B0B0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686021"/>
            <a:ext cx="10498282" cy="4425950"/>
          </a:xfrm>
        </p:spPr>
        <p:txBody>
          <a:bodyPr/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Definition:</a:t>
            </a:r>
            <a:r>
              <a:rPr lang="en-US" sz="1600"/>
              <a:t> Declarable List Substances are materials restricted or prohibited by regulations. They must not be used in any item unless Cummins grants prior, documented, item-specific approval (by part number).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Usage Restrictions: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Cannot be intentionally added or present above threshold levels without approval.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Even if below thresholds, intentional additions must be declared.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Until approved, these substances are treated as prohibited.</a:t>
            </a:r>
          </a:p>
          <a:p>
            <a:pPr marL="457200" lvl="1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Supplier Requirements: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Submit a Full Material Disclosure (FMD) detailing all substances (intentional/unintentional) by weight in each homogeneous layer.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Obtain written approval or exemption from Cummins’ Materials Declaration Team before shipping any product or material, including preproduction and PPAP items.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i="1"/>
              <a:t>Note:</a:t>
            </a:r>
            <a:r>
              <a:rPr lang="en-US" sz="1200" i="1"/>
              <a:t> Ref.: Full guidelines are available at Cummins </a:t>
            </a:r>
            <a:r>
              <a:rPr lang="en-US" sz="1200" i="1">
                <a:hlinkClick r:id="rId3"/>
              </a:rPr>
              <a:t>Materials Disclosure Requirements and Guide | Supplier Portal</a:t>
            </a:r>
            <a:r>
              <a:rPr lang="en-US" sz="1200" i="1"/>
              <a:t> </a:t>
            </a:r>
          </a:p>
          <a:p>
            <a:pPr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i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 b="0" i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buNone/>
            </a:pPr>
            <a:endParaRPr lang="en-US" sz="1600" b="1" i="0">
              <a:solidFill>
                <a:srgbClr val="424242"/>
              </a:solidFill>
              <a:effectLst/>
              <a:latin typeface="Segoe Sans"/>
            </a:endParaRPr>
          </a:p>
          <a:p>
            <a:endParaRPr lang="en-US" sz="1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8A525-53F5-D6CB-1A6E-F1E95AD1C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9049" y="6583362"/>
            <a:ext cx="2089034" cy="244682"/>
          </a:xfrm>
        </p:spPr>
        <p:txBody>
          <a:bodyPr/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</p:txBody>
      </p:sp>
    </p:spTree>
    <p:extLst>
      <p:ext uri="{BB962C8B-B14F-4D97-AF65-F5344CB8AC3E}">
        <p14:creationId xmlns:p14="http://schemas.microsoft.com/office/powerpoint/2010/main" val="149766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E51C2-7F4B-D78A-6440-5541AE580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9326-5817-AB4B-1B89-BC8B0D01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Prohibited List Substances: </a:t>
            </a:r>
            <a:br>
              <a:rPr lang="en-US" sz="3600"/>
            </a:br>
            <a:br>
              <a:rPr lang="en-US" sz="3600"/>
            </a:br>
            <a:r>
              <a:rPr lang="en-US" sz="3600"/>
              <a:t> </a:t>
            </a:r>
            <a:br>
              <a:rPr lang="en-US" b="0" i="0">
                <a:solidFill>
                  <a:srgbClr val="424242"/>
                </a:solidFill>
                <a:effectLst/>
                <a:latin typeface="Segoe Sans"/>
              </a:rPr>
            </a:br>
            <a:br>
              <a:rPr lang="en-US" sz="1200" b="1" i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15AF2-035D-3B14-678A-FF43C7D723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686021"/>
            <a:ext cx="10498282" cy="4425950"/>
          </a:xfrm>
        </p:spPr>
        <p:txBody>
          <a:bodyPr/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Definition: </a:t>
            </a:r>
            <a:r>
              <a:rPr lang="en-US" sz="1600"/>
              <a:t>These are substances that must not be intentionally added to any item and must not exceed defined threshold levels as residual content.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Usage Restrictions: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No intentional addition is allowed.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Trace amounts from natural occurrence are permitted only if below threshold levels and must be declared.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Lower thresholds may apply depending on the application.</a:t>
            </a:r>
          </a:p>
          <a:p>
            <a:pPr marL="457200" lvl="1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Supplier Requirements: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Suppliers must declare any presence of prohibited substances to Cummins for review and disposition before shipping.</a:t>
            </a:r>
          </a:p>
          <a:p>
            <a:pPr marL="457200" lvl="1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i="1"/>
              <a:t>Note:</a:t>
            </a:r>
            <a:r>
              <a:rPr lang="en-US" sz="1200" i="1"/>
              <a:t> Ref.: </a:t>
            </a:r>
            <a:r>
              <a:rPr lang="en-US" sz="1200"/>
              <a:t>Full details and substance list are available at Cummins </a:t>
            </a:r>
            <a:r>
              <a:rPr lang="en-US" sz="1200" i="1">
                <a:hlinkClick r:id="rId3"/>
              </a:rPr>
              <a:t>Materials Disclosure Requirements and Guide | Supplier Portal</a:t>
            </a:r>
            <a:r>
              <a:rPr lang="en-US" sz="1200" i="1"/>
              <a:t> 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i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 b="0" i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buNone/>
            </a:pPr>
            <a:endParaRPr lang="en-US" sz="1600" b="1" i="0">
              <a:solidFill>
                <a:srgbClr val="424242"/>
              </a:solidFill>
              <a:effectLst/>
              <a:latin typeface="Segoe Sans"/>
            </a:endParaRPr>
          </a:p>
          <a:p>
            <a:endParaRPr lang="en-US" sz="1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384A5-183C-B1F0-AC83-4528F1DB6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9049" y="6583362"/>
            <a:ext cx="2089034" cy="244682"/>
          </a:xfrm>
        </p:spPr>
        <p:txBody>
          <a:bodyPr/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</p:txBody>
      </p:sp>
    </p:spTree>
    <p:extLst>
      <p:ext uri="{BB962C8B-B14F-4D97-AF65-F5344CB8AC3E}">
        <p14:creationId xmlns:p14="http://schemas.microsoft.com/office/powerpoint/2010/main" val="419626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4B7FC-6A53-11F4-C64C-37B8F67AB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A7DA-2E83-AE4A-3361-4DE19A9D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Full Materials Declaration (FMD) </a:t>
            </a:r>
            <a:br>
              <a:rPr lang="en-US" sz="1400" b="1" i="0">
                <a:solidFill>
                  <a:srgbClr val="D6D6D6"/>
                </a:solidFill>
                <a:effectLst/>
                <a:latin typeface="Segoe Sans"/>
              </a:rPr>
            </a:br>
            <a:br>
              <a:rPr lang="en-US" sz="3600"/>
            </a:br>
            <a:br>
              <a:rPr lang="en-US" sz="3600"/>
            </a:br>
            <a:r>
              <a:rPr lang="en-US" sz="3600"/>
              <a:t> </a:t>
            </a:r>
            <a:br>
              <a:rPr lang="en-US" b="0" i="0">
                <a:solidFill>
                  <a:srgbClr val="424242"/>
                </a:solidFill>
                <a:effectLst/>
                <a:latin typeface="Segoe Sans"/>
              </a:rPr>
            </a:br>
            <a:br>
              <a:rPr lang="en-US" sz="1200" b="1" i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E8432-B6FB-0DB6-B819-6F074DFFA37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686021"/>
            <a:ext cx="10498282" cy="4425950"/>
          </a:xfrm>
        </p:spPr>
        <p:txBody>
          <a:bodyPr/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Purpose:</a:t>
            </a:r>
            <a:r>
              <a:rPr lang="en-US" sz="1600"/>
              <a:t> To report the weight percentage of: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Each individual material in a part.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Each intentionally added substance within those materials.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This transparency helps Cummins, and its suppliers understand exactly what is in each part.</a:t>
            </a:r>
          </a:p>
          <a:p>
            <a:pPr marL="457200" lvl="1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Requirements: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All substances on the Declarable List must be declared.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Any confidential substance considered intellectual property (IP), and not listed on the Declarable Substance List, must not exceed 10% by weight in any material.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i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 b="0" i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buNone/>
            </a:pPr>
            <a:endParaRPr lang="en-US" sz="1600" b="1" i="0">
              <a:solidFill>
                <a:srgbClr val="424242"/>
              </a:solidFill>
              <a:effectLst/>
              <a:latin typeface="Segoe Sans"/>
            </a:endParaRPr>
          </a:p>
          <a:p>
            <a:endParaRPr lang="en-US" sz="1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1E07B-A131-CEA3-854B-4A2364485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9049" y="6583362"/>
            <a:ext cx="2089034" cy="244682"/>
          </a:xfrm>
        </p:spPr>
        <p:txBody>
          <a:bodyPr/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</p:txBody>
      </p:sp>
    </p:spTree>
    <p:extLst>
      <p:ext uri="{BB962C8B-B14F-4D97-AF65-F5344CB8AC3E}">
        <p14:creationId xmlns:p14="http://schemas.microsoft.com/office/powerpoint/2010/main" val="305795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40760-5E2F-3C96-6CA9-8127BDA84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E5B-0A2F-EA11-F516-A3A15ECA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Appendix A – Prohibited Substances</a:t>
            </a:r>
            <a:br>
              <a:rPr lang="en-US" sz="1400" b="1" i="0">
                <a:solidFill>
                  <a:srgbClr val="D6D6D6"/>
                </a:solidFill>
                <a:effectLst/>
                <a:latin typeface="Segoe Sans"/>
              </a:rPr>
            </a:br>
            <a:br>
              <a:rPr lang="en-US" sz="1400" b="1" i="0">
                <a:solidFill>
                  <a:srgbClr val="D6D6D6"/>
                </a:solidFill>
                <a:effectLst/>
                <a:latin typeface="Segoe Sans"/>
              </a:rPr>
            </a:br>
            <a:br>
              <a:rPr lang="en-US" sz="3600"/>
            </a:br>
            <a:br>
              <a:rPr lang="en-US" sz="3600"/>
            </a:br>
            <a:r>
              <a:rPr lang="en-US" sz="3600"/>
              <a:t> </a:t>
            </a:r>
            <a:br>
              <a:rPr lang="en-US" b="0" i="0">
                <a:solidFill>
                  <a:srgbClr val="424242"/>
                </a:solidFill>
                <a:effectLst/>
                <a:latin typeface="Segoe Sans"/>
              </a:rPr>
            </a:br>
            <a:br>
              <a:rPr lang="en-US" sz="1200" b="1" i="0">
                <a:solidFill>
                  <a:srgbClr val="424242"/>
                </a:solidFill>
                <a:effectLst/>
                <a:latin typeface="Segoe Sans"/>
              </a:rPr>
            </a:br>
            <a:endParaRPr lang="en-US" sz="3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8A9AA-359E-5A64-9BE5-8C1421E00E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686021"/>
            <a:ext cx="10155382" cy="4425950"/>
          </a:xfrm>
        </p:spPr>
        <p:txBody>
          <a:bodyPr/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The list of prohibited substances can be accessed through the Cummins CES 10903 document, available via the Supplier Portal </a:t>
            </a:r>
            <a:r>
              <a:rPr lang="en-US" sz="1600" b="1" i="1">
                <a:hlinkClick r:id="rId3"/>
              </a:rPr>
              <a:t>Log in | Supplier Portal</a:t>
            </a:r>
            <a:r>
              <a:rPr lang="en-US" sz="1600" b="1" i="1"/>
              <a:t>. </a:t>
            </a:r>
            <a:r>
              <a:rPr lang="en-US" sz="1600"/>
              <a:t> This list includes, but is not limited to, the substances outlined in </a:t>
            </a:r>
            <a:r>
              <a:rPr lang="en-US" sz="1600" b="1" i="1">
                <a:solidFill>
                  <a:schemeClr val="accent3"/>
                </a:solidFill>
              </a:rPr>
              <a:t>Table A1 on page 4</a:t>
            </a:r>
            <a:r>
              <a:rPr lang="en-US" sz="1600"/>
              <a:t>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Any content of the substances listed shall be reported regardless of the threshold value. 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Some applications may have lower threshold limits.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Trace amounts (below threshold % by weight at the homogeneous material level) may be considered naturally occurring.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If a substance has a Sunset date, it must not be used beyond that date.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i="1"/>
              <a:t>Note:</a:t>
            </a:r>
            <a:r>
              <a:rPr lang="en-US" sz="1400" i="1"/>
              <a:t> For further inquiries, please contact the Supplier Compliance team at </a:t>
            </a:r>
            <a:r>
              <a:rPr lang="en-US" sz="1400" i="1">
                <a:hlinkClick r:id="rId4"/>
              </a:rPr>
              <a:t>supplier.compliance@cummins.com</a:t>
            </a:r>
            <a:endParaRPr lang="en-US" sz="1400" i="1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en-US" sz="1600"/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i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 b="0" i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buNone/>
            </a:pPr>
            <a:endParaRPr lang="en-US" sz="1600" b="1" i="0">
              <a:solidFill>
                <a:srgbClr val="424242"/>
              </a:solidFill>
              <a:effectLst/>
              <a:latin typeface="Segoe Sans"/>
            </a:endParaRPr>
          </a:p>
          <a:p>
            <a:endParaRPr lang="en-US" sz="1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17346-E707-030D-CD07-8B19A94B4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9049" y="6583362"/>
            <a:ext cx="2089034" cy="244682"/>
          </a:xfrm>
        </p:spPr>
        <p:txBody>
          <a:bodyPr/>
          <a:lstStyle/>
          <a:p>
            <a:r>
              <a:rPr lang="en-US" i="1" dirty="0">
                <a:solidFill>
                  <a:srgbClr val="000000"/>
                </a:solidFill>
              </a:rPr>
              <a:t>For use by Cummins suppliers</a:t>
            </a:r>
          </a:p>
        </p:txBody>
      </p:sp>
    </p:spTree>
    <p:extLst>
      <p:ext uri="{BB962C8B-B14F-4D97-AF65-F5344CB8AC3E}">
        <p14:creationId xmlns:p14="http://schemas.microsoft.com/office/powerpoint/2010/main" val="13190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541939"/>
      </p:ext>
    </p:extLst>
  </p:cSld>
  <p:clrMapOvr>
    <a:masterClrMapping/>
  </p:clrMapOvr>
</p:sld>
</file>

<file path=ppt/theme/theme1.xml><?xml version="1.0" encoding="utf-8"?>
<a:theme xmlns:a="http://schemas.openxmlformats.org/drawingml/2006/main" name="Cummins 2018">
  <a:themeElements>
    <a:clrScheme name="Launch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424242"/>
      </a:accent1>
      <a:accent2>
        <a:srgbClr val="DA281C"/>
      </a:accent2>
      <a:accent3>
        <a:srgbClr val="00578A"/>
      </a:accent3>
      <a:accent4>
        <a:srgbClr val="738B1F"/>
      </a:accent4>
      <a:accent5>
        <a:srgbClr val="B4B4B3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BS &amp; Corporate 3" id="{651D417B-214C-4E5E-8DD2-A29B40C59ED1}" vid="{32E477B8-7D60-4900-BCE2-2E3F1E48B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nvironmental Strategy and Compliance Document" ma:contentTypeID="0x010100D6DB4AC788A74237AC66E75E8A04265F1500D83D6476253B52408B5FE34F2A6A83B2" ma:contentTypeVersion="13" ma:contentTypeDescription="Environmental Strategy and Compliance content type includes all function-based meta-data columns." ma:contentTypeScope="" ma:versionID="b5ad6b949fdfc557623b9ed1c89569bc">
  <xsd:schema xmlns:xsd="http://www.w3.org/2001/XMLSchema" xmlns:xs="http://www.w3.org/2001/XMLSchema" xmlns:p="http://schemas.microsoft.com/office/2006/metadata/properties" xmlns:ns1="http://schemas.microsoft.com/sharepoint/v3" xmlns:ns2="4d88e6c4-fcff-4e56-b8a1-dbf7c2669ce3" targetNamespace="http://schemas.microsoft.com/office/2006/metadata/properties" ma:root="true" ma:fieldsID="0e6bf985353d011843b1bd1f8ff71874" ns1:_="" ns2:_="">
    <xsd:import namespace="http://schemas.microsoft.com/sharepoint/v3"/>
    <xsd:import namespace="4d88e6c4-fcff-4e56-b8a1-dbf7c2669ce3"/>
    <xsd:element name="properties">
      <xsd:complexType>
        <xsd:sequence>
          <xsd:element name="documentManagement">
            <xsd:complexType>
              <xsd:all>
                <xsd:element ref="ns2:ENV_ApplicableTo" minOccurs="0"/>
                <xsd:element ref="ns2:ENV_DocumentNumber" minOccurs="0"/>
                <xsd:element ref="ns2:ENV_DocumentType" minOccurs="0"/>
                <xsd:element ref="ns2:ENV_Discipline" minOccurs="0"/>
                <xsd:element ref="ns2:ENV_ModelYear" minOccurs="0"/>
                <xsd:element ref="ns2:TaxCatchAll" minOccurs="0"/>
                <xsd:element ref="ns2:TaxCatchAllLabel" minOccurs="0"/>
                <xsd:element ref="ns2:CUFunction_Note" minOccurs="0"/>
                <xsd:element ref="ns2:CUBusinessUnit_Note" minOccurs="0"/>
                <xsd:element ref="ns2:CULocation_Note" minOccurs="0"/>
                <xsd:element ref="ns2:CUClassification_Note" minOccurs="0"/>
                <xsd:element ref="ns2:CUOriginURL" minOccurs="0"/>
                <xsd:element ref="ns1:_dlc_ExpireDateSaved" minOccurs="0"/>
                <xsd:element ref="ns1:_dlc_ExpireDate" minOccurs="0"/>
                <xsd:element ref="ns2:TaxKeywordTaxHTField" minOccurs="0"/>
                <xsd:element ref="ns2:CUDocumentType_Note" minOccurs="0"/>
                <xsd:element ref="ns2:CUContentCategories_No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21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2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32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8e6c4-fcff-4e56-b8a1-dbf7c2669ce3" elementFormDefault="qualified">
    <xsd:import namespace="http://schemas.microsoft.com/office/2006/documentManagement/types"/>
    <xsd:import namespace="http://schemas.microsoft.com/office/infopath/2007/PartnerControls"/>
    <xsd:element name="ENV_ApplicableTo" ma:index="8" nillable="true" ma:displayName="Applicable To" ma:default="" ma:internalName="ENV_ApplicableTo">
      <xsd:simpleType>
        <xsd:restriction base="dms:Choice">
          <xsd:enumeration value="Global"/>
          <xsd:enumeration value="Corporate"/>
          <xsd:enumeration value="BU"/>
          <xsd:enumeration value="Sub BU"/>
          <xsd:enumeration value="Region"/>
          <xsd:enumeration value="Country"/>
          <xsd:enumeration value="Distributor"/>
          <xsd:enumeration value="Site"/>
        </xsd:restriction>
      </xsd:simpleType>
    </xsd:element>
    <xsd:element name="ENV_DocumentNumber" ma:index="9" nillable="true" ma:displayName="Document Number" ma:description="Description needed?" ma:internalName="ENV_DocumentNumber" ma:readOnly="false">
      <xsd:simpleType>
        <xsd:restriction base="dms:Text"/>
      </xsd:simpleType>
    </xsd:element>
    <xsd:element name="ENV_DocumentType" ma:index="10" nillable="true" ma:displayName="Document Type" ma:default="" ma:internalName="ENV_DocumentType">
      <xsd:simpleType>
        <xsd:restriction base="dms:Choice">
          <xsd:enumeration value="Policy"/>
          <xsd:enumeration value="Procedure"/>
          <xsd:enumeration value="Work Instructions"/>
          <xsd:enumeration value="Form"/>
          <xsd:enumeration value="Checklist"/>
          <xsd:enumeration value="Template"/>
          <xsd:enumeration value="Training"/>
          <xsd:enumeration value="Tracker"/>
          <xsd:enumeration value="Scorecard"/>
          <xsd:enumeration value="FAQ"/>
          <xsd:enumeration value="Positions"/>
          <xsd:enumeration value="Report"/>
        </xsd:restriction>
      </xsd:simpleType>
    </xsd:element>
    <xsd:element name="ENV_Discipline" ma:index="11" nillable="true" ma:displayName="Discipline" ma:default="" ma:internalName="ENV_Discipline">
      <xsd:simpleType>
        <xsd:restriction base="dms:Choice">
          <xsd:enumeration value="FOEM"/>
          <xsd:enumeration value="PC and C"/>
          <xsd:enumeration value="Sustainability"/>
          <xsd:enumeration value="EP and SP"/>
          <xsd:enumeration value="Emissions - FE Policy"/>
          <xsd:enumeration value="ACES"/>
          <xsd:enumeration value="ES and C All"/>
          <xsd:enumeration value="Right Environment"/>
        </xsd:restriction>
      </xsd:simpleType>
    </xsd:element>
    <xsd:element name="ENV_ModelYear" ma:index="12" nillable="true" ma:displayName="Model Year" ma:default="" ma:internalName="ENV_ModelYear">
      <xsd:simpleType>
        <xsd:restriction base="dms:Choice">
          <xsd:enumeration value="MY2007"/>
          <xsd:enumeration value="MY2008"/>
          <xsd:enumeration value="MY2009"/>
          <xsd:enumeration value="MY2010"/>
          <xsd:enumeration value="MY2011"/>
          <xsd:enumeration value="MY2012"/>
          <xsd:enumeration value="MY2013"/>
          <xsd:enumeration value="MY2014"/>
          <xsd:enumeration value="MY2015"/>
          <xsd:enumeration value="MY2016"/>
          <xsd:enumeration value="MY2017"/>
          <xsd:enumeration value="MY2018"/>
          <xsd:enumeration value="MY2019"/>
          <xsd:enumeration value="MY2020"/>
          <xsd:enumeration value="MY2021"/>
        </xsd:restriction>
      </xsd:simpleType>
    </xsd:element>
    <xsd:element name="TaxCatchAll" ma:index="13" nillable="true" ma:displayName="Taxonomy Catch All Column" ma:hidden="true" ma:list="{3a829219-6406-4824-b85d-638437393e61}" ma:internalName="TaxCatchAll" ma:showField="CatchAllData" ma:web="5d9fffc8-417b-435c-a708-7fa1d1ab0a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3a829219-6406-4824-b85d-638437393e61}" ma:internalName="TaxCatchAllLabel" ma:readOnly="true" ma:showField="CatchAllDataLabel" ma:web="5d9fffc8-417b-435c-a708-7fa1d1ab0a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Function_Note" ma:index="16" ma:taxonomy="true" ma:internalName="CUFunction_Note" ma:taxonomyFieldName="CUFunction" ma:displayName="Function" ma:readOnly="false" ma:default="6;#EP and SP|f1986f95-fb77-462b-8e87-f606073302ed" ma:fieldId="{f7a85b18-2f9f-4cfd-b308-fbb993b9f471}" ma:taxonomyMulti="true" ma:sspId="b53ed34d-b75e-4dcd-af8b-2871378cbb82" ma:termSetId="5ba84462-6d67-428d-836e-5ec8a72469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BusinessUnit_Note" ma:index="17" ma:taxonomy="true" ma:internalName="CUBusinessUnit_Note" ma:taxonomyFieldName="CUBusinessUnit" ma:displayName="Business Unit" ma:readOnly="false" ma:default="5;#Corporate|78f116de-89c6-461f-ac9e-46c1249c8e20" ma:fieldId="{7b161e6e-8eef-4cf6-a529-1f8ffc779057}" ma:taxonomyMulti="true" ma:sspId="b53ed34d-b75e-4dcd-af8b-2871378cbb82" ma:termSetId="96afdea6-b67c-4b61-856b-7c606596fd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Location_Note" ma:index="18" ma:taxonomy="true" ma:internalName="CULocation_Note" ma:taxonomyFieldName="CULocation" ma:displayName="Location (ABO)" ma:readOnly="false" ma:default="7;#US.COL.COB|9dfd3777-033a-479e-87f4-0d96a88a6c6e" ma:fieldId="{d34b0c18-4ed6-4564-bfa9-6480d94c2f6b}" ma:taxonomyMulti="true" ma:sspId="b53ed34d-b75e-4dcd-af8b-2871378cbb82" ma:termSetId="8fb80a0e-2213-484e-88c5-19a2e9a8a6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Classification_Note" ma:index="19" ma:taxonomy="true" ma:internalName="CUClassification_Note" ma:taxonomyFieldName="CUClassification" ma:displayName="Classification" ma:readOnly="false" ma:default="4;#Internal use only|c22c3a8f-c8ce-43fa-ae03-fa8f3cf5b121" ma:fieldId="{80b08fe8-8e5d-42b4-90d9-fa334f1b1188}" ma:sspId="b53ed34d-b75e-4dcd-af8b-2871378cbb82" ma:termSetId="6b83751b-89d8-4704-a411-3b7f81e3a1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OriginURL" ma:index="20" nillable="true" ma:displayName="Origin URL" ma:hidden="true" ma:internalName="CUOriginURL" ma:readOnly="false">
      <xsd:simpleType>
        <xsd:restriction base="dms:Text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b53ed34d-b75e-4dcd-af8b-2871378cbb8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CUDocumentType_Note" ma:index="24" nillable="true" ma:taxonomy="true" ma:internalName="CUDocumentType_Note" ma:taxonomyFieldName="CUDocumentType" ma:displayName="Record Type" ma:default="" ma:fieldId="{551d9a1f-9e7c-403c-a28e-17d1a80ed768}" ma:sspId="b53ed34d-b75e-4dcd-af8b-2871378cbb82" ma:termSetId="3319855a-a36c-4ae7-b27f-6c6539014c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ContentCategories_Note" ma:index="27" nillable="true" ma:taxonomy="true" ma:internalName="CUContentCategories_Note" ma:taxonomyFieldName="CUContentCategories" ma:displayName="Content Categories" ma:default="" ma:fieldId="{7f7b7a49-5904-4574-b4a9-0f3ecac252d8}" ma:taxonomyMulti="true" ma:sspId="b53ed34d-b75e-4dcd-af8b-2871378cbb82" ma:termSetId="c194efa3-1482-4381-8f17-5198a8bfa37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V_Discipline xmlns="4d88e6c4-fcff-4e56-b8a1-dbf7c2669ce3" xsi:nil="true"/>
    <TaxKeywordTaxHTField xmlns="4d88e6c4-fcff-4e56-b8a1-dbf7c2669ce3">
      <Terms xmlns="http://schemas.microsoft.com/office/infopath/2007/PartnerControls"/>
    </TaxKeywordTaxHTField>
    <CUContentCategories_Note xmlns="4d88e6c4-fcff-4e56-b8a1-dbf7c2669ce3">
      <Terms xmlns="http://schemas.microsoft.com/office/infopath/2007/PartnerControls"/>
    </CUContentCategories_Note>
    <CULocation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US.COL.COB</TermName>
          <TermId xmlns="http://schemas.microsoft.com/office/infopath/2007/PartnerControls">9dfd3777-033a-479e-87f4-0d96a88a6c6e</TermId>
        </TermInfo>
      </Terms>
    </CULocation_Note>
    <CUOriginURL xmlns="4d88e6c4-fcff-4e56-b8a1-dbf7c2669ce3" xsi:nil="true"/>
    <TaxCatchAll xmlns="4d88e6c4-fcff-4e56-b8a1-dbf7c2669ce3">
      <Value>6</Value>
      <Value>5</Value>
      <Value>4</Value>
      <Value>7</Value>
    </TaxCatchAll>
    <CUDocumentType_Note xmlns="4d88e6c4-fcff-4e56-b8a1-dbf7c2669ce3">
      <Terms xmlns="http://schemas.microsoft.com/office/infopath/2007/PartnerControls"/>
    </CUDocumentType_Note>
    <ENV_DocumentNumber xmlns="4d88e6c4-fcff-4e56-b8a1-dbf7c2669ce3" xsi:nil="true"/>
    <ENV_ModelYear xmlns="4d88e6c4-fcff-4e56-b8a1-dbf7c2669ce3" xsi:nil="true"/>
    <CUFunction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 and SP</TermName>
          <TermId xmlns="http://schemas.microsoft.com/office/infopath/2007/PartnerControls">f1986f95-fb77-462b-8e87-f606073302ed</TermId>
        </TermInfo>
      </Terms>
    </CUFunction_Note>
    <ENV_DocumentType xmlns="4d88e6c4-fcff-4e56-b8a1-dbf7c2669ce3" xsi:nil="true"/>
    <ENV_ApplicableTo xmlns="4d88e6c4-fcff-4e56-b8a1-dbf7c2669ce3" xsi:nil="true"/>
    <CUBusinessUnit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</TermName>
          <TermId xmlns="http://schemas.microsoft.com/office/infopath/2007/PartnerControls">78f116de-89c6-461f-ac9e-46c1249c8e20</TermId>
        </TermInfo>
      </Terms>
    </CUBusinessUnit_Note>
    <CUClassification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use only</TermName>
          <TermId xmlns="http://schemas.microsoft.com/office/infopath/2007/PartnerControls">c22c3a8f-c8ce-43fa-ae03-fa8f3cf5b121</TermId>
        </TermInfo>
      </Terms>
    </CUClassification_Note>
    <_dlc_ExpireDateSaved xmlns="http://schemas.microsoft.com/sharepoint/v3" xsi:nil="true"/>
    <_dlc_ExpireDate xmlns="http://schemas.microsoft.com/sharepoint/v3">2028-09-22T21:18:55+00:00</_dlc_ExpireDate>
  </documentManagement>
</p:properties>
</file>

<file path=customXml/item4.xml><?xml version="1.0" encoding="utf-8"?>
<?mso-contentType ?>
<p:Policy xmlns:p="office.server.policy" id="" local="true">
  <p:Name>Environmental Strategy and Compliance Document</p:Name>
  <p:Description/>
  <p:Statement/>
  <p:PolicyItems>
    <p:PolicyItem featureId="Microsoft.Office.RecordsManagement.PolicyFeatures.Expiration" staticId="0x010100D6DB4AC788A74237AC66E75E8A04265F15|2042549415" UniqueId="f49839c4-c06c-4ec0-8a3f-7135e3f99148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3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5.xml><?xml version="1.0" encoding="utf-8"?>
<?mso-contentType ?>
<SharedContentType xmlns="Microsoft.SharePoint.Taxonomy.ContentTypeSync" SourceId="b53ed34d-b75e-4dcd-af8b-2871378cbb82" ContentTypeId="0x010100D6DB4AC788A74237AC66E75E8A04265F15" PreviousValue="false"/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343AC1-59CD-4A5E-B704-FC391768EBAC}">
  <ds:schemaRefs>
    <ds:schemaRef ds:uri="4d88e6c4-fcff-4e56-b8a1-dbf7c2669c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017119-F7FB-4793-A964-356581CB7BF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7C59EAB-94F3-4415-A6B0-A1C5D7D1B518}">
  <ds:schemaRefs>
    <ds:schemaRef ds:uri="http://purl.org/dc/elements/1.1/"/>
    <ds:schemaRef ds:uri="http://www.w3.org/XML/1998/namespace"/>
    <ds:schemaRef ds:uri="4d88e6c4-fcff-4e56-b8a1-dbf7c2669ce3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D103577-5AC4-4EEC-B3F2-CF2A33E2198D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00D58C36-37E4-42AC-AEB7-44EFFBCAD554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6BEA7523-06A4-4DC2-B0CC-B30A54EB468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31a5d86-6dda-4457-85e5-c55bbc07923d}" enabled="0" method="" siteId="{b31a5d86-6dda-4457-85e5-c55bbc07923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811</Words>
  <Application>Microsoft Office PowerPoint</Application>
  <PresentationFormat>Widescreen</PresentationFormat>
  <Paragraphs>126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Arial</vt:lpstr>
      <vt:lpstr>Arial Black</vt:lpstr>
      <vt:lpstr>Courier New</vt:lpstr>
      <vt:lpstr>LucidaGrande</vt:lpstr>
      <vt:lpstr>Segoe Sans</vt:lpstr>
      <vt:lpstr>Wingdings</vt:lpstr>
      <vt:lpstr>Cummins 2018</vt:lpstr>
      <vt:lpstr>Office Theme</vt:lpstr>
      <vt:lpstr>CES 10903   Prohibited and Restricted Substances Specification</vt:lpstr>
      <vt:lpstr>Scope of CES 10903    </vt:lpstr>
      <vt:lpstr>General Requirements     </vt:lpstr>
      <vt:lpstr>Declarable List Substances:     </vt:lpstr>
      <vt:lpstr>Prohibited List Substances:      </vt:lpstr>
      <vt:lpstr>Full Materials Declaration (FMD)       </vt:lpstr>
      <vt:lpstr>Appendix A – Prohibited Substances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 Reining</dc:creator>
  <cp:lastModifiedBy>Deb Reining</cp:lastModifiedBy>
  <cp:revision>23</cp:revision>
  <dcterms:created xsi:type="dcterms:W3CDTF">2025-04-10T11:28:59Z</dcterms:created>
  <dcterms:modified xsi:type="dcterms:W3CDTF">2025-10-20T18:26:57Z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0x010100D6DB4AC788A74237AC66E75E8A04265F1500D83D6476253B52408B5FE34F2A6A83B2</vt:lpwstr>
  </property>
  <property fmtid="{D5CDD505-2E9C-101B-9397-08002B2CF9AE}" pid="3" name="CULocation">
    <vt:lpwstr>7;#US.COL.COB|9dfd3777-033a-479e-87f4-0d96a88a6c6e</vt:lpwstr>
  </property>
  <property fmtid="{D5CDD505-2E9C-101B-9397-08002B2CF9AE}" pid="4" name="_dlc_policyId">
    <vt:lpwstr>0x010100D6DB4AC788A74237AC66E75E8A04265F15|2042549415</vt:lpwstr>
  </property>
  <property fmtid="{D5CDD505-2E9C-101B-9397-08002B2CF9AE}" pid="5" name="CUFunction">
    <vt:lpwstr>6;#EP and SP|f1986f95-fb77-462b-8e87-f606073302ed</vt:lpwstr>
  </property>
  <property fmtid="{D5CDD505-2E9C-101B-9397-08002B2CF9AE}" pid="6" name="CUBusinessUnit">
    <vt:lpwstr>5;#Corporate|78f116de-89c6-461f-ac9e-46c1249c8e20</vt:lpwstr>
  </property>
  <property fmtid="{D5CDD505-2E9C-101B-9397-08002B2CF9AE}" pid="7" name="ItemRetentionFormula">
    <vt:lpwstr>&lt;formula id="Microsoft.Office.RecordsManagement.PolicyFeatures.Expiration.Formula.BuiltIn"&gt;&lt;number&gt;3&lt;/number&gt;&lt;property&gt;Modified&lt;/property&gt;&lt;propertyId&gt;28cf69c5-fa48-462a-b5cd-27b6f9d2bd5f&lt;/propertyId&gt;&lt;period&gt;years&lt;/period&gt;&lt;/formula&gt;</vt:lpwstr>
  </property>
  <property fmtid="{D5CDD505-2E9C-101B-9397-08002B2CF9AE}" pid="8" name="CUClassification">
    <vt:lpwstr>4;#Internal use only|c22c3a8f-c8ce-43fa-ae03-fa8f3cf5b121</vt:lpwstr>
  </property>
  <property fmtid="{D5CDD505-2E9C-101B-9397-08002B2CF9AE}" pid="9" name="TaxKeyword">
    <vt:lpwstr/>
  </property>
  <property fmtid="{D5CDD505-2E9C-101B-9397-08002B2CF9AE}" pid="10" name="CUContentCategories">
    <vt:lpwstr/>
  </property>
  <property fmtid="{D5CDD505-2E9C-101B-9397-08002B2CF9AE}" pid="11" name="CUDocumentType">
    <vt:lpwstr/>
  </property>
  <property fmtid="{D5CDD505-2E9C-101B-9397-08002B2CF9AE}" pid="12" name="CUKeyProcess_Note">
    <vt:lpwstr/>
  </property>
  <property fmtid="{D5CDD505-2E9C-101B-9397-08002B2CF9AE}" pid="13" name="CUTechnicalProcessArea">
    <vt:lpwstr/>
  </property>
  <property fmtid="{D5CDD505-2E9C-101B-9397-08002B2CF9AE}" pid="14" name="MediaServiceImageTags">
    <vt:lpwstr/>
  </property>
  <property fmtid="{D5CDD505-2E9C-101B-9397-08002B2CF9AE}" pid="15" name="l535e9333ad0483c86509319bf62e6f2">
    <vt:lpwstr/>
  </property>
  <property fmtid="{D5CDD505-2E9C-101B-9397-08002B2CF9AE}" pid="16" name="lcf76f155ced4ddcb4097134ff3c332f">
    <vt:lpwstr/>
  </property>
  <property fmtid="{D5CDD505-2E9C-101B-9397-08002B2CF9AE}" pid="17" name="Commodity_x0020_Code">
    <vt:lpwstr/>
  </property>
  <property fmtid="{D5CDD505-2E9C-101B-9397-08002B2CF9AE}" pid="18" name="Commodity Code">
    <vt:lpwstr/>
  </property>
</Properties>
</file>