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18"/>
  </p:notesMasterIdLst>
  <p:sldIdLst>
    <p:sldId id="262" r:id="rId8"/>
    <p:sldId id="292" r:id="rId9"/>
    <p:sldId id="294" r:id="rId10"/>
    <p:sldId id="298" r:id="rId11"/>
    <p:sldId id="295" r:id="rId12"/>
    <p:sldId id="296" r:id="rId13"/>
    <p:sldId id="293" r:id="rId14"/>
    <p:sldId id="297" r:id="rId15"/>
    <p:sldId id="260"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2EDE64-C59E-45F3-A206-9A6AE71EBC5E}">
          <p14:sldIdLst>
            <p14:sldId id="262"/>
            <p14:sldId id="292"/>
            <p14:sldId id="294"/>
            <p14:sldId id="298"/>
            <p14:sldId id="295"/>
            <p14:sldId id="296"/>
            <p14:sldId id="293"/>
            <p14:sldId id="297"/>
            <p14:sldId id="260"/>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61C48-D41C-4214-B4CF-78674700CCAE}" v="3" dt="2025-07-11T18:00:10.517"/>
    <p1510:client id="{3C10CD52-A6CB-2341-3F46-6B345A42EC7F}" v="30" dt="2025-07-11T14:56:34.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80677" autoAdjust="0"/>
  </p:normalViewPr>
  <p:slideViewPr>
    <p:cSldViewPr snapToGrid="0">
      <p:cViewPr varScale="1">
        <p:scale>
          <a:sx n="100" d="100"/>
          <a:sy n="100" d="100"/>
        </p:scale>
        <p:origin x="4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7T13:37:54.3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14,'4'0,"5"0,4 0,4 0,3 0,2 0,1 0,0 0,0 0,0 0,-1 0,1 0,-1 0,0-4,1-1,-5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5T12:13:57.49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11 0 0,'0'1037'0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5T12:14:06.73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5T12:14:06.83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3T19:28:42.96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18:01:31.34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 0,'3402'0'0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18:01:53.35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 0,'1502'0'0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18:01:58.92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 0,'729'0'0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17:58:11.58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 0,'0'9969'0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18:03:20.4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62 0,'2208'0'0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13:38:13.68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 0,'4462'22'0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13:38:26.06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0 110 0,'3710'-110'0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15:02:33.6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 0,'795'0'0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2T15:25:26.80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0 132,'1'-1,"-1"0,1-1,-1 1,1 0,-1 0,1 1,-1-1,1 0,0 0,0 0,0 0,-1 0,1 1,0-1,0 0,0 1,0-1,2 0,24-12,-21 10,33-12,54-14,-35 11,-16 8,0 2,1 1,63-1,-86 6,-8 1,1 1,-1 0,22 3,-29-2,-1 0,1 0,-1 1,1 0,-1-1,0 1,0 1,0-1,0 1,0-1,-1 1,1 0,3 5,3 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2T15:25:34.41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30 137,'0'-4,"-1"0,0 1,0-1,-1 0,1 0,-1 1,1-1,-4-4,2 4,1 0,0 1,1-1,-1 0,1 0,-1 0,0-6,2 8,0 1,0 0,0 0,1 0,-1-1,0 1,1 0,-1 0,1 0,-1 0,1 0,0 0,-1 0,1 0,0 0,0 0,0 0,-1 0,1 0,0 0,0 1,0-1,0 0,1 1,-1-1,0 1,0-1,0 1,0 0,3-1,15-4,1 1,0 1,0 1,0 1,35 2,-28 0,0-2,49-6,-31 1,0 2,1 2,75 6,-103-3,1 1,-1 1,1 0,32 12,-37-9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02T15:25:51.26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68,'71'-1,"80"3,-97 7,-46-7,1 0,-1 0,0-1,1 0,-1-1,1 0,-1 0,1 0,-1-1,0-1,14-3,48-21,47-16,-101 39,0 0,1 1,-1 1,1 1,0 0,-1 1,1 1,-1 0,1 1,-1 1,0 1,20 8,-21-7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15:25:56.88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 0,'817'0'0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5T12:13:52.58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56 1,'-1'22,"0"0,-5 24,2-13,2 1,3 53,1-21,0 67,-4 138,-9-147,8-108,1 0,-9 24,6-24,1 1,-2 19,4-5,2-18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BC694-193C-4E6C-9FE1-247F8A6747B7}"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D6179-7C92-4F73-8BB8-12FDFF794E52}" type="slidenum">
              <a:rPr lang="en-US" smtClean="0"/>
              <a:t>‹#›</a:t>
            </a:fld>
            <a:endParaRPr lang="en-US"/>
          </a:p>
        </p:txBody>
      </p:sp>
    </p:spTree>
    <p:extLst>
      <p:ext uri="{BB962C8B-B14F-4D97-AF65-F5344CB8AC3E}">
        <p14:creationId xmlns:p14="http://schemas.microsoft.com/office/powerpoint/2010/main" val="254389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D6179-7C92-4F73-8BB8-12FDFF794E52}" type="slidenum">
              <a:rPr lang="en-US" smtClean="0"/>
              <a:t>2</a:t>
            </a:fld>
            <a:endParaRPr lang="en-US"/>
          </a:p>
        </p:txBody>
      </p:sp>
    </p:spTree>
    <p:extLst>
      <p:ext uri="{BB962C8B-B14F-4D97-AF65-F5344CB8AC3E}">
        <p14:creationId xmlns:p14="http://schemas.microsoft.com/office/powerpoint/2010/main" val="279425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18012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49872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8"/>
          <p:cNvSpPr>
            <a:spLocks noGrp="1"/>
          </p:cNvSpPr>
          <p:nvPr>
            <p:ph type="body" sz="quarter" idx="12" hasCustomPrompt="1"/>
          </p:nvPr>
        </p:nvSpPr>
        <p:spPr>
          <a:xfrm>
            <a:off x="8570175" y="6583362"/>
            <a:ext cx="1487908"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Cummins </a:t>
            </a:r>
            <a:r>
              <a:rPr lang="en-US" dirty="0" err="1"/>
              <a:t>Cofidential</a:t>
            </a:r>
            <a:endParaRPr lang="en-US" dirty="0"/>
          </a:p>
        </p:txBody>
      </p:sp>
    </p:spTree>
    <p:extLst>
      <p:ext uri="{BB962C8B-B14F-4D97-AF65-F5344CB8AC3E}">
        <p14:creationId xmlns:p14="http://schemas.microsoft.com/office/powerpoint/2010/main" val="244746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3"/>
          <p:cNvSpPr>
            <a:spLocks noGrp="1"/>
          </p:cNvSpPr>
          <p:nvPr>
            <p:ph type="body" sz="quarter" idx="11"/>
          </p:nvPr>
        </p:nvSpPr>
        <p:spPr>
          <a:xfrm>
            <a:off x="609600" y="1901825"/>
            <a:ext cx="10972801" cy="4425950"/>
          </a:xfrm>
          <a:prstGeom prst="rect">
            <a:avLst/>
          </a:prstGeom>
        </p:spPr>
        <p:txBody>
          <a:bodyPr>
            <a:normAutofit/>
          </a:bodyPr>
          <a:lstStyle>
            <a:lvl1pPr marL="0" indent="0">
              <a:lnSpc>
                <a:spcPct val="100000"/>
              </a:lnSpc>
              <a:buNone/>
              <a:defRPr sz="1800"/>
            </a:lvl1pPr>
            <a:lvl2pPr marL="457200" indent="0">
              <a:lnSpc>
                <a:spcPct val="100000"/>
              </a:lnSpc>
              <a:buNone/>
              <a:defRPr sz="1800"/>
            </a:lvl2pPr>
            <a:lvl3pPr marL="914400" indent="0">
              <a:lnSpc>
                <a:spcPct val="100000"/>
              </a:lnSpc>
              <a:buNone/>
              <a:defRPr sz="1600"/>
            </a:lvl3pPr>
            <a:lvl4pPr marL="1371600" indent="0">
              <a:lnSpc>
                <a:spcPct val="100000"/>
              </a:lnSpc>
              <a:buNone/>
              <a:defRPr sz="1600"/>
            </a:lvl4pPr>
            <a:lvl5pPr marL="1828800" indent="0">
              <a:lnSpc>
                <a:spcPct val="1000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2" hasCustomPrompt="1"/>
          </p:nvPr>
        </p:nvSpPr>
        <p:spPr>
          <a:xfrm>
            <a:off x="8491628" y="6583362"/>
            <a:ext cx="1566455"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Cummins Confidential</a:t>
            </a:r>
          </a:p>
        </p:txBody>
      </p:sp>
    </p:spTree>
    <p:extLst>
      <p:ext uri="{BB962C8B-B14F-4D97-AF65-F5344CB8AC3E}">
        <p14:creationId xmlns:p14="http://schemas.microsoft.com/office/powerpoint/2010/main" val="309887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
        <p:nvSpPr>
          <p:cNvPr id="7" name="Content Placeholder 6"/>
          <p:cNvSpPr>
            <a:spLocks noGrp="1"/>
          </p:cNvSpPr>
          <p:nvPr>
            <p:ph sz="quarter" idx="11"/>
          </p:nvPr>
        </p:nvSpPr>
        <p:spPr>
          <a:xfrm>
            <a:off x="6215063"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2"/>
          </p:nvPr>
        </p:nvSpPr>
        <p:spPr>
          <a:xfrm>
            <a:off x="609600"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8491629" y="6583362"/>
            <a:ext cx="1566454"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Cummins Confidential</a:t>
            </a:r>
          </a:p>
        </p:txBody>
      </p:sp>
    </p:spTree>
    <p:extLst>
      <p:ext uri="{BB962C8B-B14F-4D97-AF65-F5344CB8AC3E}">
        <p14:creationId xmlns:p14="http://schemas.microsoft.com/office/powerpoint/2010/main" val="16577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prstGeom prst="rect">
            <a:avLst/>
          </a:prstGeom>
          <a:solidFill>
            <a:schemeClr val="bg1">
              <a:lumMod val="95000"/>
            </a:schemeClr>
          </a:solidFill>
        </p:spPr>
        <p:txBody>
          <a:bodyPr/>
          <a:lstStyle/>
          <a:p>
            <a:r>
              <a:rPr lang="en-US" dirty="0"/>
              <a:t>Click icon to add picture</a:t>
            </a:r>
          </a:p>
        </p:txBody>
      </p:sp>
      <p:sp>
        <p:nvSpPr>
          <p:cNvPr id="12"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13"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333" smtClean="0">
                <a:solidFill>
                  <a:srgbClr val="FFFFFF"/>
                </a:solidFill>
              </a:rPr>
              <a:pPr/>
              <a:t>‹#›</a:t>
            </a:fld>
            <a:endParaRPr lang="en-US" sz="1333">
              <a:solidFill>
                <a:srgbClr val="FFFFFF"/>
              </a:solidFill>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5" name="Straight Connector 14"/>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hasCustomPrompt="1"/>
          </p:nvPr>
        </p:nvSpPr>
        <p:spPr>
          <a:xfrm>
            <a:off x="8491628" y="6583362"/>
            <a:ext cx="1566455" cy="244682"/>
          </a:xfrm>
          <a:prstGeom prst="rect">
            <a:avLst/>
          </a:prstGeom>
        </p:spPr>
        <p:txBody>
          <a:bodyPr vert="horz" wrap="none">
            <a:spAutoFit/>
          </a:bodyPr>
          <a:lstStyle>
            <a:lvl1pPr marL="0" indent="0" algn="r">
              <a:buNone/>
              <a:defRPr sz="1100">
                <a:solidFill>
                  <a:schemeClr val="accent5"/>
                </a:solidFill>
              </a:defRPr>
            </a:lvl1pPr>
          </a:lstStyle>
          <a:p>
            <a:pPr lvl="0"/>
            <a:r>
              <a:rPr lang="en-US" dirty="0"/>
              <a:t>Cummins Confidential</a:t>
            </a:r>
          </a:p>
        </p:txBody>
      </p:sp>
    </p:spTree>
    <p:extLst>
      <p:ext uri="{BB962C8B-B14F-4D97-AF65-F5344CB8AC3E}">
        <p14:creationId xmlns:p14="http://schemas.microsoft.com/office/powerpoint/2010/main" val="159360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7" name="Straight Connector 6"/>
          <p:cNvCxnSpPr/>
          <p:nvPr userDrawn="1"/>
        </p:nvCxnSpPr>
        <p:spPr>
          <a:xfrm>
            <a:off x="6050642"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hasCustomPrompt="1"/>
          </p:nvPr>
        </p:nvSpPr>
        <p:spPr>
          <a:xfrm>
            <a:off x="0" y="-1"/>
            <a:ext cx="6081485" cy="6861773"/>
          </a:xfrm>
          <a:prstGeom prst="rect">
            <a:avLst/>
          </a:prstGeom>
          <a:solidFill>
            <a:schemeClr val="bg1">
              <a:lumMod val="95000"/>
            </a:schemeClr>
          </a:solidFill>
        </p:spPr>
        <p:txBody>
          <a:bodyPr>
            <a:normAutofit/>
          </a:bodyPr>
          <a:lstStyle>
            <a:lvl1pPr>
              <a:defRPr sz="1400" baseline="0"/>
            </a:lvl1pPr>
          </a:lstStyle>
          <a:p>
            <a:r>
              <a:rPr lang="en-US" dirty="0"/>
              <a:t>Drag picture to placeholder or click icon to add. </a:t>
            </a:r>
          </a:p>
        </p:txBody>
      </p:sp>
      <p:sp>
        <p:nvSpPr>
          <p:cNvPr id="12" name="Text Placeholder 15">
            <a:extLst>
              <a:ext uri="{FF2B5EF4-FFF2-40B4-BE49-F238E27FC236}">
                <a16:creationId xmlns:a16="http://schemas.microsoft.com/office/drawing/2014/main" id="{4D498B6C-2CA0-0748-95AA-FE48D85B9B2A}"/>
              </a:ext>
            </a:extLst>
          </p:cNvPr>
          <p:cNvSpPr>
            <a:spLocks noGrp="1"/>
          </p:cNvSpPr>
          <p:nvPr>
            <p:ph type="body" sz="quarter" idx="17" hasCustomPrompt="1"/>
          </p:nvPr>
        </p:nvSpPr>
        <p:spPr>
          <a:xfrm>
            <a:off x="6309360" y="6117735"/>
            <a:ext cx="5210175" cy="327025"/>
          </a:xfrm>
          <a:prstGeom prst="rect">
            <a:avLst/>
          </a:prstGeom>
        </p:spPr>
        <p:txBody>
          <a:bodyPr anchor="t"/>
          <a:lstStyle>
            <a:lvl1pPr marL="0" indent="0">
              <a:lnSpc>
                <a:spcPct val="10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Date</a:t>
            </a:r>
          </a:p>
        </p:txBody>
      </p:sp>
      <p:sp>
        <p:nvSpPr>
          <p:cNvPr id="13" name="Text Placeholder 17">
            <a:extLst>
              <a:ext uri="{FF2B5EF4-FFF2-40B4-BE49-F238E27FC236}">
                <a16:creationId xmlns:a16="http://schemas.microsoft.com/office/drawing/2014/main" id="{8758754B-08E0-FC4E-8687-AB82518896A0}"/>
              </a:ext>
            </a:extLst>
          </p:cNvPr>
          <p:cNvSpPr>
            <a:spLocks noGrp="1"/>
          </p:cNvSpPr>
          <p:nvPr>
            <p:ph type="body" sz="quarter" idx="18" hasCustomPrompt="1"/>
          </p:nvPr>
        </p:nvSpPr>
        <p:spPr>
          <a:xfrm>
            <a:off x="6309360" y="6516687"/>
            <a:ext cx="5210175" cy="252490"/>
          </a:xfrm>
          <a:prstGeom prst="rect">
            <a:avLst/>
          </a:prstGeom>
        </p:spPr>
        <p:txBody>
          <a:bodyPr anchor="b"/>
          <a:lstStyle>
            <a:lvl1pPr marL="0" indent="0">
              <a:buNone/>
              <a:defRPr sz="11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Cummins Confidential</a:t>
            </a:r>
          </a:p>
        </p:txBody>
      </p:sp>
      <p:sp>
        <p:nvSpPr>
          <p:cNvPr id="14" name="Title 32">
            <a:extLst>
              <a:ext uri="{FF2B5EF4-FFF2-40B4-BE49-F238E27FC236}">
                <a16:creationId xmlns:a16="http://schemas.microsoft.com/office/drawing/2014/main" id="{399013B4-CB39-7249-B5BF-7ABD684C2023}"/>
              </a:ext>
            </a:extLst>
          </p:cNvPr>
          <p:cNvSpPr>
            <a:spLocks noGrp="1"/>
          </p:cNvSpPr>
          <p:nvPr>
            <p:ph type="ctrTitle" hasCustomPrompt="1"/>
          </p:nvPr>
        </p:nvSpPr>
        <p:spPr>
          <a:xfrm>
            <a:off x="6309360" y="1346570"/>
            <a:ext cx="5210223" cy="3496507"/>
          </a:xfrm>
        </p:spPr>
        <p:txBody>
          <a:bodyPr anchor="b">
            <a:normAutofit/>
          </a:bodyPr>
          <a:lstStyle>
            <a:lvl1pPr fontAlgn="b">
              <a:lnSpc>
                <a:spcPts val="4800"/>
              </a:lnSpc>
              <a:defRPr sz="4800" b="1" i="0">
                <a:latin typeface="Arial Black" panose="020B0604020202020204" pitchFamily="34" charset="0"/>
                <a:cs typeface="Arial Black" panose="020B0604020202020204" pitchFamily="34" charset="0"/>
              </a:defRPr>
            </a:lvl1pPr>
          </a:lstStyle>
          <a:p>
            <a:r>
              <a:rPr lang="en-US" dirty="0"/>
              <a:t>Presentation title</a:t>
            </a:r>
          </a:p>
        </p:txBody>
      </p:sp>
      <p:sp>
        <p:nvSpPr>
          <p:cNvPr id="15" name="Text Placeholder 13">
            <a:extLst>
              <a:ext uri="{FF2B5EF4-FFF2-40B4-BE49-F238E27FC236}">
                <a16:creationId xmlns:a16="http://schemas.microsoft.com/office/drawing/2014/main" id="{2045CAA0-F484-9C4A-83DD-AC574DD6891A}"/>
              </a:ext>
            </a:extLst>
          </p:cNvPr>
          <p:cNvSpPr>
            <a:spLocks noGrp="1"/>
          </p:cNvSpPr>
          <p:nvPr>
            <p:ph type="body" sz="quarter" idx="16" hasCustomPrompt="1"/>
          </p:nvPr>
        </p:nvSpPr>
        <p:spPr>
          <a:xfrm>
            <a:off x="6309360" y="4869059"/>
            <a:ext cx="5210175" cy="994305"/>
          </a:xfrm>
          <a:prstGeom prst="rect">
            <a:avLst/>
          </a:prstGeom>
        </p:spPr>
        <p:txBody>
          <a:bodyPr anchor="t"/>
          <a:lstStyle>
            <a:lvl1pPr marL="0" indent="0">
              <a:lnSpc>
                <a:spcPts val="2400"/>
              </a:lnSpc>
              <a:buNone/>
              <a:defRPr sz="2400"/>
            </a:lvl1pPr>
          </a:lstStyle>
          <a:p>
            <a:pPr lvl="0"/>
            <a:r>
              <a:rPr lang="en-US" dirty="0"/>
              <a:t>Presenter Name</a:t>
            </a:r>
          </a:p>
        </p:txBody>
      </p:sp>
      <p:pic>
        <p:nvPicPr>
          <p:cNvPr id="8" name="Picture 7">
            <a:extLst>
              <a:ext uri="{FF2B5EF4-FFF2-40B4-BE49-F238E27FC236}">
                <a16:creationId xmlns:a16="http://schemas.microsoft.com/office/drawing/2014/main" id="{FFB454A8-248D-0947-9C79-0456FFBAC775}"/>
              </a:ext>
            </a:extLst>
          </p:cNvPr>
          <p:cNvPicPr>
            <a:picLocks noChangeAspect="1"/>
          </p:cNvPicPr>
          <p:nvPr userDrawn="1"/>
        </p:nvPicPr>
        <p:blipFill>
          <a:blip r:embed="rId2"/>
          <a:stretch>
            <a:fillRect/>
          </a:stretch>
        </p:blipFill>
        <p:spPr>
          <a:xfrm>
            <a:off x="6309360" y="457200"/>
            <a:ext cx="723900" cy="635000"/>
          </a:xfrm>
          <a:prstGeom prst="rect">
            <a:avLst/>
          </a:prstGeom>
        </p:spPr>
      </p:pic>
    </p:spTree>
    <p:extLst>
      <p:ext uri="{BB962C8B-B14F-4D97-AF65-F5344CB8AC3E}">
        <p14:creationId xmlns:p14="http://schemas.microsoft.com/office/powerpoint/2010/main" val="2955858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8"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200" smtClean="0">
                <a:solidFill>
                  <a:srgbClr val="FFFFFF"/>
                </a:solidFill>
              </a:rPr>
              <a:pPr/>
              <a:t>‹#›</a:t>
            </a:fld>
            <a:endParaRPr lang="en-US" sz="1200" dirty="0">
              <a:solidFill>
                <a:srgbClr val="FFFFFF"/>
              </a:solidFill>
            </a:endParaRPr>
          </a:p>
        </p:txBody>
      </p:sp>
      <p:pic>
        <p:nvPicPr>
          <p:cNvPr id="9" name="Picture 8"/>
          <p:cNvPicPr>
            <a:picLocks noChangeAspect="1"/>
          </p:cNvPicPr>
          <p:nvPr userDrawn="1"/>
        </p:nvPicPr>
        <p:blipFill rotWithShape="1">
          <a:blip r:embed="rId7"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0" name="Straight Connector 9"/>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609600" y="365125"/>
            <a:ext cx="10744200" cy="1325563"/>
          </a:xfrm>
          <a:prstGeom prst="rect">
            <a:avLst/>
          </a:prstGeom>
        </p:spPr>
        <p:txBody>
          <a:bodyPr vert="horz" lIns="91440" tIns="45720" rIns="91440" bIns="45720"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38487295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83" r:id="rId4"/>
    <p:sldLayoutId id="2147483684" r:id="rId5"/>
  </p:sldLayoutIdLst>
  <p:hf hdr="0" ftr="0" dt="0"/>
  <p:txStyles>
    <p:titleStyle>
      <a:lvl1pPr algn="l" defTabSz="914400" rtl="0" eaLnBrk="1" latinLnBrk="0" hangingPunct="1">
        <a:lnSpc>
          <a:spcPct val="10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9.png"/><Relationship Id="rId5" Type="http://schemas.openxmlformats.org/officeDocument/2006/relationships/image" Target="../media/image27.jpg"/><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customXml" Target="../ink/ink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0.png"/><Relationship Id="rId11" Type="http://schemas.openxmlformats.org/officeDocument/2006/relationships/image" Target="../media/image4.png"/><Relationship Id="rId5" Type="http://schemas.openxmlformats.org/officeDocument/2006/relationships/customXml" Target="../ink/ink1.xml"/><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customXml" Target="../ink/ink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customXml" Target="../ink/ink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customXml" Target="../ink/ink6.xml"/><Relationship Id="rId12" Type="http://schemas.openxmlformats.org/officeDocument/2006/relationships/image" Target="../media/image1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1.png"/><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customXml" Target="../ink/ink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customXml" Target="../ink/ink10.xml"/><Relationship Id="rId12" Type="http://schemas.openxmlformats.org/officeDocument/2006/relationships/customXml" Target="../ink/ink1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6.png"/><Relationship Id="rId11" Type="http://schemas.openxmlformats.org/officeDocument/2006/relationships/customXml" Target="../ink/ink12.xml"/><Relationship Id="rId5" Type="http://schemas.openxmlformats.org/officeDocument/2006/relationships/customXml" Target="../ink/ink9.xm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customXml" Target="../ink/ink11.xml"/><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customXml" Target="../ink/ink14.xml"/><Relationship Id="rId12" Type="http://schemas.openxmlformats.org/officeDocument/2006/relationships/image" Target="../media/image2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2.png"/><Relationship Id="rId11" Type="http://schemas.openxmlformats.org/officeDocument/2006/relationships/customXml" Target="../ink/ink16.xml"/><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customXml" Target="../ink/ink15.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customXml" Target="../ink/ink18.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7.png"/><Relationship Id="rId5" Type="http://schemas.openxmlformats.org/officeDocument/2006/relationships/customXml" Target="../ink/ink17.xml"/><Relationship Id="rId4" Type="http://schemas.openxmlformats.org/officeDocument/2006/relationships/image" Target="../media/image26.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2" r="62"/>
          <a:stretch>
            <a:fillRect/>
          </a:stretch>
        </p:blipFill>
        <p:spPr>
          <a:prstGeom prst="rect">
            <a:avLst/>
          </a:prstGeom>
        </p:spPr>
      </p:pic>
      <p:sp>
        <p:nvSpPr>
          <p:cNvPr id="21" name="Text Placeholder 20">
            <a:extLst>
              <a:ext uri="{FF2B5EF4-FFF2-40B4-BE49-F238E27FC236}">
                <a16:creationId xmlns:a16="http://schemas.microsoft.com/office/drawing/2014/main" id="{939DDC8D-7CBA-0B49-85BF-9A76C05D8BE5}"/>
              </a:ext>
            </a:extLst>
          </p:cNvPr>
          <p:cNvSpPr>
            <a:spLocks noGrp="1"/>
          </p:cNvSpPr>
          <p:nvPr>
            <p:ph type="body" sz="quarter" idx="18"/>
          </p:nvPr>
        </p:nvSpPr>
        <p:spPr/>
        <p:txBody>
          <a:bodyPr/>
          <a:lstStyle/>
          <a:p>
            <a:endParaRPr lang="en-US"/>
          </a:p>
        </p:txBody>
      </p:sp>
      <p:sp>
        <p:nvSpPr>
          <p:cNvPr id="18" name="Title 17">
            <a:extLst>
              <a:ext uri="{FF2B5EF4-FFF2-40B4-BE49-F238E27FC236}">
                <a16:creationId xmlns:a16="http://schemas.microsoft.com/office/drawing/2014/main" id="{2983C004-A985-A246-88EB-97756008BB74}"/>
              </a:ext>
            </a:extLst>
          </p:cNvPr>
          <p:cNvSpPr>
            <a:spLocks noGrp="1"/>
          </p:cNvSpPr>
          <p:nvPr>
            <p:ph type="ctrTitle"/>
          </p:nvPr>
        </p:nvSpPr>
        <p:spPr>
          <a:xfrm>
            <a:off x="6309359" y="2597994"/>
            <a:ext cx="5844704" cy="1573999"/>
          </a:xfrm>
        </p:spPr>
        <p:txBody>
          <a:bodyPr>
            <a:noAutofit/>
          </a:bodyPr>
          <a:lstStyle/>
          <a:p>
            <a:r>
              <a:rPr lang="en-US" sz="4000" dirty="0"/>
              <a:t>Anthesis Validation</a:t>
            </a:r>
            <a:br>
              <a:rPr lang="en-US" sz="4000" dirty="0"/>
            </a:br>
            <a:r>
              <a:rPr lang="en-US" sz="4000" dirty="0"/>
              <a:t>Class D: Common Mistakes</a:t>
            </a:r>
          </a:p>
        </p:txBody>
      </p:sp>
      <p:sp>
        <p:nvSpPr>
          <p:cNvPr id="19" name="Text Placeholder 18">
            <a:extLst>
              <a:ext uri="{FF2B5EF4-FFF2-40B4-BE49-F238E27FC236}">
                <a16:creationId xmlns:a16="http://schemas.microsoft.com/office/drawing/2014/main" id="{A1C5C271-C444-B942-8F35-2B9BFD53FDA8}"/>
              </a:ext>
            </a:extLst>
          </p:cNvPr>
          <p:cNvSpPr>
            <a:spLocks noGrp="1"/>
          </p:cNvSpPr>
          <p:nvPr>
            <p:ph type="body" sz="quarter" idx="16"/>
          </p:nvPr>
        </p:nvSpPr>
        <p:spPr>
          <a:xfrm>
            <a:off x="6309359" y="5137177"/>
            <a:ext cx="5210175" cy="994305"/>
          </a:xfrm>
        </p:spPr>
        <p:txBody>
          <a:bodyPr/>
          <a:lstStyle/>
          <a:p>
            <a:r>
              <a:rPr lang="en-US" dirty="0"/>
              <a:t>Anyelen Bailey</a:t>
            </a:r>
          </a:p>
        </p:txBody>
      </p:sp>
      <p:pic>
        <p:nvPicPr>
          <p:cNvPr id="8" name="Audio 7">
            <a:hlinkClick r:id="" action="ppaction://media"/>
            <a:extLst>
              <a:ext uri="{FF2B5EF4-FFF2-40B4-BE49-F238E27FC236}">
                <a16:creationId xmlns:a16="http://schemas.microsoft.com/office/drawing/2014/main" id="{14B17039-7704-3E69-BF86-13222F598DB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25919612"/>
      </p:ext>
    </p:extLst>
  </p:cSld>
  <p:clrMapOvr>
    <a:masterClrMapping/>
  </p:clrMapOvr>
  <mc:AlternateContent xmlns:mc="http://schemas.openxmlformats.org/markup-compatibility/2006" xmlns:p14="http://schemas.microsoft.com/office/powerpoint/2010/main">
    <mc:Choice Requires="p14">
      <p:transition spd="slow" p14:dur="2000" advTm="9056"/>
    </mc:Choice>
    <mc:Fallback xmlns="">
      <p:transition spd="slow" advTm="90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a:stretch>
            <a:fillRect/>
          </a:stretch>
        </p:blipFill>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r="75666"/>
          <a:stretch/>
        </p:blipFill>
        <p:spPr>
          <a:xfrm>
            <a:off x="5128683" y="2628900"/>
            <a:ext cx="1780117" cy="1600200"/>
          </a:xfrm>
          <a:prstGeom prst="rect">
            <a:avLst/>
          </a:prstGeom>
        </p:spPr>
      </p:pic>
      <p:pic>
        <p:nvPicPr>
          <p:cNvPr id="9" name="Audio 8">
            <a:hlinkClick r:id="" action="ppaction://media"/>
            <a:extLst>
              <a:ext uri="{FF2B5EF4-FFF2-40B4-BE49-F238E27FC236}">
                <a16:creationId xmlns:a16="http://schemas.microsoft.com/office/drawing/2014/main" id="{E2856AAF-32B7-463C-16F3-8E8FE99ED8F9}"/>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598396765"/>
      </p:ext>
    </p:extLst>
  </p:cSld>
  <p:clrMapOvr>
    <a:masterClrMapping/>
  </p:clrMapOvr>
  <mc:AlternateContent xmlns:mc="http://schemas.openxmlformats.org/markup-compatibility/2006" xmlns:p14="http://schemas.microsoft.com/office/powerpoint/2010/main">
    <mc:Choice Requires="p14">
      <p:transition spd="slow" p14:dur="2000" advTm="3241"/>
    </mc:Choice>
    <mc:Fallback xmlns="">
      <p:transition spd="slow" advTm="32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760D-FC3B-A5CF-5D98-CC509345BD52}"/>
              </a:ext>
            </a:extLst>
          </p:cNvPr>
          <p:cNvSpPr>
            <a:spLocks noGrp="1"/>
          </p:cNvSpPr>
          <p:nvPr>
            <p:ph type="title"/>
          </p:nvPr>
        </p:nvSpPr>
        <p:spPr/>
        <p:txBody>
          <a:bodyPr>
            <a:normAutofit/>
          </a:bodyPr>
          <a:lstStyle/>
          <a:p>
            <a:r>
              <a:rPr lang="en-US" sz="4000" dirty="0"/>
              <a:t>Presentation Overview</a:t>
            </a:r>
          </a:p>
        </p:txBody>
      </p:sp>
      <p:sp>
        <p:nvSpPr>
          <p:cNvPr id="3" name="Text Placeholder 2">
            <a:extLst>
              <a:ext uri="{FF2B5EF4-FFF2-40B4-BE49-F238E27FC236}">
                <a16:creationId xmlns:a16="http://schemas.microsoft.com/office/drawing/2014/main" id="{97933D04-ABAC-9E89-EDD3-0A95C96A5611}"/>
              </a:ext>
            </a:extLst>
          </p:cNvPr>
          <p:cNvSpPr>
            <a:spLocks noGrp="1"/>
          </p:cNvSpPr>
          <p:nvPr>
            <p:ph type="body" sz="quarter" idx="11"/>
          </p:nvPr>
        </p:nvSpPr>
        <p:spPr>
          <a:xfrm>
            <a:off x="609599" y="1504546"/>
            <a:ext cx="10972801" cy="4425950"/>
          </a:xfrm>
        </p:spPr>
        <p:txBody>
          <a:bodyPr>
            <a:normAutofit/>
          </a:bodyPr>
          <a:lstStyle/>
          <a:p>
            <a:r>
              <a:rPr lang="en-US" dirty="0"/>
              <a:t>The goal of this presentation is to highlight common mistakes encountered when completing the Anthesis Class D Full Material Declaration (FMD) forms, explain why these errors lead to rejections, and provide practical guidance and best practices to ensure accurate and compliant submissions that are approved on the first try.</a:t>
            </a:r>
          </a:p>
          <a:p>
            <a:endParaRPr lang="en-US" dirty="0"/>
          </a:p>
          <a:p>
            <a:pPr marL="285750" indent="-285750">
              <a:buFont typeface="Arial" panose="020B0604020202020204" pitchFamily="34" charset="0"/>
              <a:buChar char="•"/>
            </a:pPr>
            <a:r>
              <a:rPr lang="en-US" dirty="0"/>
              <a:t>Section A: Common Mistakes in the Business Tab</a:t>
            </a:r>
            <a:endParaRPr lang="en-US" dirty="0">
              <a:solidFill>
                <a:srgbClr val="FF0000"/>
              </a:solidFill>
            </a:endParaRPr>
          </a:p>
          <a:p>
            <a:pPr marL="285750" indent="-285750">
              <a:buFont typeface="Arial" panose="020B0604020202020204" pitchFamily="34" charset="0"/>
              <a:buChar char="•"/>
            </a:pPr>
            <a:r>
              <a:rPr lang="en-US" dirty="0"/>
              <a:t>Section B: Common Mistakes in the Product Tab</a:t>
            </a:r>
          </a:p>
          <a:p>
            <a:pPr marL="285750" indent="-285750">
              <a:buFont typeface="Arial" panose="020B0604020202020204" pitchFamily="34" charset="0"/>
              <a:buChar char="•"/>
            </a:pPr>
            <a:r>
              <a:rPr lang="en-US" dirty="0"/>
              <a:t>Section C: Common Mistakes in the Sub Products Tab</a:t>
            </a:r>
          </a:p>
          <a:p>
            <a:pPr marL="285750" indent="-285750">
              <a:buFont typeface="Arial" panose="020B0604020202020204" pitchFamily="34" charset="0"/>
              <a:buChar char="•"/>
            </a:pPr>
            <a:r>
              <a:rPr lang="en-US" dirty="0"/>
              <a:t>Section D: Common Mistakes in the Homogeneous Materials Tab</a:t>
            </a:r>
          </a:p>
          <a:p>
            <a:pPr marL="285750" indent="-285750">
              <a:buFont typeface="Arial" panose="020B0604020202020204" pitchFamily="34" charset="0"/>
              <a:buChar char="•"/>
            </a:pPr>
            <a:r>
              <a:rPr lang="en-US" dirty="0"/>
              <a:t>Section E: Common Mistakes in the Substances Tab </a:t>
            </a:r>
          </a:p>
          <a:p>
            <a:pPr marL="285750" indent="-285750">
              <a:buFont typeface="Arial" panose="020B0604020202020204" pitchFamily="34" charset="0"/>
              <a:buChar char="•"/>
            </a:pPr>
            <a:r>
              <a:rPr lang="en-US" dirty="0"/>
              <a:t>Section F: Data Summary Tab – Final Validation</a:t>
            </a:r>
          </a:p>
          <a:p>
            <a:endParaRPr lang="en-US" dirty="0"/>
          </a:p>
          <a:p>
            <a:endParaRPr lang="en-US" dirty="0"/>
          </a:p>
          <a:p>
            <a:endParaRPr lang="en-US" dirty="0">
              <a:solidFill>
                <a:srgbClr val="FF0000"/>
              </a:solidFill>
            </a:endParaRP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DFE63A20-A83F-08EA-659E-900EB6EFEF9C}"/>
              </a:ext>
            </a:extLst>
          </p:cNvPr>
          <p:cNvSpPr>
            <a:spLocks noGrp="1"/>
          </p:cNvSpPr>
          <p:nvPr>
            <p:ph type="body" sz="quarter" idx="12"/>
          </p:nvPr>
        </p:nvSpPr>
        <p:spPr>
          <a:xfrm>
            <a:off x="8491628" y="6583362"/>
            <a:ext cx="1566455" cy="244682"/>
          </a:xfrm>
        </p:spPr>
        <p:txBody>
          <a:bodyPr/>
          <a:lstStyle/>
          <a:p>
            <a:r>
              <a:rPr lang="en-US" dirty="0"/>
              <a:t>Cummins Confidential</a:t>
            </a:r>
          </a:p>
        </p:txBody>
      </p:sp>
      <p:sp>
        <p:nvSpPr>
          <p:cNvPr id="5" name="TextBox 4">
            <a:extLst>
              <a:ext uri="{FF2B5EF4-FFF2-40B4-BE49-F238E27FC236}">
                <a16:creationId xmlns:a16="http://schemas.microsoft.com/office/drawing/2014/main" id="{8B67E8A9-37BE-97EB-A918-64A8D722068A}"/>
              </a:ext>
            </a:extLst>
          </p:cNvPr>
          <p:cNvSpPr txBox="1"/>
          <p:nvPr/>
        </p:nvSpPr>
        <p:spPr>
          <a:xfrm>
            <a:off x="3403810" y="6625050"/>
            <a:ext cx="3927293" cy="230832"/>
          </a:xfrm>
          <a:prstGeom prst="rect">
            <a:avLst/>
          </a:prstGeom>
          <a:noFill/>
          <a:ln>
            <a:solidFill>
              <a:schemeClr val="accent1"/>
            </a:solidFill>
          </a:ln>
        </p:spPr>
        <p:txBody>
          <a:bodyPr wrap="square" rtlCol="0">
            <a:spAutoFit/>
          </a:bodyPr>
          <a:lstStyle/>
          <a:p>
            <a:pPr algn="ctr"/>
            <a:r>
              <a:rPr lang="en-US" sz="900" b="1" dirty="0">
                <a:solidFill>
                  <a:srgbClr val="FF0000"/>
                </a:solidFill>
              </a:rPr>
              <a:t>Read me: Provide summary/goal of what the presentation will cover</a:t>
            </a:r>
          </a:p>
        </p:txBody>
      </p:sp>
      <p:pic>
        <p:nvPicPr>
          <p:cNvPr id="10" name="Audio 9">
            <a:hlinkClick r:id="" action="ppaction://media"/>
            <a:extLst>
              <a:ext uri="{FF2B5EF4-FFF2-40B4-BE49-F238E27FC236}">
                <a16:creationId xmlns:a16="http://schemas.microsoft.com/office/drawing/2014/main" id="{A811B700-AC5B-F870-1C0E-7B9DB3C517D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561069840"/>
      </p:ext>
    </p:extLst>
  </p:cSld>
  <p:clrMapOvr>
    <a:masterClrMapping/>
  </p:clrMapOvr>
  <mc:AlternateContent xmlns:mc="http://schemas.openxmlformats.org/markup-compatibility/2006" xmlns:p14="http://schemas.microsoft.com/office/powerpoint/2010/main">
    <mc:Choice Requires="p14">
      <p:transition spd="slow" p14:dur="2000" advTm="17746"/>
    </mc:Choice>
    <mc:Fallback xmlns="">
      <p:transition spd="slow" advTm="177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3794-BC40-6C7F-8A68-49DAF4A42C6B}"/>
              </a:ext>
            </a:extLst>
          </p:cNvPr>
          <p:cNvSpPr>
            <a:spLocks noGrp="1"/>
          </p:cNvSpPr>
          <p:nvPr>
            <p:ph type="title"/>
          </p:nvPr>
        </p:nvSpPr>
        <p:spPr>
          <a:xfrm>
            <a:off x="609600" y="365126"/>
            <a:ext cx="10744200" cy="697908"/>
          </a:xfrm>
        </p:spPr>
        <p:txBody>
          <a:bodyPr>
            <a:normAutofit fontScale="90000"/>
          </a:bodyPr>
          <a:lstStyle/>
          <a:p>
            <a:r>
              <a:rPr lang="en-US" sz="4000" dirty="0"/>
              <a:t>Business Info Tab</a:t>
            </a:r>
          </a:p>
        </p:txBody>
      </p:sp>
      <p:sp>
        <p:nvSpPr>
          <p:cNvPr id="4" name="Text Placeholder 3">
            <a:extLst>
              <a:ext uri="{FF2B5EF4-FFF2-40B4-BE49-F238E27FC236}">
                <a16:creationId xmlns:a16="http://schemas.microsoft.com/office/drawing/2014/main" id="{D9D6C255-F376-E5D9-8C48-A1ECCDAE195E}"/>
              </a:ext>
            </a:extLst>
          </p:cNvPr>
          <p:cNvSpPr>
            <a:spLocks noGrp="1"/>
          </p:cNvSpPr>
          <p:nvPr>
            <p:ph type="body" sz="quarter" idx="12"/>
          </p:nvPr>
        </p:nvSpPr>
        <p:spPr/>
        <p:txBody>
          <a:bodyPr/>
          <a:lstStyle/>
          <a:p>
            <a:endParaRPr lang="en-US"/>
          </a:p>
        </p:txBody>
      </p:sp>
      <p:sp>
        <p:nvSpPr>
          <p:cNvPr id="28" name="TextBox 27">
            <a:extLst>
              <a:ext uri="{FF2B5EF4-FFF2-40B4-BE49-F238E27FC236}">
                <a16:creationId xmlns:a16="http://schemas.microsoft.com/office/drawing/2014/main" id="{9EB5E643-1473-4E70-BCB8-067A1D1F7D6F}"/>
              </a:ext>
            </a:extLst>
          </p:cNvPr>
          <p:cNvSpPr txBox="1"/>
          <p:nvPr/>
        </p:nvSpPr>
        <p:spPr>
          <a:xfrm>
            <a:off x="398514" y="1373377"/>
            <a:ext cx="5400332" cy="954107"/>
          </a:xfrm>
          <a:prstGeom prst="rect">
            <a:avLst/>
          </a:prstGeom>
          <a:noFill/>
        </p:spPr>
        <p:txBody>
          <a:bodyPr wrap="square" rtlCol="0">
            <a:spAutoFit/>
          </a:bodyPr>
          <a:lstStyle/>
          <a:p>
            <a:pPr>
              <a:buNone/>
            </a:pPr>
            <a:r>
              <a:rPr lang="en-US" sz="1400" dirty="0"/>
              <a:t>When completing the Business tab, it is important to follow the correct steps to ensure that all required information is entered and that the form proceeds without errors.</a:t>
            </a:r>
          </a:p>
          <a:p>
            <a:pPr>
              <a:buNone/>
            </a:pPr>
            <a:endParaRPr lang="en-US" sz="1400" dirty="0"/>
          </a:p>
        </p:txBody>
      </p:sp>
      <p:sp>
        <p:nvSpPr>
          <p:cNvPr id="29" name="Oval 28">
            <a:extLst>
              <a:ext uri="{FF2B5EF4-FFF2-40B4-BE49-F238E27FC236}">
                <a16:creationId xmlns:a16="http://schemas.microsoft.com/office/drawing/2014/main" id="{53A2D175-E40E-84B7-F1A2-D70C5288B4BE}"/>
              </a:ext>
            </a:extLst>
          </p:cNvPr>
          <p:cNvSpPr/>
          <p:nvPr/>
        </p:nvSpPr>
        <p:spPr>
          <a:xfrm>
            <a:off x="5925148" y="2186550"/>
            <a:ext cx="287501" cy="2818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4AFE5C5-C61C-D16D-9397-2F46BE0BC3BA}"/>
              </a:ext>
            </a:extLst>
          </p:cNvPr>
          <p:cNvSpPr/>
          <p:nvPr/>
        </p:nvSpPr>
        <p:spPr>
          <a:xfrm>
            <a:off x="11819926" y="4008735"/>
            <a:ext cx="287501" cy="2818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4B06685-15AE-A748-88F2-9A63F99BAB39}"/>
              </a:ext>
            </a:extLst>
          </p:cNvPr>
          <p:cNvSpPr/>
          <p:nvPr/>
        </p:nvSpPr>
        <p:spPr>
          <a:xfrm>
            <a:off x="11768529" y="4679806"/>
            <a:ext cx="287501" cy="2818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2B95041-3593-F646-613C-CA9C2E31DFF0}"/>
              </a:ext>
            </a:extLst>
          </p:cNvPr>
          <p:cNvSpPr txBox="1"/>
          <p:nvPr/>
        </p:nvSpPr>
        <p:spPr>
          <a:xfrm>
            <a:off x="5920768" y="2142818"/>
            <a:ext cx="169959" cy="369332"/>
          </a:xfrm>
          <a:prstGeom prst="rect">
            <a:avLst/>
          </a:prstGeom>
          <a:noFill/>
        </p:spPr>
        <p:txBody>
          <a:bodyPr wrap="square" rtlCol="0">
            <a:spAutoFit/>
          </a:bodyPr>
          <a:lstStyle/>
          <a:p>
            <a:r>
              <a:rPr lang="en-US" dirty="0"/>
              <a:t>1</a:t>
            </a:r>
          </a:p>
        </p:txBody>
      </p:sp>
      <p:sp>
        <p:nvSpPr>
          <p:cNvPr id="35" name="TextBox 34">
            <a:extLst>
              <a:ext uri="{FF2B5EF4-FFF2-40B4-BE49-F238E27FC236}">
                <a16:creationId xmlns:a16="http://schemas.microsoft.com/office/drawing/2014/main" id="{D4DA1908-7FD0-184E-405F-6EE9EF9AE1E8}"/>
              </a:ext>
            </a:extLst>
          </p:cNvPr>
          <p:cNvSpPr txBox="1"/>
          <p:nvPr/>
        </p:nvSpPr>
        <p:spPr>
          <a:xfrm>
            <a:off x="11819926" y="3965003"/>
            <a:ext cx="215914" cy="369332"/>
          </a:xfrm>
          <a:prstGeom prst="rect">
            <a:avLst/>
          </a:prstGeom>
          <a:noFill/>
        </p:spPr>
        <p:txBody>
          <a:bodyPr wrap="square" rtlCol="0">
            <a:spAutoFit/>
          </a:bodyPr>
          <a:lstStyle/>
          <a:p>
            <a:r>
              <a:rPr lang="en-US" dirty="0"/>
              <a:t>2</a:t>
            </a:r>
          </a:p>
        </p:txBody>
      </p:sp>
      <p:sp>
        <p:nvSpPr>
          <p:cNvPr id="36" name="TextBox 35">
            <a:extLst>
              <a:ext uri="{FF2B5EF4-FFF2-40B4-BE49-F238E27FC236}">
                <a16:creationId xmlns:a16="http://schemas.microsoft.com/office/drawing/2014/main" id="{E288414C-71EB-6CF2-BF8A-44F0D07F0399}"/>
              </a:ext>
            </a:extLst>
          </p:cNvPr>
          <p:cNvSpPr txBox="1"/>
          <p:nvPr/>
        </p:nvSpPr>
        <p:spPr>
          <a:xfrm>
            <a:off x="11759833" y="4636074"/>
            <a:ext cx="215914" cy="369332"/>
          </a:xfrm>
          <a:prstGeom prst="rect">
            <a:avLst/>
          </a:prstGeom>
          <a:noFill/>
        </p:spPr>
        <p:txBody>
          <a:bodyPr wrap="square" rtlCol="0">
            <a:spAutoFit/>
          </a:bodyPr>
          <a:lstStyle/>
          <a:p>
            <a:r>
              <a:rPr lang="en-US" dirty="0"/>
              <a:t>2</a:t>
            </a:r>
          </a:p>
        </p:txBody>
      </p:sp>
      <p:pic>
        <p:nvPicPr>
          <p:cNvPr id="38" name="Picture 37">
            <a:extLst>
              <a:ext uri="{FF2B5EF4-FFF2-40B4-BE49-F238E27FC236}">
                <a16:creationId xmlns:a16="http://schemas.microsoft.com/office/drawing/2014/main" id="{9E4215BD-C40C-8240-48B8-59565FC19257}"/>
              </a:ext>
            </a:extLst>
          </p:cNvPr>
          <p:cNvPicPr>
            <a:picLocks noChangeAspect="1"/>
          </p:cNvPicPr>
          <p:nvPr/>
        </p:nvPicPr>
        <p:blipFill>
          <a:blip r:embed="rId4"/>
          <a:stretch>
            <a:fillRect/>
          </a:stretch>
        </p:blipFill>
        <p:spPr>
          <a:xfrm>
            <a:off x="6212913" y="1279827"/>
            <a:ext cx="5523139" cy="4723408"/>
          </a:xfrm>
          <a:prstGeom prst="rect">
            <a:avLst/>
          </a:prstGeom>
        </p:spPr>
      </p:pic>
      <p:sp>
        <p:nvSpPr>
          <p:cNvPr id="40" name="TextBox 39">
            <a:extLst>
              <a:ext uri="{FF2B5EF4-FFF2-40B4-BE49-F238E27FC236}">
                <a16:creationId xmlns:a16="http://schemas.microsoft.com/office/drawing/2014/main" id="{0D8AF3F8-F71B-88AF-1E90-D0A7108CF30B}"/>
              </a:ext>
            </a:extLst>
          </p:cNvPr>
          <p:cNvSpPr txBox="1"/>
          <p:nvPr/>
        </p:nvSpPr>
        <p:spPr>
          <a:xfrm>
            <a:off x="137160" y="2186550"/>
            <a:ext cx="6142382" cy="4401205"/>
          </a:xfrm>
          <a:prstGeom prst="rect">
            <a:avLst/>
          </a:prstGeom>
          <a:noFill/>
        </p:spPr>
        <p:txBody>
          <a:bodyPr wrap="square" lIns="91440" tIns="45720" rIns="91440" bIns="45720" anchor="t">
            <a:spAutoFit/>
          </a:bodyPr>
          <a:lstStyle/>
          <a:p>
            <a:pPr marL="342900" indent="-342900">
              <a:buAutoNum type="arabicPeriod"/>
            </a:pPr>
            <a:r>
              <a:rPr lang="en-US" sz="1400" b="1" dirty="0"/>
              <a:t>Using an Outdated Version</a:t>
            </a:r>
            <a:br>
              <a:rPr lang="en-US" sz="1400" dirty="0"/>
            </a:br>
            <a:r>
              <a:rPr lang="en-US" sz="1400" b="1" dirty="0"/>
              <a:t>Mistake</a:t>
            </a:r>
            <a:r>
              <a:rPr lang="en-US" sz="1400" dirty="0"/>
              <a:t>: Using an older version of the Anthesis tool that allows selection between Class C and Class D.</a:t>
            </a:r>
            <a:br>
              <a:rPr lang="en-US" sz="1400" dirty="0"/>
            </a:br>
            <a:r>
              <a:rPr lang="en-US" sz="1400" b="1" dirty="0"/>
              <a:t>Impact</a:t>
            </a:r>
            <a:r>
              <a:rPr lang="en-US" sz="1400" dirty="0"/>
              <a:t>: The older version is no longer accepted when only providing class C declaration.  Class C submission can lead to rejection of the submission. </a:t>
            </a:r>
            <a:br>
              <a:rPr lang="en-US" sz="1400" dirty="0"/>
            </a:br>
            <a:r>
              <a:rPr lang="en-US" sz="1400" b="1" dirty="0"/>
              <a:t>Resolution</a:t>
            </a:r>
            <a:r>
              <a:rPr lang="en-US" sz="1400" dirty="0"/>
              <a:t>: Always use </a:t>
            </a:r>
            <a:r>
              <a:rPr lang="en-US" sz="1400" b="1" dirty="0"/>
              <a:t>Anthesis Cummins CDC Version 2.5</a:t>
            </a:r>
            <a:r>
              <a:rPr lang="en-US" sz="1400" dirty="0"/>
              <a:t>, where only </a:t>
            </a:r>
            <a:r>
              <a:rPr lang="en-US" sz="1400" b="1" dirty="0"/>
              <a:t>Class D</a:t>
            </a:r>
            <a:r>
              <a:rPr lang="en-US" sz="1400" dirty="0"/>
              <a:t> is available. Immediately discontinue use of previous versions and update all training materials accordingly.</a:t>
            </a:r>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b="1" dirty="0"/>
              <a:t>Incorrect Company Name or Vendor Code</a:t>
            </a:r>
            <a:br>
              <a:rPr lang="en-US" sz="1400" dirty="0"/>
            </a:br>
            <a:r>
              <a:rPr lang="en-US" sz="1400" b="1" dirty="0"/>
              <a:t>Mistake</a:t>
            </a:r>
            <a:r>
              <a:rPr lang="en-US" sz="1400" dirty="0"/>
              <a:t>: Entering a company name or vendor code (SIM ID) that does not exactly match Cummins’ official records.</a:t>
            </a:r>
            <a:br>
              <a:rPr lang="en-US" sz="1400" dirty="0"/>
            </a:br>
            <a:r>
              <a:rPr lang="en-US" sz="1400" b="1" dirty="0"/>
              <a:t>Impact</a:t>
            </a:r>
            <a:r>
              <a:rPr lang="en-US" sz="1400" dirty="0"/>
              <a:t>: Mismatched information can result in failed submissions, delays in approval.</a:t>
            </a:r>
            <a:br>
              <a:rPr lang="en-US" sz="1400" dirty="0"/>
            </a:br>
            <a:r>
              <a:rPr lang="en-US" sz="1400" b="1" dirty="0"/>
              <a:t>Resolution</a:t>
            </a:r>
            <a:r>
              <a:rPr lang="en-US" sz="1400" dirty="0"/>
              <a:t>: Always verify that the </a:t>
            </a:r>
            <a:r>
              <a:rPr lang="en-US" sz="1400" b="1" dirty="0"/>
              <a:t>company name and vendor code (SIM ID)</a:t>
            </a:r>
            <a:r>
              <a:rPr lang="en-US" sz="1400" dirty="0"/>
              <a:t> entered in the Business Info tab exactly match the records in Cummins’ internal system. When in doubt, reach out to your Cummins contact for confirmation.</a:t>
            </a:r>
          </a:p>
        </p:txBody>
      </p:sp>
      <mc:AlternateContent xmlns:mc="http://schemas.openxmlformats.org/markup-compatibility/2006" xmlns:p14="http://schemas.microsoft.com/office/powerpoint/2010/main">
        <mc:Choice Requires="p14">
          <p:contentPart p14:bwMode="auto" r:id="rId5">
            <p14:nvContentPartPr>
              <p14:cNvPr id="41" name="Ink 40">
                <a:extLst>
                  <a:ext uri="{FF2B5EF4-FFF2-40B4-BE49-F238E27FC236}">
                    <a16:creationId xmlns:a16="http://schemas.microsoft.com/office/drawing/2014/main" id="{CEA79BF1-F4AB-E8DC-99F0-A7054E32DE8D}"/>
                  </a:ext>
                </a:extLst>
              </p14:cNvPr>
              <p14:cNvContentPartPr/>
              <p14:nvPr/>
            </p14:nvContentPartPr>
            <p14:xfrm>
              <a:off x="6567668" y="2340438"/>
              <a:ext cx="110880" cy="5040"/>
            </p14:xfrm>
          </p:contentPart>
        </mc:Choice>
        <mc:Fallback xmlns="">
          <p:pic>
            <p:nvPicPr>
              <p:cNvPr id="41" name="Ink 40">
                <a:extLst>
                  <a:ext uri="{FF2B5EF4-FFF2-40B4-BE49-F238E27FC236}">
                    <a16:creationId xmlns:a16="http://schemas.microsoft.com/office/drawing/2014/main" id="{CEA79BF1-F4AB-E8DC-99F0-A7054E32DE8D}"/>
                  </a:ext>
                </a:extLst>
              </p:cNvPr>
              <p:cNvPicPr/>
              <p:nvPr/>
            </p:nvPicPr>
            <p:blipFill>
              <a:blip r:embed="rId6"/>
              <a:stretch>
                <a:fillRect/>
              </a:stretch>
            </p:blipFill>
            <p:spPr>
              <a:xfrm>
                <a:off x="6513668" y="2232798"/>
                <a:ext cx="2185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Ink 42">
                <a:extLst>
                  <a:ext uri="{FF2B5EF4-FFF2-40B4-BE49-F238E27FC236}">
                    <a16:creationId xmlns:a16="http://schemas.microsoft.com/office/drawing/2014/main" id="{FE56A13B-C888-E1B2-56E3-68A8DFDA6CE1}"/>
                  </a:ext>
                </a:extLst>
              </p14:cNvPr>
              <p14:cNvContentPartPr/>
              <p14:nvPr/>
            </p14:nvContentPartPr>
            <p14:xfrm>
              <a:off x="10034108" y="4182198"/>
              <a:ext cx="1606680" cy="8280"/>
            </p14:xfrm>
          </p:contentPart>
        </mc:Choice>
        <mc:Fallback xmlns="">
          <p:pic>
            <p:nvPicPr>
              <p:cNvPr id="43" name="Ink 42">
                <a:extLst>
                  <a:ext uri="{FF2B5EF4-FFF2-40B4-BE49-F238E27FC236}">
                    <a16:creationId xmlns:a16="http://schemas.microsoft.com/office/drawing/2014/main" id="{FE56A13B-C888-E1B2-56E3-68A8DFDA6CE1}"/>
                  </a:ext>
                </a:extLst>
              </p:cNvPr>
              <p:cNvPicPr/>
              <p:nvPr/>
            </p:nvPicPr>
            <p:blipFill>
              <a:blip r:embed="rId8"/>
              <a:stretch>
                <a:fillRect/>
              </a:stretch>
            </p:blipFill>
            <p:spPr>
              <a:xfrm>
                <a:off x="10016108" y="4146198"/>
                <a:ext cx="1642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5" name="Ink 44">
                <a:extLst>
                  <a:ext uri="{FF2B5EF4-FFF2-40B4-BE49-F238E27FC236}">
                    <a16:creationId xmlns:a16="http://schemas.microsoft.com/office/drawing/2014/main" id="{6EF6C99D-FA05-6765-21E8-D860F84819BB}"/>
                  </a:ext>
                </a:extLst>
              </p14:cNvPr>
              <p14:cNvContentPartPr/>
              <p14:nvPr/>
            </p14:nvContentPartPr>
            <p14:xfrm>
              <a:off x="10034108" y="4778358"/>
              <a:ext cx="1335960" cy="39960"/>
            </p14:xfrm>
          </p:contentPart>
        </mc:Choice>
        <mc:Fallback xmlns="">
          <p:pic>
            <p:nvPicPr>
              <p:cNvPr id="45" name="Ink 44">
                <a:extLst>
                  <a:ext uri="{FF2B5EF4-FFF2-40B4-BE49-F238E27FC236}">
                    <a16:creationId xmlns:a16="http://schemas.microsoft.com/office/drawing/2014/main" id="{6EF6C99D-FA05-6765-21E8-D860F84819BB}"/>
                  </a:ext>
                </a:extLst>
              </p:cNvPr>
              <p:cNvPicPr/>
              <p:nvPr/>
            </p:nvPicPr>
            <p:blipFill>
              <a:blip r:embed="rId10"/>
              <a:stretch>
                <a:fillRect/>
              </a:stretch>
            </p:blipFill>
            <p:spPr>
              <a:xfrm>
                <a:off x="10016108" y="4742358"/>
                <a:ext cx="1371600" cy="111600"/>
              </a:xfrm>
              <a:prstGeom prst="rect">
                <a:avLst/>
              </a:prstGeom>
            </p:spPr>
          </p:pic>
        </mc:Fallback>
      </mc:AlternateContent>
      <p:pic>
        <p:nvPicPr>
          <p:cNvPr id="7" name="Audio 6">
            <a:hlinkClick r:id="" action="ppaction://media"/>
            <a:extLst>
              <a:ext uri="{FF2B5EF4-FFF2-40B4-BE49-F238E27FC236}">
                <a16:creationId xmlns:a16="http://schemas.microsoft.com/office/drawing/2014/main" id="{B237C381-8A56-377A-ABB8-77675E5E6318}"/>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110022154"/>
      </p:ext>
    </p:extLst>
  </p:cSld>
  <p:clrMapOvr>
    <a:masterClrMapping/>
  </p:clrMapOvr>
  <mc:AlternateContent xmlns:mc="http://schemas.openxmlformats.org/markup-compatibility/2006" xmlns:p14="http://schemas.microsoft.com/office/powerpoint/2010/main">
    <mc:Choice Requires="p14">
      <p:transition spd="slow" p14:dur="2000" advTm="26146"/>
    </mc:Choice>
    <mc:Fallback xmlns="">
      <p:transition spd="slow" advTm="261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444B-E358-B142-CECE-2368C2DD865A}"/>
              </a:ext>
            </a:extLst>
          </p:cNvPr>
          <p:cNvSpPr>
            <a:spLocks noGrp="1"/>
          </p:cNvSpPr>
          <p:nvPr>
            <p:ph type="title"/>
          </p:nvPr>
        </p:nvSpPr>
        <p:spPr>
          <a:xfrm>
            <a:off x="116264" y="220189"/>
            <a:ext cx="10744200" cy="589032"/>
          </a:xfrm>
        </p:spPr>
        <p:txBody>
          <a:bodyPr>
            <a:normAutofit fontScale="90000"/>
          </a:bodyPr>
          <a:lstStyle/>
          <a:p>
            <a:r>
              <a:rPr lang="en-US" sz="4000" dirty="0"/>
              <a:t>Products Tab</a:t>
            </a:r>
          </a:p>
        </p:txBody>
      </p:sp>
      <p:sp>
        <p:nvSpPr>
          <p:cNvPr id="4" name="Text Placeholder 3">
            <a:extLst>
              <a:ext uri="{FF2B5EF4-FFF2-40B4-BE49-F238E27FC236}">
                <a16:creationId xmlns:a16="http://schemas.microsoft.com/office/drawing/2014/main" id="{5ECD4EAC-E9C7-8A8C-7694-E0492DDA0382}"/>
              </a:ext>
            </a:extLst>
          </p:cNvPr>
          <p:cNvSpPr>
            <a:spLocks noGrp="1"/>
          </p:cNvSpPr>
          <p:nvPr>
            <p:ph type="body" sz="quarter" idx="12"/>
          </p:nvPr>
        </p:nvSpPr>
        <p:spPr/>
        <p:txBody>
          <a:bodyPr/>
          <a:lstStyle/>
          <a:p>
            <a:endParaRPr lang="en-US"/>
          </a:p>
        </p:txBody>
      </p:sp>
      <p:pic>
        <p:nvPicPr>
          <p:cNvPr id="8" name="Picture 7">
            <a:extLst>
              <a:ext uri="{FF2B5EF4-FFF2-40B4-BE49-F238E27FC236}">
                <a16:creationId xmlns:a16="http://schemas.microsoft.com/office/drawing/2014/main" id="{C459F3E6-05E4-4783-403E-28F522360F5B}"/>
              </a:ext>
            </a:extLst>
          </p:cNvPr>
          <p:cNvPicPr>
            <a:picLocks noChangeAspect="1"/>
          </p:cNvPicPr>
          <p:nvPr/>
        </p:nvPicPr>
        <p:blipFill>
          <a:blip r:embed="rId4"/>
          <a:stretch>
            <a:fillRect/>
          </a:stretch>
        </p:blipFill>
        <p:spPr>
          <a:xfrm>
            <a:off x="6440134" y="1709530"/>
            <a:ext cx="5583863" cy="3737113"/>
          </a:xfrm>
          <a:prstGeom prst="rect">
            <a:avLst/>
          </a:prstGeom>
        </p:spPr>
      </p:pic>
      <p:sp>
        <p:nvSpPr>
          <p:cNvPr id="3" name="TextBox 2">
            <a:extLst>
              <a:ext uri="{FF2B5EF4-FFF2-40B4-BE49-F238E27FC236}">
                <a16:creationId xmlns:a16="http://schemas.microsoft.com/office/drawing/2014/main" id="{CF23AB62-C14E-61FE-ECD4-70CB1D5F024F}"/>
              </a:ext>
            </a:extLst>
          </p:cNvPr>
          <p:cNvSpPr txBox="1"/>
          <p:nvPr/>
        </p:nvSpPr>
        <p:spPr>
          <a:xfrm>
            <a:off x="124558" y="918734"/>
            <a:ext cx="6114959" cy="5909310"/>
          </a:xfrm>
          <a:prstGeom prst="rect">
            <a:avLst/>
          </a:prstGeom>
          <a:noFill/>
        </p:spPr>
        <p:txBody>
          <a:bodyPr wrap="square" lIns="91440" tIns="45720" rIns="91440" bIns="45720" rtlCol="0" anchor="t">
            <a:spAutoFit/>
          </a:bodyPr>
          <a:lstStyle/>
          <a:p>
            <a:pPr>
              <a:buNone/>
            </a:pPr>
            <a:r>
              <a:rPr lang="en-US" sz="1400" dirty="0"/>
              <a:t>The Product tab is essential for accurately identifying the product being submitted. It's important to enter information correctly to avoid submission issues.</a:t>
            </a:r>
          </a:p>
          <a:p>
            <a:pPr>
              <a:buNone/>
            </a:pPr>
            <a:endParaRPr lang="en-US" sz="1400" dirty="0"/>
          </a:p>
          <a:p>
            <a:pPr>
              <a:buNone/>
            </a:pPr>
            <a:r>
              <a:rPr lang="en-US" sz="1400" b="1" dirty="0"/>
              <a:t>1. Listing Multiple Products</a:t>
            </a:r>
          </a:p>
          <a:p>
            <a:pPr>
              <a:buFont typeface="Arial" panose="020B0604020202020204" pitchFamily="34" charset="0"/>
              <a:buChar char="•"/>
            </a:pPr>
            <a:r>
              <a:rPr lang="en-US" sz="1400" b="1" dirty="0"/>
              <a:t>Mistake</a:t>
            </a:r>
            <a:r>
              <a:rPr lang="en-US" sz="1400" dirty="0"/>
              <a:t>: Adding more than one product in the Product tab.</a:t>
            </a:r>
          </a:p>
          <a:p>
            <a:pPr>
              <a:buFont typeface="Arial" panose="020B0604020202020204" pitchFamily="34" charset="0"/>
              <a:buChar char="•"/>
            </a:pPr>
            <a:r>
              <a:rPr lang="en-US" sz="1400" b="1" dirty="0"/>
              <a:t>Impact</a:t>
            </a:r>
            <a:r>
              <a:rPr lang="en-US" sz="1400" dirty="0"/>
              <a:t>: For class D declaration </a:t>
            </a:r>
            <a:r>
              <a:rPr lang="en-US" sz="1400" b="1" dirty="0"/>
              <a:t>only one product per submission is allowed</a:t>
            </a:r>
            <a:r>
              <a:rPr lang="en-US" sz="1400" dirty="0"/>
              <a:t>. Entering multiple products can cause rejection. </a:t>
            </a:r>
          </a:p>
          <a:p>
            <a:pPr>
              <a:buFont typeface="Arial" panose="020B0604020202020204" pitchFamily="34" charset="0"/>
              <a:buChar char="•"/>
            </a:pPr>
            <a:r>
              <a:rPr lang="en-US" sz="1400" b="1" dirty="0"/>
              <a:t>Resolution</a:t>
            </a:r>
            <a:r>
              <a:rPr lang="en-US" sz="1400" dirty="0"/>
              <a:t>: Always ensure that </a:t>
            </a:r>
            <a:r>
              <a:rPr lang="en-US" sz="1400" b="1" dirty="0"/>
              <a:t>only a single product</a:t>
            </a:r>
            <a:r>
              <a:rPr lang="en-US" sz="1400" dirty="0"/>
              <a:t> is listed in this tab. If multiple products need to be submitted, they must be entered in </a:t>
            </a:r>
            <a:r>
              <a:rPr lang="en-US" sz="1400" b="1" dirty="0"/>
              <a:t>separate forms</a:t>
            </a:r>
            <a:r>
              <a:rPr lang="en-US" sz="1400" dirty="0"/>
              <a:t>. Please make sure item number matches Cummins part number.</a:t>
            </a:r>
            <a:endParaRPr lang="en-US"/>
          </a:p>
          <a:p>
            <a:endParaRPr lang="en-US" sz="1400" dirty="0"/>
          </a:p>
          <a:p>
            <a:pPr>
              <a:buNone/>
            </a:pPr>
            <a:r>
              <a:rPr lang="en-US" sz="1400" b="1" dirty="0"/>
              <a:t>2. Incomplete Column Entries</a:t>
            </a:r>
          </a:p>
          <a:p>
            <a:pPr>
              <a:buFont typeface="Arial" panose="020B0604020202020204" pitchFamily="34" charset="0"/>
              <a:buChar char="•"/>
            </a:pPr>
            <a:r>
              <a:rPr lang="en-US" sz="1400" b="1" dirty="0"/>
              <a:t>Mistake</a:t>
            </a:r>
            <a:r>
              <a:rPr lang="en-US" sz="1400" dirty="0"/>
              <a:t>: Leaving required columns blank (except one noted exception).</a:t>
            </a:r>
          </a:p>
          <a:p>
            <a:pPr>
              <a:buFont typeface="Arial" panose="020B0604020202020204" pitchFamily="34" charset="0"/>
              <a:buChar char="•"/>
            </a:pPr>
            <a:r>
              <a:rPr lang="en-US" sz="1400" b="1" dirty="0"/>
              <a:t>Impact</a:t>
            </a:r>
            <a:r>
              <a:rPr lang="en-US" sz="1400" dirty="0"/>
              <a:t>: Missing information can result in the submission being flagged as incomplete or rejected.</a:t>
            </a:r>
          </a:p>
          <a:p>
            <a:pPr>
              <a:buFont typeface="Arial" panose="020B0604020202020204" pitchFamily="34" charset="0"/>
              <a:buChar char="•"/>
            </a:pPr>
            <a:r>
              <a:rPr lang="en-US" sz="1400" b="1" dirty="0"/>
              <a:t>Resolution</a:t>
            </a:r>
            <a:r>
              <a:rPr lang="en-US" sz="1400" dirty="0"/>
              <a:t>: All columns in the Product tab must be filled out </a:t>
            </a:r>
            <a:r>
              <a:rPr lang="en-US" sz="1400" b="1" dirty="0"/>
              <a:t>completely and accurately</a:t>
            </a:r>
            <a:r>
              <a:rPr lang="en-US" sz="1400" dirty="0"/>
              <a:t>, with the exception of the </a:t>
            </a:r>
            <a:r>
              <a:rPr lang="en-US" sz="1400" b="1" dirty="0"/>
              <a:t>"</a:t>
            </a:r>
            <a:r>
              <a:rPr lang="en-US" sz="1400" b="1" dirty="0" err="1"/>
              <a:t>Mfr</a:t>
            </a:r>
            <a:r>
              <a:rPr lang="en-US" sz="1400" b="1" dirty="0"/>
              <a:t> Site" (Manufacturer Site)</a:t>
            </a:r>
            <a:r>
              <a:rPr lang="en-US" sz="1400" dirty="0"/>
              <a:t> column, which </a:t>
            </a:r>
            <a:r>
              <a:rPr lang="en-US" sz="1400" b="1" dirty="0"/>
              <a:t>should be left blank</a:t>
            </a:r>
            <a:r>
              <a:rPr lang="en-US" sz="1400" dirty="0"/>
              <a:t> unless specifically requested.</a:t>
            </a:r>
          </a:p>
          <a:p>
            <a:endParaRPr lang="en-US" sz="1400" dirty="0"/>
          </a:p>
          <a:p>
            <a:pPr>
              <a:buNone/>
            </a:pPr>
            <a:r>
              <a:rPr lang="en-US" sz="1400" b="1" dirty="0"/>
              <a:t>3. Unnecessary Completion of "</a:t>
            </a:r>
            <a:r>
              <a:rPr lang="en-US" sz="1400" b="1" dirty="0" err="1"/>
              <a:t>Mfr</a:t>
            </a:r>
            <a:r>
              <a:rPr lang="en-US" sz="1400" b="1" dirty="0"/>
              <a:t> Site"</a:t>
            </a:r>
          </a:p>
          <a:p>
            <a:pPr>
              <a:buFont typeface="Arial" panose="020B0604020202020204" pitchFamily="34" charset="0"/>
              <a:buChar char="•"/>
            </a:pPr>
            <a:r>
              <a:rPr lang="en-US" sz="1400" b="1" dirty="0"/>
              <a:t>Mistake</a:t>
            </a:r>
            <a:r>
              <a:rPr lang="en-US" sz="1400" dirty="0"/>
              <a:t>: Filling in the "</a:t>
            </a:r>
            <a:r>
              <a:rPr lang="en-US" sz="1400" dirty="0" err="1"/>
              <a:t>Mfr</a:t>
            </a:r>
            <a:r>
              <a:rPr lang="en-US" sz="1400" dirty="0"/>
              <a:t> Site" field unnecessarily.</a:t>
            </a:r>
          </a:p>
          <a:p>
            <a:pPr>
              <a:buFont typeface="Arial" panose="020B0604020202020204" pitchFamily="34" charset="0"/>
              <a:buChar char="•"/>
            </a:pPr>
            <a:r>
              <a:rPr lang="en-US" sz="1400" b="1" dirty="0"/>
              <a:t>Impact</a:t>
            </a:r>
            <a:r>
              <a:rPr lang="en-US" sz="1400" dirty="0"/>
              <a:t>: This can cause confusion during validation or delay processing, especially if the site information does not match internal records.</a:t>
            </a:r>
          </a:p>
          <a:p>
            <a:pPr>
              <a:buFont typeface="Arial" panose="020B0604020202020204" pitchFamily="34" charset="0"/>
              <a:buChar char="•"/>
            </a:pPr>
            <a:r>
              <a:rPr lang="en-US" sz="1400" b="1" dirty="0"/>
              <a:t>Resolution</a:t>
            </a:r>
            <a:r>
              <a:rPr lang="en-US" sz="1400" dirty="0"/>
              <a:t>: </a:t>
            </a:r>
            <a:r>
              <a:rPr lang="en-US" sz="1400" b="1" dirty="0"/>
              <a:t>Do not fill out the "</a:t>
            </a:r>
            <a:r>
              <a:rPr lang="en-US" sz="1400" b="1" dirty="0" err="1"/>
              <a:t>Mfr</a:t>
            </a:r>
            <a:r>
              <a:rPr lang="en-US" sz="1400" b="1" dirty="0"/>
              <a:t> Site" column</a:t>
            </a:r>
            <a:r>
              <a:rPr lang="en-US" sz="1400" dirty="0"/>
              <a:t> unless you have been explicitly instructed to do so.</a:t>
            </a:r>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D62F8E6-935E-3127-74D9-9CF532F7E135}"/>
                  </a:ext>
                </a:extLst>
              </p14:cNvPr>
              <p14:cNvContentPartPr/>
              <p14:nvPr/>
            </p14:nvContentPartPr>
            <p14:xfrm>
              <a:off x="6440134" y="2527998"/>
              <a:ext cx="286560" cy="360"/>
            </p14:xfrm>
          </p:contentPart>
        </mc:Choice>
        <mc:Fallback xmlns="">
          <p:pic>
            <p:nvPicPr>
              <p:cNvPr id="7" name="Ink 6">
                <a:extLst>
                  <a:ext uri="{FF2B5EF4-FFF2-40B4-BE49-F238E27FC236}">
                    <a16:creationId xmlns:a16="http://schemas.microsoft.com/office/drawing/2014/main" id="{5D62F8E6-935E-3127-74D9-9CF532F7E135}"/>
                  </a:ext>
                </a:extLst>
              </p:cNvPr>
              <p:cNvPicPr/>
              <p:nvPr/>
            </p:nvPicPr>
            <p:blipFill>
              <a:blip r:embed="rId6"/>
              <a:stretch>
                <a:fillRect/>
              </a:stretch>
            </p:blipFill>
            <p:spPr>
              <a:xfrm>
                <a:off x="6386134" y="2420358"/>
                <a:ext cx="394200" cy="216000"/>
              </a:xfrm>
              <a:prstGeom prst="rect">
                <a:avLst/>
              </a:prstGeom>
            </p:spPr>
          </p:pic>
        </mc:Fallback>
      </mc:AlternateContent>
      <p:sp>
        <p:nvSpPr>
          <p:cNvPr id="9" name="Oval 8">
            <a:extLst>
              <a:ext uri="{FF2B5EF4-FFF2-40B4-BE49-F238E27FC236}">
                <a16:creationId xmlns:a16="http://schemas.microsoft.com/office/drawing/2014/main" id="{3200B1BA-9C4A-8D7B-B2C5-9041263C4FDA}"/>
              </a:ext>
            </a:extLst>
          </p:cNvPr>
          <p:cNvSpPr/>
          <p:nvPr/>
        </p:nvSpPr>
        <p:spPr>
          <a:xfrm>
            <a:off x="6153574" y="2430847"/>
            <a:ext cx="286560" cy="2692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D05F1F-A192-5F1C-07B1-EAFD9F437F6C}"/>
              </a:ext>
            </a:extLst>
          </p:cNvPr>
          <p:cNvSpPr txBox="1"/>
          <p:nvPr/>
        </p:nvSpPr>
        <p:spPr>
          <a:xfrm>
            <a:off x="6177584" y="2380813"/>
            <a:ext cx="119270" cy="369332"/>
          </a:xfrm>
          <a:prstGeom prst="rect">
            <a:avLst/>
          </a:prstGeom>
          <a:noFill/>
        </p:spPr>
        <p:txBody>
          <a:bodyPr wrap="square" rtlCol="0">
            <a:spAutoFit/>
          </a:bodyPr>
          <a:lstStyle/>
          <a:p>
            <a:r>
              <a:rPr lang="en-US" dirty="0"/>
              <a:t>1</a:t>
            </a:r>
          </a:p>
        </p:txBody>
      </p:sp>
      <p:sp>
        <p:nvSpPr>
          <p:cNvPr id="11" name="Oval 10">
            <a:extLst>
              <a:ext uri="{FF2B5EF4-FFF2-40B4-BE49-F238E27FC236}">
                <a16:creationId xmlns:a16="http://schemas.microsoft.com/office/drawing/2014/main" id="{07E05BDC-92EA-AF87-88BB-36A6336986FB}"/>
              </a:ext>
            </a:extLst>
          </p:cNvPr>
          <p:cNvSpPr/>
          <p:nvPr/>
        </p:nvSpPr>
        <p:spPr>
          <a:xfrm>
            <a:off x="8416291" y="1993729"/>
            <a:ext cx="286560" cy="2692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C190272-C6FA-FEBF-D966-017BC175EAB1}"/>
              </a:ext>
            </a:extLst>
          </p:cNvPr>
          <p:cNvSpPr txBox="1"/>
          <p:nvPr/>
        </p:nvSpPr>
        <p:spPr>
          <a:xfrm>
            <a:off x="8456508" y="1933410"/>
            <a:ext cx="119270" cy="369332"/>
          </a:xfrm>
          <a:prstGeom prst="rect">
            <a:avLst/>
          </a:prstGeom>
          <a:noFill/>
        </p:spPr>
        <p:txBody>
          <a:bodyPr wrap="square" rtlCol="0">
            <a:spAutoFit/>
          </a:bodyPr>
          <a:lstStyle/>
          <a:p>
            <a:r>
              <a:rPr lang="en-US" dirty="0"/>
              <a:t>3</a:t>
            </a:r>
          </a:p>
        </p:txBody>
      </p:sp>
      <p:sp>
        <p:nvSpPr>
          <p:cNvPr id="13" name="Oval 12">
            <a:extLst>
              <a:ext uri="{FF2B5EF4-FFF2-40B4-BE49-F238E27FC236}">
                <a16:creationId xmlns:a16="http://schemas.microsoft.com/office/drawing/2014/main" id="{EC853A58-A1D1-DE9E-A432-07789EDCF46D}"/>
              </a:ext>
            </a:extLst>
          </p:cNvPr>
          <p:cNvSpPr/>
          <p:nvPr/>
        </p:nvSpPr>
        <p:spPr>
          <a:xfrm>
            <a:off x="6611721" y="2658605"/>
            <a:ext cx="286560" cy="2692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ADF4219-68BB-2646-AF13-682D85572FEC}"/>
              </a:ext>
            </a:extLst>
          </p:cNvPr>
          <p:cNvSpPr/>
          <p:nvPr/>
        </p:nvSpPr>
        <p:spPr>
          <a:xfrm>
            <a:off x="7338715" y="2658605"/>
            <a:ext cx="286560" cy="2692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359D2B5-6702-4FB9-55D9-D4C0A25CC910}"/>
              </a:ext>
            </a:extLst>
          </p:cNvPr>
          <p:cNvSpPr/>
          <p:nvPr/>
        </p:nvSpPr>
        <p:spPr>
          <a:xfrm>
            <a:off x="8022892" y="2656110"/>
            <a:ext cx="286560" cy="2692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7989700-A51B-F45A-AF71-D177F13B5BF6}"/>
              </a:ext>
            </a:extLst>
          </p:cNvPr>
          <p:cNvSpPr/>
          <p:nvPr/>
        </p:nvSpPr>
        <p:spPr>
          <a:xfrm>
            <a:off x="9274855" y="2656110"/>
            <a:ext cx="286560" cy="2692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FB9C879-EF03-E7EA-A2E2-3DF22AD50199}"/>
              </a:ext>
            </a:extLst>
          </p:cNvPr>
          <p:cNvSpPr/>
          <p:nvPr/>
        </p:nvSpPr>
        <p:spPr>
          <a:xfrm>
            <a:off x="10161058" y="2656110"/>
            <a:ext cx="286560" cy="2692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70AB611-F604-6395-AF48-BBD8BF1BE518}"/>
              </a:ext>
            </a:extLst>
          </p:cNvPr>
          <p:cNvSpPr/>
          <p:nvPr/>
        </p:nvSpPr>
        <p:spPr>
          <a:xfrm>
            <a:off x="11219906" y="2656110"/>
            <a:ext cx="286560" cy="2692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689CEC4-4738-CCDF-2871-A88E6EFD03E6}"/>
              </a:ext>
            </a:extLst>
          </p:cNvPr>
          <p:cNvSpPr/>
          <p:nvPr/>
        </p:nvSpPr>
        <p:spPr>
          <a:xfrm>
            <a:off x="11645825" y="2656109"/>
            <a:ext cx="286560" cy="2692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AE75F34-B3EC-61F9-E989-58403000A952}"/>
              </a:ext>
            </a:extLst>
          </p:cNvPr>
          <p:cNvSpPr txBox="1"/>
          <p:nvPr/>
        </p:nvSpPr>
        <p:spPr>
          <a:xfrm>
            <a:off x="6611350" y="2606075"/>
            <a:ext cx="143285" cy="369332"/>
          </a:xfrm>
          <a:prstGeom prst="rect">
            <a:avLst/>
          </a:prstGeom>
          <a:noFill/>
        </p:spPr>
        <p:txBody>
          <a:bodyPr wrap="square" rtlCol="0">
            <a:spAutoFit/>
          </a:bodyPr>
          <a:lstStyle/>
          <a:p>
            <a:r>
              <a:rPr lang="en-US" dirty="0"/>
              <a:t>2</a:t>
            </a:r>
          </a:p>
        </p:txBody>
      </p:sp>
      <p:sp>
        <p:nvSpPr>
          <p:cNvPr id="24" name="TextBox 23">
            <a:extLst>
              <a:ext uri="{FF2B5EF4-FFF2-40B4-BE49-F238E27FC236}">
                <a16:creationId xmlns:a16="http://schemas.microsoft.com/office/drawing/2014/main" id="{9620848B-4E6B-14D3-5C55-9B34D855B86D}"/>
              </a:ext>
            </a:extLst>
          </p:cNvPr>
          <p:cNvSpPr txBox="1"/>
          <p:nvPr/>
        </p:nvSpPr>
        <p:spPr>
          <a:xfrm>
            <a:off x="7352146" y="2583656"/>
            <a:ext cx="143285" cy="369332"/>
          </a:xfrm>
          <a:prstGeom prst="rect">
            <a:avLst/>
          </a:prstGeom>
          <a:noFill/>
        </p:spPr>
        <p:txBody>
          <a:bodyPr wrap="square" rtlCol="0">
            <a:spAutoFit/>
          </a:bodyPr>
          <a:lstStyle/>
          <a:p>
            <a:r>
              <a:rPr lang="en-US" dirty="0"/>
              <a:t>2</a:t>
            </a:r>
          </a:p>
        </p:txBody>
      </p:sp>
      <p:sp>
        <p:nvSpPr>
          <p:cNvPr id="25" name="TextBox 24">
            <a:extLst>
              <a:ext uri="{FF2B5EF4-FFF2-40B4-BE49-F238E27FC236}">
                <a16:creationId xmlns:a16="http://schemas.microsoft.com/office/drawing/2014/main" id="{52B19AC8-EABC-2B2C-145D-D53BE2879819}"/>
              </a:ext>
            </a:extLst>
          </p:cNvPr>
          <p:cNvSpPr txBox="1"/>
          <p:nvPr/>
        </p:nvSpPr>
        <p:spPr>
          <a:xfrm>
            <a:off x="8026509" y="2583656"/>
            <a:ext cx="143285" cy="369332"/>
          </a:xfrm>
          <a:prstGeom prst="rect">
            <a:avLst/>
          </a:prstGeom>
          <a:noFill/>
        </p:spPr>
        <p:txBody>
          <a:bodyPr wrap="square" rtlCol="0">
            <a:spAutoFit/>
          </a:bodyPr>
          <a:lstStyle/>
          <a:p>
            <a:r>
              <a:rPr lang="en-US" dirty="0"/>
              <a:t>2</a:t>
            </a:r>
          </a:p>
        </p:txBody>
      </p:sp>
      <p:sp>
        <p:nvSpPr>
          <p:cNvPr id="26" name="TextBox 25">
            <a:extLst>
              <a:ext uri="{FF2B5EF4-FFF2-40B4-BE49-F238E27FC236}">
                <a16:creationId xmlns:a16="http://schemas.microsoft.com/office/drawing/2014/main" id="{27ABD50F-8074-E546-E7CB-F0CF79F8F10D}"/>
              </a:ext>
            </a:extLst>
          </p:cNvPr>
          <p:cNvSpPr txBox="1"/>
          <p:nvPr/>
        </p:nvSpPr>
        <p:spPr>
          <a:xfrm>
            <a:off x="9277286" y="2583656"/>
            <a:ext cx="143285" cy="369332"/>
          </a:xfrm>
          <a:prstGeom prst="rect">
            <a:avLst/>
          </a:prstGeom>
          <a:noFill/>
        </p:spPr>
        <p:txBody>
          <a:bodyPr wrap="square" rtlCol="0">
            <a:spAutoFit/>
          </a:bodyPr>
          <a:lstStyle/>
          <a:p>
            <a:r>
              <a:rPr lang="en-US" dirty="0"/>
              <a:t>2</a:t>
            </a:r>
          </a:p>
        </p:txBody>
      </p:sp>
      <p:sp>
        <p:nvSpPr>
          <p:cNvPr id="27" name="TextBox 26">
            <a:extLst>
              <a:ext uri="{FF2B5EF4-FFF2-40B4-BE49-F238E27FC236}">
                <a16:creationId xmlns:a16="http://schemas.microsoft.com/office/drawing/2014/main" id="{7B7DC7C8-5510-1050-1A86-5FCA2615AE15}"/>
              </a:ext>
            </a:extLst>
          </p:cNvPr>
          <p:cNvSpPr txBox="1"/>
          <p:nvPr/>
        </p:nvSpPr>
        <p:spPr>
          <a:xfrm>
            <a:off x="10161053" y="2583656"/>
            <a:ext cx="143285" cy="369332"/>
          </a:xfrm>
          <a:prstGeom prst="rect">
            <a:avLst/>
          </a:prstGeom>
          <a:noFill/>
        </p:spPr>
        <p:txBody>
          <a:bodyPr wrap="square" rtlCol="0">
            <a:spAutoFit/>
          </a:bodyPr>
          <a:lstStyle/>
          <a:p>
            <a:r>
              <a:rPr lang="en-US" dirty="0"/>
              <a:t>2</a:t>
            </a:r>
          </a:p>
        </p:txBody>
      </p:sp>
      <p:sp>
        <p:nvSpPr>
          <p:cNvPr id="28" name="TextBox 27">
            <a:extLst>
              <a:ext uri="{FF2B5EF4-FFF2-40B4-BE49-F238E27FC236}">
                <a16:creationId xmlns:a16="http://schemas.microsoft.com/office/drawing/2014/main" id="{E9E7DCDA-98A2-D9ED-4193-2178495810FA}"/>
              </a:ext>
            </a:extLst>
          </p:cNvPr>
          <p:cNvSpPr txBox="1"/>
          <p:nvPr/>
        </p:nvSpPr>
        <p:spPr>
          <a:xfrm>
            <a:off x="11219901" y="2603749"/>
            <a:ext cx="143285" cy="369332"/>
          </a:xfrm>
          <a:prstGeom prst="rect">
            <a:avLst/>
          </a:prstGeom>
          <a:noFill/>
        </p:spPr>
        <p:txBody>
          <a:bodyPr wrap="square" rtlCol="0">
            <a:spAutoFit/>
          </a:bodyPr>
          <a:lstStyle/>
          <a:p>
            <a:r>
              <a:rPr lang="en-US" dirty="0"/>
              <a:t>2</a:t>
            </a:r>
          </a:p>
        </p:txBody>
      </p:sp>
      <p:sp>
        <p:nvSpPr>
          <p:cNvPr id="29" name="TextBox 28">
            <a:extLst>
              <a:ext uri="{FF2B5EF4-FFF2-40B4-BE49-F238E27FC236}">
                <a16:creationId xmlns:a16="http://schemas.microsoft.com/office/drawing/2014/main" id="{10A942E6-DACF-CAB4-275F-25C3A1C8285C}"/>
              </a:ext>
            </a:extLst>
          </p:cNvPr>
          <p:cNvSpPr txBox="1"/>
          <p:nvPr/>
        </p:nvSpPr>
        <p:spPr>
          <a:xfrm>
            <a:off x="11660610" y="2611700"/>
            <a:ext cx="143285" cy="369332"/>
          </a:xfrm>
          <a:prstGeom prst="rect">
            <a:avLst/>
          </a:prstGeom>
          <a:noFill/>
        </p:spPr>
        <p:txBody>
          <a:bodyPr wrap="square" rtlCol="0">
            <a:spAutoFit/>
          </a:bodyPr>
          <a:lstStyle/>
          <a:p>
            <a:r>
              <a:rPr lang="en-US" dirty="0"/>
              <a:t>2</a:t>
            </a:r>
          </a:p>
        </p:txBody>
      </p:sp>
      <p:pic>
        <p:nvPicPr>
          <p:cNvPr id="21" name="Audio 20">
            <a:hlinkClick r:id="" action="ppaction://media"/>
            <a:extLst>
              <a:ext uri="{FF2B5EF4-FFF2-40B4-BE49-F238E27FC236}">
                <a16:creationId xmlns:a16="http://schemas.microsoft.com/office/drawing/2014/main" id="{B554A6A7-F92B-3EC1-12B3-5904CA0B8BBE}"/>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10095719"/>
      </p:ext>
    </p:extLst>
  </p:cSld>
  <p:clrMapOvr>
    <a:masterClrMapping/>
  </p:clrMapOvr>
  <mc:AlternateContent xmlns:mc="http://schemas.openxmlformats.org/markup-compatibility/2006" xmlns:p14="http://schemas.microsoft.com/office/powerpoint/2010/main">
    <mc:Choice Requires="p14">
      <p:transition spd="slow" p14:dur="2000" advTm="12420"/>
    </mc:Choice>
    <mc:Fallback xmlns="">
      <p:transition spd="slow" advTm="124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1A0BD-5BD4-6C2C-67A1-D96AA6CBCC17}"/>
              </a:ext>
            </a:extLst>
          </p:cNvPr>
          <p:cNvSpPr>
            <a:spLocks noGrp="1"/>
          </p:cNvSpPr>
          <p:nvPr>
            <p:ph type="title"/>
          </p:nvPr>
        </p:nvSpPr>
        <p:spPr>
          <a:xfrm>
            <a:off x="277964" y="334277"/>
            <a:ext cx="10744200" cy="769053"/>
          </a:xfrm>
        </p:spPr>
        <p:txBody>
          <a:bodyPr>
            <a:normAutofit/>
          </a:bodyPr>
          <a:lstStyle/>
          <a:p>
            <a:r>
              <a:rPr lang="en-US" sz="4000" dirty="0"/>
              <a:t>Sub Products Tab</a:t>
            </a:r>
          </a:p>
        </p:txBody>
      </p:sp>
      <p:sp>
        <p:nvSpPr>
          <p:cNvPr id="4" name="Text Placeholder 3">
            <a:extLst>
              <a:ext uri="{FF2B5EF4-FFF2-40B4-BE49-F238E27FC236}">
                <a16:creationId xmlns:a16="http://schemas.microsoft.com/office/drawing/2014/main" id="{B3AA3EAC-D5B0-CBB7-7201-DF2B139763BC}"/>
              </a:ext>
            </a:extLst>
          </p:cNvPr>
          <p:cNvSpPr>
            <a:spLocks noGrp="1"/>
          </p:cNvSpPr>
          <p:nvPr>
            <p:ph type="body" sz="quarter" idx="12"/>
          </p:nvPr>
        </p:nvSpPr>
        <p:spPr/>
        <p:txBody>
          <a:bodyPr/>
          <a:lstStyle/>
          <a:p>
            <a:endParaRPr lang="en-US"/>
          </a:p>
        </p:txBody>
      </p:sp>
      <p:pic>
        <p:nvPicPr>
          <p:cNvPr id="6" name="Picture 5">
            <a:extLst>
              <a:ext uri="{FF2B5EF4-FFF2-40B4-BE49-F238E27FC236}">
                <a16:creationId xmlns:a16="http://schemas.microsoft.com/office/drawing/2014/main" id="{722FDF53-DA4D-2372-C20E-59FE0D169F3E}"/>
              </a:ext>
            </a:extLst>
          </p:cNvPr>
          <p:cNvPicPr>
            <a:picLocks noChangeAspect="1"/>
          </p:cNvPicPr>
          <p:nvPr/>
        </p:nvPicPr>
        <p:blipFill>
          <a:blip r:embed="rId4"/>
          <a:stretch>
            <a:fillRect/>
          </a:stretch>
        </p:blipFill>
        <p:spPr>
          <a:xfrm>
            <a:off x="5981701" y="1903230"/>
            <a:ext cx="6120200" cy="3495706"/>
          </a:xfrm>
          <a:prstGeom prst="rect">
            <a:avLst/>
          </a:prstGeom>
        </p:spPr>
      </p:pic>
      <p:sp>
        <p:nvSpPr>
          <p:cNvPr id="3" name="TextBox 2">
            <a:extLst>
              <a:ext uri="{FF2B5EF4-FFF2-40B4-BE49-F238E27FC236}">
                <a16:creationId xmlns:a16="http://schemas.microsoft.com/office/drawing/2014/main" id="{6E0A75F0-C2E9-2D46-9069-942FCDE571DB}"/>
              </a:ext>
            </a:extLst>
          </p:cNvPr>
          <p:cNvSpPr txBox="1"/>
          <p:nvPr/>
        </p:nvSpPr>
        <p:spPr>
          <a:xfrm>
            <a:off x="277964" y="1229896"/>
            <a:ext cx="5703736" cy="6001643"/>
          </a:xfrm>
          <a:prstGeom prst="rect">
            <a:avLst/>
          </a:prstGeom>
          <a:noFill/>
        </p:spPr>
        <p:txBody>
          <a:bodyPr wrap="square" lIns="91440" tIns="45720" rIns="91440" bIns="45720" rtlCol="0" anchor="t">
            <a:spAutoFit/>
          </a:bodyPr>
          <a:lstStyle/>
          <a:p>
            <a:pPr>
              <a:buNone/>
            </a:pPr>
            <a:r>
              <a:rPr lang="en-US" sz="1200" dirty="0"/>
              <a:t>The Sub Products tab breaks down the main product into its individual components. </a:t>
            </a:r>
          </a:p>
          <a:p>
            <a:pPr>
              <a:buNone/>
            </a:pPr>
            <a:endParaRPr lang="en-US" sz="1200" dirty="0"/>
          </a:p>
          <a:p>
            <a:pPr>
              <a:buNone/>
            </a:pPr>
            <a:r>
              <a:rPr lang="en-US" sz="1200" b="1" dirty="0"/>
              <a:t>1. Duplicate Sub Product Names</a:t>
            </a:r>
          </a:p>
          <a:p>
            <a:pPr>
              <a:buFont typeface="Arial" panose="020B0604020202020204" pitchFamily="34" charset="0"/>
              <a:buChar char="•"/>
            </a:pPr>
            <a:r>
              <a:rPr lang="en-US" sz="1200" b="1" dirty="0"/>
              <a:t>Mistake</a:t>
            </a:r>
            <a:r>
              <a:rPr lang="en-US" sz="1200" dirty="0"/>
              <a:t>: Using the </a:t>
            </a:r>
            <a:r>
              <a:rPr lang="en-US" sz="1200" b="1" dirty="0"/>
              <a:t>same name for multiple sub products</a:t>
            </a:r>
            <a:r>
              <a:rPr lang="en-US" sz="1200" dirty="0"/>
              <a:t>.</a:t>
            </a:r>
          </a:p>
          <a:p>
            <a:pPr>
              <a:buFont typeface="Arial" panose="020B0604020202020204" pitchFamily="34" charset="0"/>
              <a:buChar char="•"/>
            </a:pPr>
            <a:r>
              <a:rPr lang="en-US" sz="1200" b="1" dirty="0"/>
              <a:t>Impact</a:t>
            </a:r>
            <a:r>
              <a:rPr lang="en-US" sz="1200" dirty="0"/>
              <a:t>: Duplicate names can lead to confusion, data errors, or rejection of the submission due to lack of clarity in the product structure.</a:t>
            </a:r>
          </a:p>
          <a:p>
            <a:pPr>
              <a:buFont typeface="Arial" panose="020B0604020202020204" pitchFamily="34" charset="0"/>
              <a:buChar char="•"/>
            </a:pPr>
            <a:r>
              <a:rPr lang="en-US" sz="1200" b="1" dirty="0"/>
              <a:t>Resolution</a:t>
            </a:r>
            <a:r>
              <a:rPr lang="en-US" sz="1200" dirty="0"/>
              <a:t>: Ensure that </a:t>
            </a:r>
            <a:r>
              <a:rPr lang="en-US" sz="1200" b="1" dirty="0"/>
              <a:t>each sub product has a unique and descriptive name</a:t>
            </a:r>
            <a:r>
              <a:rPr lang="en-US" sz="1200" dirty="0"/>
              <a:t> that clearly identifies its role or material</a:t>
            </a:r>
            <a:r>
              <a:rPr lang="en-US" sz="1200" u="sng" dirty="0"/>
              <a:t>. </a:t>
            </a:r>
            <a:r>
              <a:rPr lang="en-US" sz="1200" dirty="0"/>
              <a:t>If duplicate sub-product are present in the assembly, then update its quantity and enter unit weight of each sub-component (no sum of total quantities). Example product has sub-assembly of 3 bolts each weighing 10 grams then mass for that sub-assembly needs to be 10 grams instead of 30 grams.</a:t>
            </a:r>
            <a:endParaRPr lang="en-US" sz="1200">
              <a:cs typeface="Arial"/>
            </a:endParaRPr>
          </a:p>
          <a:p>
            <a:pPr>
              <a:buFont typeface="Arial" panose="020B0604020202020204" pitchFamily="34" charset="0"/>
              <a:buChar char="•"/>
            </a:pPr>
            <a:endParaRPr lang="en-US" sz="1200" dirty="0"/>
          </a:p>
          <a:p>
            <a:pPr>
              <a:buNone/>
            </a:pPr>
            <a:r>
              <a:rPr lang="en-US" sz="1200" b="1" dirty="0"/>
              <a:t>2. Incorrect Mass Totals</a:t>
            </a:r>
          </a:p>
          <a:p>
            <a:pPr>
              <a:buFont typeface="Arial" panose="020B0604020202020204" pitchFamily="34" charset="0"/>
              <a:buChar char="•"/>
            </a:pPr>
            <a:r>
              <a:rPr lang="en-US" sz="1200" b="1" dirty="0"/>
              <a:t>Mistake</a:t>
            </a:r>
            <a:r>
              <a:rPr lang="en-US" sz="1200" dirty="0"/>
              <a:t>: For assemblies without more than one sub-assemblies in quantities, the </a:t>
            </a:r>
            <a:r>
              <a:rPr lang="en-US" sz="1200" b="1" dirty="0"/>
              <a:t>sum of sub product masses</a:t>
            </a:r>
            <a:r>
              <a:rPr lang="en-US" sz="1200" dirty="0"/>
              <a:t> does </a:t>
            </a:r>
            <a:r>
              <a:rPr lang="en-US" sz="1200" b="1" dirty="0"/>
              <a:t>not match the total mass</a:t>
            </a:r>
            <a:r>
              <a:rPr lang="en-US" sz="1200" dirty="0"/>
              <a:t> of the main product listed in the Product tab.</a:t>
            </a:r>
          </a:p>
          <a:p>
            <a:pPr>
              <a:buFont typeface="Arial" panose="020B0604020202020204" pitchFamily="34" charset="0"/>
              <a:buChar char="•"/>
            </a:pPr>
            <a:r>
              <a:rPr lang="en-US" sz="1200" b="1" dirty="0"/>
              <a:t>Impact</a:t>
            </a:r>
            <a:r>
              <a:rPr lang="en-US" sz="1200" dirty="0"/>
              <a:t>: Mismatched mass values may cause validation errors and raise compliance concerns.</a:t>
            </a:r>
          </a:p>
          <a:p>
            <a:pPr>
              <a:buFont typeface="Arial" panose="020B0604020202020204" pitchFamily="34" charset="0"/>
              <a:buChar char="•"/>
            </a:pPr>
            <a:r>
              <a:rPr lang="en-US" sz="1200" b="1" dirty="0"/>
              <a:t>Resolution</a:t>
            </a:r>
            <a:r>
              <a:rPr lang="en-US" sz="1200" dirty="0"/>
              <a:t>: </a:t>
            </a:r>
            <a:r>
              <a:rPr lang="en-US" sz="1200" b="1" dirty="0"/>
              <a:t>Double-check that the total of all sub product masses exactly matches the product mass</a:t>
            </a:r>
            <a:r>
              <a:rPr lang="en-US" sz="1200" dirty="0"/>
              <a:t>. Recalculate or adjust individual masses as necessary.</a:t>
            </a:r>
          </a:p>
          <a:p>
            <a:pPr>
              <a:buFont typeface="Arial" panose="020B0604020202020204" pitchFamily="34" charset="0"/>
              <a:buChar char="•"/>
            </a:pPr>
            <a:endParaRPr lang="en-US" sz="1200" dirty="0"/>
          </a:p>
          <a:p>
            <a:pPr>
              <a:buNone/>
            </a:pPr>
            <a:r>
              <a:rPr lang="en-US" sz="1200" b="1" dirty="0"/>
              <a:t>3. Inconsistent Units</a:t>
            </a:r>
          </a:p>
          <a:p>
            <a:pPr>
              <a:buFont typeface="Arial" panose="020B0604020202020204" pitchFamily="34" charset="0"/>
              <a:buChar char="•"/>
            </a:pPr>
            <a:r>
              <a:rPr lang="en-US" sz="1200" b="1" dirty="0"/>
              <a:t>Mistake</a:t>
            </a:r>
            <a:r>
              <a:rPr lang="en-US" sz="1200" dirty="0"/>
              <a:t>: Using </a:t>
            </a:r>
            <a:r>
              <a:rPr lang="en-US" sz="1200" b="1" dirty="0"/>
              <a:t>inconsistent units</a:t>
            </a:r>
            <a:r>
              <a:rPr lang="en-US" sz="1200" dirty="0"/>
              <a:t> across the document (e.g., grams in one tab, kilograms in another).</a:t>
            </a:r>
          </a:p>
          <a:p>
            <a:pPr>
              <a:buFont typeface="Arial" panose="020B0604020202020204" pitchFamily="34" charset="0"/>
              <a:buChar char="•"/>
            </a:pPr>
            <a:r>
              <a:rPr lang="en-US" sz="1200" b="1" dirty="0"/>
              <a:t>Impact</a:t>
            </a:r>
            <a:r>
              <a:rPr lang="en-US" sz="1200" dirty="0"/>
              <a:t>: Unit mismatches can cause errors in calculations and may lead to the submission being returned or delayed.</a:t>
            </a:r>
          </a:p>
          <a:p>
            <a:pPr>
              <a:buFont typeface="Arial" panose="020B0604020202020204" pitchFamily="34" charset="0"/>
              <a:buChar char="•"/>
            </a:pPr>
            <a:r>
              <a:rPr lang="en-US" sz="1200" b="1" dirty="0"/>
              <a:t>Resolution</a:t>
            </a:r>
            <a:r>
              <a:rPr lang="en-US" sz="1200" dirty="0"/>
              <a:t>: </a:t>
            </a:r>
            <a:r>
              <a:rPr lang="en-US" sz="1200" b="1" dirty="0"/>
              <a:t>Use consistent units of measure</a:t>
            </a:r>
            <a:r>
              <a:rPr lang="en-US" sz="1200" dirty="0"/>
              <a:t> across all tabs and fields—preferably matching the unit used in the Product tab. Convert values if needed before entry.</a:t>
            </a:r>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762E7F3A-63B6-EE57-A008-AE1D1280AC55}"/>
                  </a:ext>
                </a:extLst>
              </p14:cNvPr>
              <p14:cNvContentPartPr/>
              <p14:nvPr/>
            </p14:nvContentPartPr>
            <p14:xfrm>
              <a:off x="6066548" y="2918238"/>
              <a:ext cx="228600" cy="47520"/>
            </p14:xfrm>
          </p:contentPart>
        </mc:Choice>
        <mc:Fallback xmlns="">
          <p:pic>
            <p:nvPicPr>
              <p:cNvPr id="5" name="Ink 4">
                <a:extLst>
                  <a:ext uri="{FF2B5EF4-FFF2-40B4-BE49-F238E27FC236}">
                    <a16:creationId xmlns:a16="http://schemas.microsoft.com/office/drawing/2014/main" id="{762E7F3A-63B6-EE57-A008-AE1D1280AC55}"/>
                  </a:ext>
                </a:extLst>
              </p:cNvPr>
              <p:cNvPicPr/>
              <p:nvPr/>
            </p:nvPicPr>
            <p:blipFill>
              <a:blip r:embed="rId6"/>
              <a:stretch>
                <a:fillRect/>
              </a:stretch>
            </p:blipFill>
            <p:spPr>
              <a:xfrm>
                <a:off x="5976548" y="2738598"/>
                <a:ext cx="40824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91844B40-1078-315D-8B35-4B568F0E4705}"/>
                  </a:ext>
                </a:extLst>
              </p14:cNvPr>
              <p14:cNvContentPartPr/>
              <p14:nvPr/>
            </p14:nvContentPartPr>
            <p14:xfrm>
              <a:off x="6055748" y="3051438"/>
              <a:ext cx="254160" cy="49320"/>
            </p14:xfrm>
          </p:contentPart>
        </mc:Choice>
        <mc:Fallback xmlns="">
          <p:pic>
            <p:nvPicPr>
              <p:cNvPr id="7" name="Ink 6">
                <a:extLst>
                  <a:ext uri="{FF2B5EF4-FFF2-40B4-BE49-F238E27FC236}">
                    <a16:creationId xmlns:a16="http://schemas.microsoft.com/office/drawing/2014/main" id="{91844B40-1078-315D-8B35-4B568F0E4705}"/>
                  </a:ext>
                </a:extLst>
              </p:cNvPr>
              <p:cNvPicPr/>
              <p:nvPr/>
            </p:nvPicPr>
            <p:blipFill>
              <a:blip r:embed="rId8"/>
              <a:stretch>
                <a:fillRect/>
              </a:stretch>
            </p:blipFill>
            <p:spPr>
              <a:xfrm>
                <a:off x="5966108" y="2871798"/>
                <a:ext cx="43380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01D64E85-BA78-587E-EA46-427A56F03E0F}"/>
                  </a:ext>
                </a:extLst>
              </p14:cNvPr>
              <p14:cNvContentPartPr/>
              <p14:nvPr/>
            </p14:nvContentPartPr>
            <p14:xfrm>
              <a:off x="11377988" y="2917518"/>
              <a:ext cx="297360" cy="31320"/>
            </p14:xfrm>
          </p:contentPart>
        </mc:Choice>
        <mc:Fallback xmlns="">
          <p:pic>
            <p:nvPicPr>
              <p:cNvPr id="8" name="Ink 7">
                <a:extLst>
                  <a:ext uri="{FF2B5EF4-FFF2-40B4-BE49-F238E27FC236}">
                    <a16:creationId xmlns:a16="http://schemas.microsoft.com/office/drawing/2014/main" id="{01D64E85-BA78-587E-EA46-427A56F03E0F}"/>
                  </a:ext>
                </a:extLst>
              </p:cNvPr>
              <p:cNvPicPr/>
              <p:nvPr/>
            </p:nvPicPr>
            <p:blipFill>
              <a:blip r:embed="rId10"/>
              <a:stretch>
                <a:fillRect/>
              </a:stretch>
            </p:blipFill>
            <p:spPr>
              <a:xfrm>
                <a:off x="11287988" y="2737878"/>
                <a:ext cx="4770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BB38DB89-C071-6B42-8B58-1788D9F74775}"/>
                  </a:ext>
                </a:extLst>
              </p14:cNvPr>
              <p14:cNvContentPartPr/>
              <p14:nvPr/>
            </p14:nvContentPartPr>
            <p14:xfrm>
              <a:off x="11386268" y="3140358"/>
              <a:ext cx="294480" cy="720"/>
            </p14:xfrm>
          </p:contentPart>
        </mc:Choice>
        <mc:Fallback xmlns="">
          <p:pic>
            <p:nvPicPr>
              <p:cNvPr id="10" name="Ink 9">
                <a:extLst>
                  <a:ext uri="{FF2B5EF4-FFF2-40B4-BE49-F238E27FC236}">
                    <a16:creationId xmlns:a16="http://schemas.microsoft.com/office/drawing/2014/main" id="{BB38DB89-C071-6B42-8B58-1788D9F74775}"/>
                  </a:ext>
                </a:extLst>
              </p:cNvPr>
              <p:cNvPicPr/>
              <p:nvPr/>
            </p:nvPicPr>
            <p:blipFill>
              <a:blip r:embed="rId12"/>
              <a:stretch>
                <a:fillRect/>
              </a:stretch>
            </p:blipFill>
            <p:spPr>
              <a:xfrm>
                <a:off x="11296268" y="2780358"/>
                <a:ext cx="474120" cy="720000"/>
              </a:xfrm>
              <a:prstGeom prst="rect">
                <a:avLst/>
              </a:prstGeom>
            </p:spPr>
          </p:pic>
        </mc:Fallback>
      </mc:AlternateContent>
      <p:sp>
        <p:nvSpPr>
          <p:cNvPr id="11" name="Oval 10">
            <a:extLst>
              <a:ext uri="{FF2B5EF4-FFF2-40B4-BE49-F238E27FC236}">
                <a16:creationId xmlns:a16="http://schemas.microsoft.com/office/drawing/2014/main" id="{7FF827CE-6CC8-38C8-FFD8-949C33A6E0FC}"/>
              </a:ext>
            </a:extLst>
          </p:cNvPr>
          <p:cNvSpPr/>
          <p:nvPr/>
        </p:nvSpPr>
        <p:spPr>
          <a:xfrm>
            <a:off x="5748793" y="2854518"/>
            <a:ext cx="232907" cy="2462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78E82BE-8A46-24CA-82F8-F5A2647FE4E9}"/>
              </a:ext>
            </a:extLst>
          </p:cNvPr>
          <p:cNvSpPr txBox="1"/>
          <p:nvPr/>
        </p:nvSpPr>
        <p:spPr>
          <a:xfrm>
            <a:off x="5727408" y="2817192"/>
            <a:ext cx="153394" cy="646331"/>
          </a:xfrm>
          <a:prstGeom prst="rect">
            <a:avLst/>
          </a:prstGeom>
          <a:noFill/>
        </p:spPr>
        <p:txBody>
          <a:bodyPr wrap="square" rtlCol="0">
            <a:spAutoFit/>
          </a:bodyPr>
          <a:lstStyle/>
          <a:p>
            <a:r>
              <a:rPr lang="en-US" dirty="0"/>
              <a:t>1</a:t>
            </a:r>
          </a:p>
          <a:p>
            <a:endParaRPr lang="en-US" dirty="0"/>
          </a:p>
        </p:txBody>
      </p:sp>
      <p:sp>
        <p:nvSpPr>
          <p:cNvPr id="13" name="Oval 12">
            <a:extLst>
              <a:ext uri="{FF2B5EF4-FFF2-40B4-BE49-F238E27FC236}">
                <a16:creationId xmlns:a16="http://schemas.microsoft.com/office/drawing/2014/main" id="{4D2A9895-8179-8DF2-EF34-426F6280F6FC}"/>
              </a:ext>
            </a:extLst>
          </p:cNvPr>
          <p:cNvSpPr/>
          <p:nvPr/>
        </p:nvSpPr>
        <p:spPr>
          <a:xfrm>
            <a:off x="11386268" y="3312170"/>
            <a:ext cx="232907" cy="2462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55CD645-E39E-A354-D39A-B4582561594B}"/>
              </a:ext>
            </a:extLst>
          </p:cNvPr>
          <p:cNvSpPr/>
          <p:nvPr/>
        </p:nvSpPr>
        <p:spPr>
          <a:xfrm>
            <a:off x="11797582" y="2898374"/>
            <a:ext cx="232907" cy="2462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E1D0CF-3C9C-4DA9-D3FF-1D09447FB661}"/>
              </a:ext>
            </a:extLst>
          </p:cNvPr>
          <p:cNvSpPr txBox="1"/>
          <p:nvPr/>
        </p:nvSpPr>
        <p:spPr>
          <a:xfrm>
            <a:off x="11386267" y="3246539"/>
            <a:ext cx="114150" cy="369332"/>
          </a:xfrm>
          <a:prstGeom prst="rect">
            <a:avLst/>
          </a:prstGeom>
          <a:noFill/>
        </p:spPr>
        <p:txBody>
          <a:bodyPr wrap="square" rtlCol="0">
            <a:spAutoFit/>
          </a:bodyPr>
          <a:lstStyle/>
          <a:p>
            <a:r>
              <a:rPr lang="en-US" dirty="0"/>
              <a:t>2</a:t>
            </a:r>
          </a:p>
        </p:txBody>
      </p:sp>
      <p:sp>
        <p:nvSpPr>
          <p:cNvPr id="19" name="TextBox 18">
            <a:extLst>
              <a:ext uri="{FF2B5EF4-FFF2-40B4-BE49-F238E27FC236}">
                <a16:creationId xmlns:a16="http://schemas.microsoft.com/office/drawing/2014/main" id="{C19B2469-5C35-98A9-6295-A32C7DA8F4A1}"/>
              </a:ext>
            </a:extLst>
          </p:cNvPr>
          <p:cNvSpPr txBox="1"/>
          <p:nvPr/>
        </p:nvSpPr>
        <p:spPr>
          <a:xfrm>
            <a:off x="11803380" y="2836828"/>
            <a:ext cx="114150" cy="369332"/>
          </a:xfrm>
          <a:prstGeom prst="rect">
            <a:avLst/>
          </a:prstGeom>
          <a:noFill/>
        </p:spPr>
        <p:txBody>
          <a:bodyPr wrap="square" rtlCol="0">
            <a:spAutoFit/>
          </a:bodyPr>
          <a:lstStyle/>
          <a:p>
            <a:r>
              <a:rPr lang="en-US" dirty="0"/>
              <a:t>3</a:t>
            </a:r>
          </a:p>
        </p:txBody>
      </p:sp>
      <p:pic>
        <p:nvPicPr>
          <p:cNvPr id="18" name="Audio 17">
            <a:hlinkClick r:id="" action="ppaction://media"/>
            <a:extLst>
              <a:ext uri="{FF2B5EF4-FFF2-40B4-BE49-F238E27FC236}">
                <a16:creationId xmlns:a16="http://schemas.microsoft.com/office/drawing/2014/main" id="{7D67303B-553F-0A3B-ADCE-7470B3B29080}"/>
              </a:ext>
            </a:extLst>
          </p:cNvPr>
          <p:cNvPicPr>
            <a:picLocks noChangeAspect="1"/>
          </p:cNvPicPr>
          <p:nvPr>
            <a:audioFile r:link="rId2"/>
            <p:extLst>
              <p:ext uri="{DAA4B4D4-6D71-4841-9C94-3DE7FCFB9230}">
                <p14:media xmlns:p14="http://schemas.microsoft.com/office/powerpoint/2010/main" r:embed="rId1"/>
              </p:ext>
            </p:extLst>
          </p:nvPr>
        </p:nvPicPr>
        <p:blipFill>
          <a:blip r:embed="rId13"/>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679153062"/>
      </p:ext>
    </p:extLst>
  </p:cSld>
  <p:clrMapOvr>
    <a:masterClrMapping/>
  </p:clrMapOvr>
  <mc:AlternateContent xmlns:mc="http://schemas.openxmlformats.org/markup-compatibility/2006" xmlns:p14="http://schemas.microsoft.com/office/powerpoint/2010/main">
    <mc:Choice Requires="p14">
      <p:transition spd="slow" p14:dur="2000" advTm="9706"/>
    </mc:Choice>
    <mc:Fallback xmlns="">
      <p:transition spd="slow" advTm="9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8981-8665-199D-F741-2CAF8D1A00F1}"/>
              </a:ext>
            </a:extLst>
          </p:cNvPr>
          <p:cNvSpPr>
            <a:spLocks noGrp="1"/>
          </p:cNvSpPr>
          <p:nvPr>
            <p:ph type="title"/>
          </p:nvPr>
        </p:nvSpPr>
        <p:spPr>
          <a:xfrm>
            <a:off x="448255" y="252412"/>
            <a:ext cx="10744200" cy="1325563"/>
          </a:xfrm>
        </p:spPr>
        <p:txBody>
          <a:bodyPr>
            <a:normAutofit/>
          </a:bodyPr>
          <a:lstStyle/>
          <a:p>
            <a:r>
              <a:rPr lang="en-US" sz="4000" dirty="0"/>
              <a:t>Homogeneous Materials</a:t>
            </a:r>
          </a:p>
        </p:txBody>
      </p:sp>
      <p:sp>
        <p:nvSpPr>
          <p:cNvPr id="4" name="Text Placeholder 3">
            <a:extLst>
              <a:ext uri="{FF2B5EF4-FFF2-40B4-BE49-F238E27FC236}">
                <a16:creationId xmlns:a16="http://schemas.microsoft.com/office/drawing/2014/main" id="{25CB9DB3-FF36-4B55-48E7-54D3CC9E4BDF}"/>
              </a:ext>
            </a:extLst>
          </p:cNvPr>
          <p:cNvSpPr>
            <a:spLocks noGrp="1"/>
          </p:cNvSpPr>
          <p:nvPr>
            <p:ph type="body" sz="quarter" idx="12"/>
          </p:nvPr>
        </p:nvSpPr>
        <p:spPr/>
        <p:txBody>
          <a:bodyPr/>
          <a:lstStyle/>
          <a:p>
            <a:endParaRPr lang="en-US"/>
          </a:p>
        </p:txBody>
      </p:sp>
      <p:pic>
        <p:nvPicPr>
          <p:cNvPr id="6" name="Picture 5">
            <a:extLst>
              <a:ext uri="{FF2B5EF4-FFF2-40B4-BE49-F238E27FC236}">
                <a16:creationId xmlns:a16="http://schemas.microsoft.com/office/drawing/2014/main" id="{05BADAD5-F052-754B-745A-185739131E12}"/>
              </a:ext>
            </a:extLst>
          </p:cNvPr>
          <p:cNvPicPr>
            <a:picLocks noChangeAspect="1"/>
          </p:cNvPicPr>
          <p:nvPr/>
        </p:nvPicPr>
        <p:blipFill>
          <a:blip r:embed="rId4"/>
          <a:stretch>
            <a:fillRect/>
          </a:stretch>
        </p:blipFill>
        <p:spPr>
          <a:xfrm>
            <a:off x="5471414" y="1721123"/>
            <a:ext cx="6535056" cy="3591506"/>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1DEEBB0A-A353-9E13-0A38-E89F033BD785}"/>
                  </a:ext>
                </a:extLst>
              </p14:cNvPr>
              <p14:cNvContentPartPr/>
              <p14:nvPr/>
            </p14:nvContentPartPr>
            <p14:xfrm>
              <a:off x="5838386" y="2585043"/>
              <a:ext cx="20160" cy="368640"/>
            </p14:xfrm>
          </p:contentPart>
        </mc:Choice>
        <mc:Fallback xmlns="">
          <p:pic>
            <p:nvPicPr>
              <p:cNvPr id="11" name="Ink 10">
                <a:extLst>
                  <a:ext uri="{FF2B5EF4-FFF2-40B4-BE49-F238E27FC236}">
                    <a16:creationId xmlns:a16="http://schemas.microsoft.com/office/drawing/2014/main" id="{1DEEBB0A-A353-9E13-0A38-E89F033BD785}"/>
                  </a:ext>
                </a:extLst>
              </p:cNvPr>
              <p:cNvPicPr/>
              <p:nvPr/>
            </p:nvPicPr>
            <p:blipFill>
              <a:blip r:embed="rId6"/>
              <a:stretch>
                <a:fillRect/>
              </a:stretch>
            </p:blipFill>
            <p:spPr>
              <a:xfrm>
                <a:off x="5748386" y="2405043"/>
                <a:ext cx="199800" cy="728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996ECF26-301A-218C-BECF-E4BBBF844786}"/>
                  </a:ext>
                </a:extLst>
              </p14:cNvPr>
              <p14:cNvContentPartPr/>
              <p14:nvPr/>
            </p14:nvContentPartPr>
            <p14:xfrm>
              <a:off x="5660471" y="2585043"/>
              <a:ext cx="720" cy="373680"/>
            </p14:xfrm>
          </p:contentPart>
        </mc:Choice>
        <mc:Fallback xmlns="">
          <p:pic>
            <p:nvPicPr>
              <p:cNvPr id="13" name="Ink 12">
                <a:extLst>
                  <a:ext uri="{FF2B5EF4-FFF2-40B4-BE49-F238E27FC236}">
                    <a16:creationId xmlns:a16="http://schemas.microsoft.com/office/drawing/2014/main" id="{996ECF26-301A-218C-BECF-E4BBBF844786}"/>
                  </a:ext>
                </a:extLst>
              </p:cNvPr>
              <p:cNvPicPr/>
              <p:nvPr/>
            </p:nvPicPr>
            <p:blipFill>
              <a:blip r:embed="rId8"/>
              <a:stretch>
                <a:fillRect/>
              </a:stretch>
            </p:blipFill>
            <p:spPr>
              <a:xfrm>
                <a:off x="5480471" y="2405043"/>
                <a:ext cx="36000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319520AD-1254-9B92-D724-18E695F8D2CA}"/>
                  </a:ext>
                </a:extLst>
              </p14:cNvPr>
              <p14:cNvContentPartPr/>
              <p14:nvPr/>
            </p14:nvContentPartPr>
            <p14:xfrm>
              <a:off x="6047530" y="2953323"/>
              <a:ext cx="360" cy="360"/>
            </p14:xfrm>
          </p:contentPart>
        </mc:Choice>
        <mc:Fallback xmlns="">
          <p:pic>
            <p:nvPicPr>
              <p:cNvPr id="14" name="Ink 13">
                <a:extLst>
                  <a:ext uri="{FF2B5EF4-FFF2-40B4-BE49-F238E27FC236}">
                    <a16:creationId xmlns:a16="http://schemas.microsoft.com/office/drawing/2014/main" id="{319520AD-1254-9B92-D724-18E695F8D2CA}"/>
                  </a:ext>
                </a:extLst>
              </p:cNvPr>
              <p:cNvPicPr/>
              <p:nvPr/>
            </p:nvPicPr>
            <p:blipFill>
              <a:blip r:embed="rId10"/>
              <a:stretch>
                <a:fillRect/>
              </a:stretch>
            </p:blipFill>
            <p:spPr>
              <a:xfrm>
                <a:off x="5957530" y="2773323"/>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91E8DD5B-B454-D1D4-4E2B-4E96AE1934CF}"/>
                  </a:ext>
                </a:extLst>
              </p14:cNvPr>
              <p14:cNvContentPartPr/>
              <p14:nvPr/>
            </p14:nvContentPartPr>
            <p14:xfrm>
              <a:off x="6035741" y="2649734"/>
              <a:ext cx="360" cy="360"/>
            </p14:xfrm>
          </p:contentPart>
        </mc:Choice>
        <mc:Fallback xmlns="">
          <p:pic>
            <p:nvPicPr>
              <p:cNvPr id="15" name="Ink 14">
                <a:extLst>
                  <a:ext uri="{FF2B5EF4-FFF2-40B4-BE49-F238E27FC236}">
                    <a16:creationId xmlns:a16="http://schemas.microsoft.com/office/drawing/2014/main" id="{91E8DD5B-B454-D1D4-4E2B-4E96AE1934CF}"/>
                  </a:ext>
                </a:extLst>
              </p:cNvPr>
              <p:cNvPicPr/>
              <p:nvPr/>
            </p:nvPicPr>
            <p:blipFill>
              <a:blip r:embed="rId10"/>
              <a:stretch>
                <a:fillRect/>
              </a:stretch>
            </p:blipFill>
            <p:spPr>
              <a:xfrm>
                <a:off x="5945741" y="2469734"/>
                <a:ext cx="180000" cy="360000"/>
              </a:xfrm>
              <a:prstGeom prst="rect">
                <a:avLst/>
              </a:prstGeom>
            </p:spPr>
          </p:pic>
        </mc:Fallback>
      </mc:AlternateContent>
      <p:sp>
        <p:nvSpPr>
          <p:cNvPr id="3" name="TextBox 2">
            <a:extLst>
              <a:ext uri="{FF2B5EF4-FFF2-40B4-BE49-F238E27FC236}">
                <a16:creationId xmlns:a16="http://schemas.microsoft.com/office/drawing/2014/main" id="{0994BDC5-4D28-1E04-1A07-A7955CBF02F4}"/>
              </a:ext>
            </a:extLst>
          </p:cNvPr>
          <p:cNvSpPr txBox="1"/>
          <p:nvPr/>
        </p:nvSpPr>
        <p:spPr>
          <a:xfrm>
            <a:off x="493800" y="1078437"/>
            <a:ext cx="5054510" cy="5447645"/>
          </a:xfrm>
          <a:prstGeom prst="rect">
            <a:avLst/>
          </a:prstGeom>
          <a:noFill/>
        </p:spPr>
        <p:txBody>
          <a:bodyPr wrap="square" lIns="91440" tIns="45720" rIns="91440" bIns="45720" rtlCol="0" anchor="t">
            <a:spAutoFit/>
          </a:bodyPr>
          <a:lstStyle/>
          <a:p>
            <a:pPr>
              <a:buNone/>
            </a:pPr>
            <a:r>
              <a:rPr lang="en-US" sz="1200" dirty="0"/>
              <a:t>The Homogeneous Materials tab is used to list and describe all uniform materials within each sub product. It is essential for compliance and material transparency.</a:t>
            </a:r>
          </a:p>
          <a:p>
            <a:pPr>
              <a:buNone/>
            </a:pPr>
            <a:endParaRPr lang="en-US" sz="1200" dirty="0"/>
          </a:p>
          <a:p>
            <a:pPr>
              <a:buNone/>
            </a:pPr>
            <a:r>
              <a:rPr lang="en-US" sz="1200" b="1" dirty="0"/>
              <a:t>1. Mismatched Total Mass</a:t>
            </a:r>
          </a:p>
          <a:p>
            <a:pPr>
              <a:buFont typeface="Arial" panose="020B0604020202020204" pitchFamily="34" charset="0"/>
              <a:buChar char="•"/>
            </a:pPr>
            <a:r>
              <a:rPr lang="en-US" sz="1200" b="1" dirty="0"/>
              <a:t>Mistake</a:t>
            </a:r>
            <a:r>
              <a:rPr lang="en-US" sz="1200" dirty="0"/>
              <a:t>: The </a:t>
            </a:r>
            <a:r>
              <a:rPr lang="en-US" sz="1200" b="1" dirty="0"/>
              <a:t>total mass of all homogeneous materials</a:t>
            </a:r>
            <a:r>
              <a:rPr lang="en-US" sz="1200" dirty="0"/>
              <a:t> does </a:t>
            </a:r>
            <a:r>
              <a:rPr lang="en-US" sz="1200" b="1" dirty="0"/>
              <a:t>not match the total product mass</a:t>
            </a:r>
            <a:r>
              <a:rPr lang="en-US" sz="1200" dirty="0"/>
              <a:t> from the Product tab.</a:t>
            </a:r>
          </a:p>
          <a:p>
            <a:pPr>
              <a:buFont typeface="Arial" panose="020B0604020202020204" pitchFamily="34" charset="0"/>
              <a:buChar char="•"/>
            </a:pPr>
            <a:r>
              <a:rPr lang="en-US" sz="1200" b="1" dirty="0"/>
              <a:t>Impact</a:t>
            </a:r>
            <a:r>
              <a:rPr lang="en-US" sz="1200" dirty="0"/>
              <a:t>: This inconsistency raises validation issues and may result in the submission being rejected or delayed.</a:t>
            </a:r>
          </a:p>
          <a:p>
            <a:pPr>
              <a:buFont typeface="Arial" panose="020B0604020202020204" pitchFamily="34" charset="0"/>
              <a:buChar char="•"/>
            </a:pPr>
            <a:r>
              <a:rPr lang="en-US" sz="1200" b="1" dirty="0"/>
              <a:t>Resolution</a:t>
            </a:r>
            <a:r>
              <a:rPr lang="en-US" sz="1200" dirty="0"/>
              <a:t>: Ensure that the </a:t>
            </a:r>
            <a:r>
              <a:rPr lang="en-US" sz="1200" b="1" dirty="0"/>
              <a:t>sum of all homogeneous material masses exactly equals the product mass</a:t>
            </a:r>
            <a:r>
              <a:rPr lang="en-US" sz="1200" dirty="0"/>
              <a:t>. Cross-check values with those in the Product and Sub Products tabs before finalizing. For assemblies with more than one sub-assemblies in quantity, mass needs to be total weight of that particular sub-assembly. Example product has sub-assembly of 3 bolts each weighing 10 grams listed in the sub products tab then mass for that sub-product in homogeneous material tab needs to be 30 grams instead of unite weight of 10 grams.</a:t>
            </a:r>
            <a:endParaRPr lang="en-US" sz="1200" dirty="0">
              <a:cs typeface="Arial"/>
            </a:endParaRPr>
          </a:p>
          <a:p>
            <a:pPr>
              <a:buFont typeface="Arial" panose="020B0604020202020204" pitchFamily="34" charset="0"/>
              <a:buChar char="•"/>
            </a:pPr>
            <a:endParaRPr lang="en-US" sz="1200" dirty="0">
              <a:highlight>
                <a:srgbClr val="FFFF00"/>
              </a:highlight>
            </a:endParaRPr>
          </a:p>
          <a:p>
            <a:pPr>
              <a:buFont typeface="Arial" panose="020B0604020202020204" pitchFamily="34" charset="0"/>
              <a:buChar char="•"/>
            </a:pPr>
            <a:endParaRPr lang="en-US" sz="1200" dirty="0"/>
          </a:p>
          <a:p>
            <a:pPr>
              <a:buNone/>
            </a:pPr>
            <a:r>
              <a:rPr lang="en-US" sz="1200" b="1" dirty="0"/>
              <a:t>2. Material-Level Accuracy</a:t>
            </a:r>
          </a:p>
          <a:p>
            <a:pPr>
              <a:buFont typeface="Arial" panose="020B0604020202020204" pitchFamily="34" charset="0"/>
              <a:buChar char="•"/>
            </a:pPr>
            <a:r>
              <a:rPr lang="en-US" sz="1200" b="1" dirty="0"/>
              <a:t>Note</a:t>
            </a:r>
            <a:r>
              <a:rPr lang="en-US" sz="1200" dirty="0"/>
              <a:t>: Each homogeneous material should be clearly and accurately defined, matching the breakdown of the sub products.</a:t>
            </a:r>
          </a:p>
          <a:p>
            <a:pPr>
              <a:buFont typeface="Arial" panose="020B0604020202020204" pitchFamily="34" charset="0"/>
              <a:buChar char="•"/>
            </a:pPr>
            <a:r>
              <a:rPr lang="en-US" sz="1200" b="1" dirty="0"/>
              <a:t>Best Practice</a:t>
            </a:r>
            <a:r>
              <a:rPr lang="en-US" sz="1200" dirty="0"/>
              <a:t>: Use precise naming and ensure alignment with the product’s actual construction.</a:t>
            </a:r>
          </a:p>
          <a:p>
            <a:pPr>
              <a:buFont typeface="Arial" panose="020B0604020202020204" pitchFamily="34" charset="0"/>
              <a:buChar char="•"/>
            </a:pPr>
            <a:endParaRPr lang="en-US" sz="1200" dirty="0"/>
          </a:p>
          <a:p>
            <a:pPr>
              <a:buNone/>
            </a:pPr>
            <a:r>
              <a:rPr lang="en-US" sz="1200" b="1" dirty="0"/>
              <a:t>3. Unit Consistency</a:t>
            </a:r>
          </a:p>
          <a:p>
            <a:pPr>
              <a:buFont typeface="Arial" panose="020B0604020202020204" pitchFamily="34" charset="0"/>
              <a:buChar char="•"/>
            </a:pPr>
            <a:r>
              <a:rPr lang="en-US" sz="1200" b="1" dirty="0"/>
              <a:t>Reminder</a:t>
            </a:r>
            <a:r>
              <a:rPr lang="en-US" sz="1200" dirty="0"/>
              <a:t>: As with other tabs, </a:t>
            </a:r>
            <a:r>
              <a:rPr lang="en-US" sz="1200" b="1" dirty="0"/>
              <a:t>maintain consistent units</a:t>
            </a:r>
            <a:r>
              <a:rPr lang="en-US" sz="1200" dirty="0"/>
              <a:t> of measurement. If the Product tab uses grams, the Homogeneous Materials tab should also use grams.</a:t>
            </a:r>
          </a:p>
        </p:txBody>
      </p:sp>
      <p:sp>
        <p:nvSpPr>
          <p:cNvPr id="5" name="Oval 4">
            <a:extLst>
              <a:ext uri="{FF2B5EF4-FFF2-40B4-BE49-F238E27FC236}">
                <a16:creationId xmlns:a16="http://schemas.microsoft.com/office/drawing/2014/main" id="{C1D560DB-2641-7C96-E194-3AE19A53AB97}"/>
              </a:ext>
            </a:extLst>
          </p:cNvPr>
          <p:cNvSpPr/>
          <p:nvPr/>
        </p:nvSpPr>
        <p:spPr>
          <a:xfrm>
            <a:off x="8452382" y="3109701"/>
            <a:ext cx="286560" cy="2692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F9235ED-CF7C-CB3D-16CF-2770FFBDA9B6}"/>
              </a:ext>
            </a:extLst>
          </p:cNvPr>
          <p:cNvSpPr/>
          <p:nvPr/>
        </p:nvSpPr>
        <p:spPr>
          <a:xfrm>
            <a:off x="11719910" y="2649734"/>
            <a:ext cx="286560" cy="2692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3000929-5D63-FBB1-0080-0E7F7F99CAC6}"/>
              </a:ext>
            </a:extLst>
          </p:cNvPr>
          <p:cNvSpPr/>
          <p:nvPr/>
        </p:nvSpPr>
        <p:spPr>
          <a:xfrm>
            <a:off x="7332115" y="3121966"/>
            <a:ext cx="286560" cy="2692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E3D4B44-24D6-9784-E84B-5CDE694F3131}"/>
              </a:ext>
            </a:extLst>
          </p:cNvPr>
          <p:cNvSpPr txBox="1"/>
          <p:nvPr/>
        </p:nvSpPr>
        <p:spPr>
          <a:xfrm>
            <a:off x="11731772" y="2599700"/>
            <a:ext cx="131418" cy="369332"/>
          </a:xfrm>
          <a:prstGeom prst="rect">
            <a:avLst/>
          </a:prstGeom>
          <a:noFill/>
        </p:spPr>
        <p:txBody>
          <a:bodyPr wrap="square" rtlCol="0">
            <a:spAutoFit/>
          </a:bodyPr>
          <a:lstStyle/>
          <a:p>
            <a:r>
              <a:rPr lang="en-US" dirty="0"/>
              <a:t>1</a:t>
            </a:r>
          </a:p>
        </p:txBody>
      </p:sp>
      <p:sp>
        <p:nvSpPr>
          <p:cNvPr id="12" name="TextBox 11">
            <a:extLst>
              <a:ext uri="{FF2B5EF4-FFF2-40B4-BE49-F238E27FC236}">
                <a16:creationId xmlns:a16="http://schemas.microsoft.com/office/drawing/2014/main" id="{7BA99DA3-6BC5-B79F-BA3D-F1310BF7A07F}"/>
              </a:ext>
            </a:extLst>
          </p:cNvPr>
          <p:cNvSpPr txBox="1"/>
          <p:nvPr/>
        </p:nvSpPr>
        <p:spPr>
          <a:xfrm>
            <a:off x="7370860" y="3059668"/>
            <a:ext cx="103367" cy="369332"/>
          </a:xfrm>
          <a:prstGeom prst="rect">
            <a:avLst/>
          </a:prstGeom>
          <a:noFill/>
        </p:spPr>
        <p:txBody>
          <a:bodyPr wrap="square" rtlCol="0">
            <a:spAutoFit/>
          </a:bodyPr>
          <a:lstStyle/>
          <a:p>
            <a:r>
              <a:rPr lang="en-US" dirty="0"/>
              <a:t>2</a:t>
            </a:r>
          </a:p>
        </p:txBody>
      </p:sp>
      <p:sp>
        <p:nvSpPr>
          <p:cNvPr id="19" name="TextBox 18">
            <a:extLst>
              <a:ext uri="{FF2B5EF4-FFF2-40B4-BE49-F238E27FC236}">
                <a16:creationId xmlns:a16="http://schemas.microsoft.com/office/drawing/2014/main" id="{208A75A7-3E90-0626-DEA3-F7FA2282AC05}"/>
              </a:ext>
            </a:extLst>
          </p:cNvPr>
          <p:cNvSpPr txBox="1"/>
          <p:nvPr/>
        </p:nvSpPr>
        <p:spPr>
          <a:xfrm>
            <a:off x="8512317" y="3059667"/>
            <a:ext cx="45719" cy="369332"/>
          </a:xfrm>
          <a:prstGeom prst="rect">
            <a:avLst/>
          </a:prstGeom>
          <a:noFill/>
        </p:spPr>
        <p:txBody>
          <a:bodyPr wrap="square" rtlCol="0">
            <a:spAutoFit/>
          </a:bodyPr>
          <a:lstStyle/>
          <a:p>
            <a:r>
              <a:rPr lang="en-US" dirty="0"/>
              <a:t>2</a:t>
            </a:r>
          </a:p>
        </p:txBody>
      </p:sp>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1E424563-D16F-076B-0160-CC896BE10D13}"/>
                  </a:ext>
                </a:extLst>
              </p14:cNvPr>
              <p14:cNvContentPartPr/>
              <p14:nvPr/>
            </p14:nvContentPartPr>
            <p14:xfrm>
              <a:off x="452708" y="110958"/>
              <a:ext cx="360" cy="360"/>
            </p14:xfrm>
          </p:contentPart>
        </mc:Choice>
        <mc:Fallback xmlns="">
          <p:pic>
            <p:nvPicPr>
              <p:cNvPr id="20" name="Ink 19">
                <a:extLst>
                  <a:ext uri="{FF2B5EF4-FFF2-40B4-BE49-F238E27FC236}">
                    <a16:creationId xmlns:a16="http://schemas.microsoft.com/office/drawing/2014/main" id="{1E424563-D16F-076B-0160-CC896BE10D13}"/>
                  </a:ext>
                </a:extLst>
              </p:cNvPr>
              <p:cNvPicPr/>
              <p:nvPr/>
            </p:nvPicPr>
            <p:blipFill>
              <a:blip r:embed="rId13"/>
              <a:stretch>
                <a:fillRect/>
              </a:stretch>
            </p:blipFill>
            <p:spPr>
              <a:xfrm>
                <a:off x="435068" y="74958"/>
                <a:ext cx="36000" cy="72000"/>
              </a:xfrm>
              <a:prstGeom prst="rect">
                <a:avLst/>
              </a:prstGeom>
            </p:spPr>
          </p:pic>
        </mc:Fallback>
      </mc:AlternateContent>
      <p:pic>
        <p:nvPicPr>
          <p:cNvPr id="18" name="Audio 17">
            <a:hlinkClick r:id="" action="ppaction://media"/>
            <a:extLst>
              <a:ext uri="{FF2B5EF4-FFF2-40B4-BE49-F238E27FC236}">
                <a16:creationId xmlns:a16="http://schemas.microsoft.com/office/drawing/2014/main" id="{227FB50D-E580-1DEB-E93C-B781B7B1B01F}"/>
              </a:ext>
            </a:extLst>
          </p:cNvPr>
          <p:cNvPicPr>
            <a:picLocks noChangeAspect="1"/>
          </p:cNvPicPr>
          <p:nvPr>
            <a:audioFile r:link="rId2"/>
            <p:extLst>
              <p:ext uri="{DAA4B4D4-6D71-4841-9C94-3DE7FCFB9230}">
                <p14:media xmlns:p14="http://schemas.microsoft.com/office/powerpoint/2010/main" r:embed="rId1"/>
              </p:ext>
            </p:extLst>
          </p:nvPr>
        </p:nvPicPr>
        <p:blipFill>
          <a:blip r:embed="rId14"/>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318095057"/>
      </p:ext>
    </p:extLst>
  </p:cSld>
  <p:clrMapOvr>
    <a:masterClrMapping/>
  </p:clrMapOvr>
  <mc:AlternateContent xmlns:mc="http://schemas.openxmlformats.org/markup-compatibility/2006" xmlns:p14="http://schemas.microsoft.com/office/powerpoint/2010/main">
    <mc:Choice Requires="p14">
      <p:transition spd="slow" p14:dur="2000" advTm="11665"/>
    </mc:Choice>
    <mc:Fallback xmlns="">
      <p:transition spd="slow" advTm="116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E7A1-FFB3-D934-0EEC-1351B265FF22}"/>
              </a:ext>
            </a:extLst>
          </p:cNvPr>
          <p:cNvSpPr>
            <a:spLocks noGrp="1"/>
          </p:cNvSpPr>
          <p:nvPr>
            <p:ph type="title"/>
          </p:nvPr>
        </p:nvSpPr>
        <p:spPr>
          <a:xfrm>
            <a:off x="402866" y="206098"/>
            <a:ext cx="10744200" cy="1325563"/>
          </a:xfrm>
        </p:spPr>
        <p:txBody>
          <a:bodyPr/>
          <a:lstStyle/>
          <a:p>
            <a:r>
              <a:rPr lang="en-US" sz="4000" dirty="0"/>
              <a:t>Substances Tab</a:t>
            </a:r>
            <a:br>
              <a:rPr lang="en-US" dirty="0"/>
            </a:br>
            <a:endParaRPr lang="en-US" dirty="0"/>
          </a:p>
        </p:txBody>
      </p:sp>
      <p:sp>
        <p:nvSpPr>
          <p:cNvPr id="4" name="Text Placeholder 3">
            <a:extLst>
              <a:ext uri="{FF2B5EF4-FFF2-40B4-BE49-F238E27FC236}">
                <a16:creationId xmlns:a16="http://schemas.microsoft.com/office/drawing/2014/main" id="{E9B691A9-B8CA-1216-09A4-04E482A10E23}"/>
              </a:ext>
            </a:extLst>
          </p:cNvPr>
          <p:cNvSpPr>
            <a:spLocks noGrp="1"/>
          </p:cNvSpPr>
          <p:nvPr>
            <p:ph type="body" sz="quarter" idx="12"/>
          </p:nvPr>
        </p:nvSpPr>
        <p:spPr/>
        <p:txBody>
          <a:bodyPr/>
          <a:lstStyle/>
          <a:p>
            <a:endParaRPr lang="en-US"/>
          </a:p>
        </p:txBody>
      </p:sp>
      <p:pic>
        <p:nvPicPr>
          <p:cNvPr id="6" name="Picture 5">
            <a:extLst>
              <a:ext uri="{FF2B5EF4-FFF2-40B4-BE49-F238E27FC236}">
                <a16:creationId xmlns:a16="http://schemas.microsoft.com/office/drawing/2014/main" id="{18D7B4CD-708C-0629-C5ED-4BC6CF9681EA}"/>
              </a:ext>
            </a:extLst>
          </p:cNvPr>
          <p:cNvPicPr>
            <a:picLocks noChangeAspect="1"/>
          </p:cNvPicPr>
          <p:nvPr/>
        </p:nvPicPr>
        <p:blipFill>
          <a:blip r:embed="rId4"/>
          <a:stretch>
            <a:fillRect/>
          </a:stretch>
        </p:blipFill>
        <p:spPr>
          <a:xfrm>
            <a:off x="7448618" y="466096"/>
            <a:ext cx="3874294" cy="2474208"/>
          </a:xfrm>
          <a:prstGeom prst="rect">
            <a:avLst/>
          </a:prstGeom>
        </p:spPr>
      </p:pic>
      <p:pic>
        <p:nvPicPr>
          <p:cNvPr id="8" name="Picture 7">
            <a:extLst>
              <a:ext uri="{FF2B5EF4-FFF2-40B4-BE49-F238E27FC236}">
                <a16:creationId xmlns:a16="http://schemas.microsoft.com/office/drawing/2014/main" id="{C2192463-1597-AD23-E589-6ACCF79E54EA}"/>
              </a:ext>
            </a:extLst>
          </p:cNvPr>
          <p:cNvPicPr>
            <a:picLocks noChangeAspect="1"/>
          </p:cNvPicPr>
          <p:nvPr/>
        </p:nvPicPr>
        <p:blipFill>
          <a:blip r:embed="rId5"/>
          <a:stretch>
            <a:fillRect/>
          </a:stretch>
        </p:blipFill>
        <p:spPr>
          <a:xfrm>
            <a:off x="6160154" y="3014567"/>
            <a:ext cx="5985283" cy="2225344"/>
          </a:xfrm>
          <a:prstGeom prst="rect">
            <a:avLst/>
          </a:prstGeom>
        </p:spPr>
      </p:pic>
      <p:pic>
        <p:nvPicPr>
          <p:cNvPr id="26" name="Picture 25">
            <a:extLst>
              <a:ext uri="{FF2B5EF4-FFF2-40B4-BE49-F238E27FC236}">
                <a16:creationId xmlns:a16="http://schemas.microsoft.com/office/drawing/2014/main" id="{E6CAE7FA-FE54-E937-5789-40BFA907A266}"/>
              </a:ext>
            </a:extLst>
          </p:cNvPr>
          <p:cNvPicPr>
            <a:picLocks noChangeAspect="1"/>
          </p:cNvPicPr>
          <p:nvPr/>
        </p:nvPicPr>
        <p:blipFill>
          <a:blip r:embed="rId6"/>
          <a:stretch>
            <a:fillRect/>
          </a:stretch>
        </p:blipFill>
        <p:spPr>
          <a:xfrm>
            <a:off x="6896446" y="5411450"/>
            <a:ext cx="4756818" cy="845547"/>
          </a:xfrm>
          <a:prstGeom prst="rect">
            <a:avLst/>
          </a:prstGeom>
        </p:spPr>
      </p:pic>
      <p:sp>
        <p:nvSpPr>
          <p:cNvPr id="5" name="TextBox 4">
            <a:extLst>
              <a:ext uri="{FF2B5EF4-FFF2-40B4-BE49-F238E27FC236}">
                <a16:creationId xmlns:a16="http://schemas.microsoft.com/office/drawing/2014/main" id="{0B0EFF9E-3F47-9D46-976B-AE46DF9009C6}"/>
              </a:ext>
            </a:extLst>
          </p:cNvPr>
          <p:cNvSpPr txBox="1"/>
          <p:nvPr/>
        </p:nvSpPr>
        <p:spPr>
          <a:xfrm>
            <a:off x="107750" y="868879"/>
            <a:ext cx="6098650" cy="5509200"/>
          </a:xfrm>
          <a:prstGeom prst="rect">
            <a:avLst/>
          </a:prstGeom>
          <a:noFill/>
        </p:spPr>
        <p:txBody>
          <a:bodyPr wrap="square">
            <a:spAutoFit/>
          </a:bodyPr>
          <a:lstStyle/>
          <a:p>
            <a:pPr>
              <a:buNone/>
            </a:pPr>
            <a:r>
              <a:rPr lang="en-US" sz="1100" dirty="0"/>
              <a:t>The Substances tab provides the most detailed level of material reporting. Every field must be completed accurately to meet compliance and regulatory requirements.</a:t>
            </a:r>
          </a:p>
          <a:p>
            <a:pPr>
              <a:buNone/>
            </a:pPr>
            <a:endParaRPr lang="en-US" sz="1100" dirty="0"/>
          </a:p>
          <a:p>
            <a:pPr>
              <a:buNone/>
            </a:pPr>
            <a:r>
              <a:rPr lang="en-US" sz="1100" b="1" dirty="0"/>
              <a:t>1. Blank Spaces Between Columns</a:t>
            </a:r>
          </a:p>
          <a:p>
            <a:pPr>
              <a:buFont typeface="Arial" panose="020B0604020202020204" pitchFamily="34" charset="0"/>
              <a:buChar char="•"/>
            </a:pPr>
            <a:r>
              <a:rPr lang="en-US" sz="1100" b="1" dirty="0"/>
              <a:t>Mistake</a:t>
            </a:r>
            <a:r>
              <a:rPr lang="en-US" sz="1100" dirty="0"/>
              <a:t>: Leaving </a:t>
            </a:r>
            <a:r>
              <a:rPr lang="en-US" sz="1100" b="1" dirty="0"/>
              <a:t>empty cells or blank columns</a:t>
            </a:r>
            <a:r>
              <a:rPr lang="en-US" sz="1100" dirty="0"/>
              <a:t> between entries.</a:t>
            </a:r>
          </a:p>
          <a:p>
            <a:pPr>
              <a:buFont typeface="Arial" panose="020B0604020202020204" pitchFamily="34" charset="0"/>
              <a:buChar char="•"/>
            </a:pPr>
            <a:r>
              <a:rPr lang="en-US" sz="1100" b="1" dirty="0"/>
              <a:t>Impact</a:t>
            </a:r>
            <a:r>
              <a:rPr lang="en-US" sz="1100" dirty="0"/>
              <a:t>: Incomplete entries can cause data validation errors and disrupt automated processing.</a:t>
            </a:r>
          </a:p>
          <a:p>
            <a:endParaRPr lang="en-US" sz="1100" dirty="0"/>
          </a:p>
          <a:p>
            <a:pPr>
              <a:buFont typeface="Arial" panose="020B0604020202020204" pitchFamily="34" charset="0"/>
              <a:buChar char="•"/>
            </a:pPr>
            <a:r>
              <a:rPr lang="en-US" sz="1100" b="1" dirty="0"/>
              <a:t>Resolution</a:t>
            </a:r>
            <a:r>
              <a:rPr lang="en-US" sz="1100" dirty="0"/>
              <a:t>: </a:t>
            </a:r>
            <a:r>
              <a:rPr lang="en-US" sz="1100" b="1" dirty="0"/>
              <a:t>Fill in all required fields</a:t>
            </a:r>
            <a:r>
              <a:rPr lang="en-US" sz="1100" dirty="0"/>
              <a:t>, and do not leave blank spaces between columns. If a field is not applicable, use a placeholder like "N/A" only if permitted.</a:t>
            </a:r>
          </a:p>
          <a:p>
            <a:endParaRPr lang="en-US" sz="1100" dirty="0"/>
          </a:p>
          <a:p>
            <a:pPr>
              <a:buNone/>
            </a:pPr>
            <a:r>
              <a:rPr lang="en-US" sz="1100" b="1" dirty="0"/>
              <a:t>2. Missing or Incorrect CAS Numbers</a:t>
            </a:r>
          </a:p>
          <a:p>
            <a:pPr>
              <a:buFont typeface="Arial" panose="020B0604020202020204" pitchFamily="34" charset="0"/>
              <a:buChar char="•"/>
            </a:pPr>
            <a:r>
              <a:rPr lang="en-US" sz="1100" b="1" dirty="0"/>
              <a:t>Mistake</a:t>
            </a:r>
            <a:r>
              <a:rPr lang="en-US" sz="1100" dirty="0"/>
              <a:t>: Failing to provide a </a:t>
            </a:r>
            <a:r>
              <a:rPr lang="en-US" sz="1100" b="1" dirty="0"/>
              <a:t>CAS (Chemical Abstracts Service) number</a:t>
            </a:r>
            <a:r>
              <a:rPr lang="en-US" sz="1100" dirty="0"/>
              <a:t> or entering an incorrect one.</a:t>
            </a:r>
          </a:p>
          <a:p>
            <a:pPr>
              <a:buFont typeface="Arial" panose="020B0604020202020204" pitchFamily="34" charset="0"/>
              <a:buChar char="•"/>
            </a:pPr>
            <a:r>
              <a:rPr lang="en-US" sz="1100" b="1" dirty="0"/>
              <a:t>Impact</a:t>
            </a:r>
            <a:r>
              <a:rPr lang="en-US" sz="1100" dirty="0"/>
              <a:t>: Missing or invalid CAS numbers may result in rejection due to regulatory non-compliance.</a:t>
            </a:r>
          </a:p>
          <a:p>
            <a:pPr>
              <a:buFont typeface="Arial" panose="020B0604020202020204" pitchFamily="34" charset="0"/>
              <a:buChar char="•"/>
            </a:pPr>
            <a:r>
              <a:rPr lang="en-US" sz="1100" b="1" dirty="0"/>
              <a:t>Resolution</a:t>
            </a:r>
            <a:r>
              <a:rPr lang="en-US" sz="1100" dirty="0"/>
              <a:t>: </a:t>
            </a:r>
            <a:r>
              <a:rPr lang="en-US" sz="1100" b="1" dirty="0"/>
              <a:t>Verify and enter the correct CAS number</a:t>
            </a:r>
            <a:r>
              <a:rPr lang="en-US" sz="1100" dirty="0"/>
              <a:t> for each substance. Use an official source or reference database to ensure accuracy.</a:t>
            </a:r>
          </a:p>
          <a:p>
            <a:pPr>
              <a:buFont typeface="Arial" panose="020B0604020202020204" pitchFamily="34" charset="0"/>
              <a:buChar char="•"/>
            </a:pPr>
            <a:endParaRPr lang="en-US" sz="1100" dirty="0"/>
          </a:p>
          <a:p>
            <a:pPr>
              <a:buNone/>
            </a:pPr>
            <a:r>
              <a:rPr lang="en-US" sz="1100" b="1" dirty="0"/>
              <a:t>3. Incorrect Concentration Totals</a:t>
            </a:r>
          </a:p>
          <a:p>
            <a:pPr>
              <a:buFont typeface="Arial" panose="020B0604020202020204" pitchFamily="34" charset="0"/>
              <a:buChar char="•"/>
            </a:pPr>
            <a:r>
              <a:rPr lang="en-US" sz="1100" b="1" dirty="0"/>
              <a:t>Mistake</a:t>
            </a:r>
            <a:r>
              <a:rPr lang="en-US" sz="1100" dirty="0"/>
              <a:t>: Substance concentrations do </a:t>
            </a:r>
            <a:r>
              <a:rPr lang="en-US" sz="1100" b="1" dirty="0"/>
              <a:t>not add up to 100%</a:t>
            </a:r>
            <a:r>
              <a:rPr lang="en-US" sz="1100" dirty="0"/>
              <a:t> for a given homogeneous material.</a:t>
            </a:r>
          </a:p>
          <a:p>
            <a:pPr>
              <a:buFont typeface="Arial" panose="020B0604020202020204" pitchFamily="34" charset="0"/>
              <a:buChar char="•"/>
            </a:pPr>
            <a:r>
              <a:rPr lang="en-US" sz="1100" b="1" dirty="0"/>
              <a:t>Impact</a:t>
            </a:r>
            <a:r>
              <a:rPr lang="en-US" sz="1100" dirty="0"/>
              <a:t>: This will trigger a submission error and requires correction before approval.</a:t>
            </a:r>
          </a:p>
          <a:p>
            <a:pPr>
              <a:buFont typeface="Arial" panose="020B0604020202020204" pitchFamily="34" charset="0"/>
              <a:buChar char="•"/>
            </a:pPr>
            <a:r>
              <a:rPr lang="en-US" sz="1100" b="1" dirty="0"/>
              <a:t>Resolution</a:t>
            </a:r>
            <a:r>
              <a:rPr lang="en-US" sz="1100" dirty="0"/>
              <a:t>: </a:t>
            </a:r>
            <a:r>
              <a:rPr lang="en-US" sz="1100" b="1" dirty="0"/>
              <a:t>Ensure that the sum of all substance concentrations equals 100%</a:t>
            </a:r>
            <a:r>
              <a:rPr lang="en-US" sz="1100" dirty="0"/>
              <a:t> for each homogeneous material entry.</a:t>
            </a:r>
          </a:p>
          <a:p>
            <a:pPr>
              <a:buFont typeface="Arial" panose="020B0604020202020204" pitchFamily="34" charset="0"/>
              <a:buChar char="•"/>
            </a:pPr>
            <a:endParaRPr lang="en-US" sz="1100" dirty="0"/>
          </a:p>
          <a:p>
            <a:pPr>
              <a:buNone/>
            </a:pPr>
            <a:r>
              <a:rPr lang="en-US" sz="1100" b="1" dirty="0"/>
              <a:t>4. Mass Discrepancy</a:t>
            </a:r>
          </a:p>
          <a:p>
            <a:pPr>
              <a:buFont typeface="Arial" panose="020B0604020202020204" pitchFamily="34" charset="0"/>
              <a:buChar char="•"/>
            </a:pPr>
            <a:r>
              <a:rPr lang="en-US" sz="1100" b="1" dirty="0"/>
              <a:t>Mistake</a:t>
            </a:r>
            <a:r>
              <a:rPr lang="en-US" sz="1100" dirty="0"/>
              <a:t>: The </a:t>
            </a:r>
            <a:r>
              <a:rPr lang="en-US" sz="1100" b="1" dirty="0"/>
              <a:t>total mass of substances</a:t>
            </a:r>
            <a:r>
              <a:rPr lang="en-US" sz="1100" dirty="0"/>
              <a:t> does </a:t>
            </a:r>
            <a:r>
              <a:rPr lang="en-US" sz="1100" b="1" dirty="0"/>
              <a:t>not match the mass</a:t>
            </a:r>
            <a:r>
              <a:rPr lang="en-US" sz="1100" dirty="0"/>
              <a:t> of the corresponding homogeneous material.</a:t>
            </a:r>
          </a:p>
          <a:p>
            <a:pPr>
              <a:buFont typeface="Arial" panose="020B0604020202020204" pitchFamily="34" charset="0"/>
              <a:buChar char="•"/>
            </a:pPr>
            <a:r>
              <a:rPr lang="en-US" sz="1100" b="1" dirty="0"/>
              <a:t>Impact</a:t>
            </a:r>
            <a:r>
              <a:rPr lang="en-US" sz="1100" dirty="0"/>
              <a:t>: This inconsistency compromises the integrity of the material breakdown and causes rejection.</a:t>
            </a:r>
          </a:p>
          <a:p>
            <a:pPr>
              <a:buFont typeface="Arial" panose="020B0604020202020204" pitchFamily="34" charset="0"/>
              <a:buChar char="•"/>
            </a:pPr>
            <a:r>
              <a:rPr lang="en-US" sz="1100" b="1" dirty="0"/>
              <a:t>Resolution</a:t>
            </a:r>
            <a:r>
              <a:rPr lang="en-US" sz="1100" dirty="0"/>
              <a:t>: </a:t>
            </a:r>
            <a:r>
              <a:rPr lang="en-US" sz="1100" b="1" dirty="0"/>
              <a:t>Confirm that the total mass of all listed substances aligns with the mass</a:t>
            </a:r>
            <a:r>
              <a:rPr lang="en-US" sz="1100" dirty="0"/>
              <a:t> of the homogeneous material they belong to.</a:t>
            </a:r>
          </a:p>
        </p:txBody>
      </p:sp>
      <p:sp>
        <p:nvSpPr>
          <p:cNvPr id="7" name="Oval 6">
            <a:extLst>
              <a:ext uri="{FF2B5EF4-FFF2-40B4-BE49-F238E27FC236}">
                <a16:creationId xmlns:a16="http://schemas.microsoft.com/office/drawing/2014/main" id="{678C4054-4907-F160-43CE-CCF6CF00E822}"/>
              </a:ext>
            </a:extLst>
          </p:cNvPr>
          <p:cNvSpPr/>
          <p:nvPr/>
        </p:nvSpPr>
        <p:spPr>
          <a:xfrm>
            <a:off x="7070718" y="1703200"/>
            <a:ext cx="278296" cy="2971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02381DA-B1EF-256D-312B-A5937CB0438E}"/>
              </a:ext>
            </a:extLst>
          </p:cNvPr>
          <p:cNvSpPr txBox="1"/>
          <p:nvPr/>
        </p:nvSpPr>
        <p:spPr>
          <a:xfrm>
            <a:off x="7070718" y="1667103"/>
            <a:ext cx="108653" cy="369332"/>
          </a:xfrm>
          <a:prstGeom prst="rect">
            <a:avLst/>
          </a:prstGeom>
          <a:noFill/>
        </p:spPr>
        <p:txBody>
          <a:bodyPr wrap="square" rtlCol="0">
            <a:spAutoFit/>
          </a:bodyPr>
          <a:lstStyle/>
          <a:p>
            <a:r>
              <a:rPr lang="en-US" dirty="0"/>
              <a:t>1</a:t>
            </a:r>
          </a:p>
        </p:txBody>
      </p:sp>
      <p:sp>
        <p:nvSpPr>
          <p:cNvPr id="12" name="Oval 11">
            <a:extLst>
              <a:ext uri="{FF2B5EF4-FFF2-40B4-BE49-F238E27FC236}">
                <a16:creationId xmlns:a16="http://schemas.microsoft.com/office/drawing/2014/main" id="{6F26BAFA-3322-2F2B-BDB5-8113CD4B34EA}"/>
              </a:ext>
            </a:extLst>
          </p:cNvPr>
          <p:cNvSpPr/>
          <p:nvPr/>
        </p:nvSpPr>
        <p:spPr>
          <a:xfrm>
            <a:off x="10308225" y="3322950"/>
            <a:ext cx="278296" cy="2971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BED1B8D-A564-8BE6-76C2-E774A8370EAB}"/>
              </a:ext>
            </a:extLst>
          </p:cNvPr>
          <p:cNvSpPr txBox="1"/>
          <p:nvPr/>
        </p:nvSpPr>
        <p:spPr>
          <a:xfrm>
            <a:off x="10308225" y="3286853"/>
            <a:ext cx="198783" cy="369332"/>
          </a:xfrm>
          <a:prstGeom prst="rect">
            <a:avLst/>
          </a:prstGeom>
          <a:noFill/>
        </p:spPr>
        <p:txBody>
          <a:bodyPr wrap="square" rtlCol="0">
            <a:spAutoFit/>
          </a:bodyPr>
          <a:lstStyle/>
          <a:p>
            <a:r>
              <a:rPr lang="en-US" dirty="0"/>
              <a:t>2</a:t>
            </a:r>
          </a:p>
        </p:txBody>
      </p:sp>
      <p:sp>
        <p:nvSpPr>
          <p:cNvPr id="17" name="Oval 16">
            <a:extLst>
              <a:ext uri="{FF2B5EF4-FFF2-40B4-BE49-F238E27FC236}">
                <a16:creationId xmlns:a16="http://schemas.microsoft.com/office/drawing/2014/main" id="{C757DE1B-F30A-4D59-243D-8CE2FD4262C1}"/>
              </a:ext>
            </a:extLst>
          </p:cNvPr>
          <p:cNvSpPr/>
          <p:nvPr/>
        </p:nvSpPr>
        <p:spPr>
          <a:xfrm>
            <a:off x="11344251" y="3322949"/>
            <a:ext cx="278296" cy="2971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E908C8A-53C0-8B01-7822-FEC5B0501EB0}"/>
              </a:ext>
            </a:extLst>
          </p:cNvPr>
          <p:cNvSpPr/>
          <p:nvPr/>
        </p:nvSpPr>
        <p:spPr>
          <a:xfrm>
            <a:off x="9918935" y="5417706"/>
            <a:ext cx="278296" cy="2971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D5E4F49-AB32-4A63-4B7A-95E3CA4C8DC1}"/>
              </a:ext>
            </a:extLst>
          </p:cNvPr>
          <p:cNvSpPr txBox="1"/>
          <p:nvPr/>
        </p:nvSpPr>
        <p:spPr>
          <a:xfrm>
            <a:off x="11380033" y="3286852"/>
            <a:ext cx="111318" cy="369332"/>
          </a:xfrm>
          <a:prstGeom prst="rect">
            <a:avLst/>
          </a:prstGeom>
          <a:noFill/>
        </p:spPr>
        <p:txBody>
          <a:bodyPr wrap="square" rtlCol="0">
            <a:spAutoFit/>
          </a:bodyPr>
          <a:lstStyle/>
          <a:p>
            <a:r>
              <a:rPr lang="en-US" dirty="0"/>
              <a:t>3</a:t>
            </a:r>
          </a:p>
        </p:txBody>
      </p:sp>
      <p:sp>
        <p:nvSpPr>
          <p:cNvPr id="24" name="TextBox 23">
            <a:extLst>
              <a:ext uri="{FF2B5EF4-FFF2-40B4-BE49-F238E27FC236}">
                <a16:creationId xmlns:a16="http://schemas.microsoft.com/office/drawing/2014/main" id="{2929C745-C8DF-6F6B-1B6B-3C773959158C}"/>
              </a:ext>
            </a:extLst>
          </p:cNvPr>
          <p:cNvSpPr txBox="1"/>
          <p:nvPr/>
        </p:nvSpPr>
        <p:spPr>
          <a:xfrm>
            <a:off x="9978251" y="5381609"/>
            <a:ext cx="45719" cy="369332"/>
          </a:xfrm>
          <a:prstGeom prst="rect">
            <a:avLst/>
          </a:prstGeom>
          <a:noFill/>
        </p:spPr>
        <p:txBody>
          <a:bodyPr wrap="square" rtlCol="0">
            <a:spAutoFit/>
          </a:bodyPr>
          <a:lstStyle/>
          <a:p>
            <a:r>
              <a:rPr lang="en-US" dirty="0"/>
              <a:t>4</a:t>
            </a:r>
          </a:p>
        </p:txBody>
      </p:sp>
      <mc:AlternateContent xmlns:mc="http://schemas.openxmlformats.org/markup-compatibility/2006" xmlns:p14="http://schemas.microsoft.com/office/powerpoint/2010/main">
        <mc:Choice Requires="p14">
          <p:contentPart p14:bwMode="auto" r:id="rId7">
            <p14:nvContentPartPr>
              <p14:cNvPr id="35" name="Ink 34">
                <a:extLst>
                  <a:ext uri="{FF2B5EF4-FFF2-40B4-BE49-F238E27FC236}">
                    <a16:creationId xmlns:a16="http://schemas.microsoft.com/office/drawing/2014/main" id="{C2CCC0F1-EAA7-CC25-9482-BD2F0F1FFAF7}"/>
                  </a:ext>
                </a:extLst>
              </p14:cNvPr>
              <p14:cNvContentPartPr/>
              <p14:nvPr/>
            </p14:nvContentPartPr>
            <p14:xfrm>
              <a:off x="7457948" y="1844358"/>
              <a:ext cx="1225080" cy="360"/>
            </p14:xfrm>
          </p:contentPart>
        </mc:Choice>
        <mc:Fallback xmlns="">
          <p:pic>
            <p:nvPicPr>
              <p:cNvPr id="35" name="Ink 34">
                <a:extLst>
                  <a:ext uri="{FF2B5EF4-FFF2-40B4-BE49-F238E27FC236}">
                    <a16:creationId xmlns:a16="http://schemas.microsoft.com/office/drawing/2014/main" id="{C2CCC0F1-EAA7-CC25-9482-BD2F0F1FFAF7}"/>
                  </a:ext>
                </a:extLst>
              </p:cNvPr>
              <p:cNvPicPr/>
              <p:nvPr/>
            </p:nvPicPr>
            <p:blipFill>
              <a:blip r:embed="rId8"/>
              <a:stretch>
                <a:fillRect/>
              </a:stretch>
            </p:blipFill>
            <p:spPr>
              <a:xfrm>
                <a:off x="7439948" y="1808358"/>
                <a:ext cx="1260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8" name="Ink 37">
                <a:extLst>
                  <a:ext uri="{FF2B5EF4-FFF2-40B4-BE49-F238E27FC236}">
                    <a16:creationId xmlns:a16="http://schemas.microsoft.com/office/drawing/2014/main" id="{42EAA511-EC7B-9DDC-A219-CF2B6B7CAE2F}"/>
                  </a:ext>
                </a:extLst>
              </p14:cNvPr>
              <p14:cNvContentPartPr/>
              <p14:nvPr/>
            </p14:nvContentPartPr>
            <p14:xfrm>
              <a:off x="10177028" y="3688998"/>
              <a:ext cx="541080" cy="360"/>
            </p14:xfrm>
          </p:contentPart>
        </mc:Choice>
        <mc:Fallback xmlns="">
          <p:pic>
            <p:nvPicPr>
              <p:cNvPr id="38" name="Ink 37">
                <a:extLst>
                  <a:ext uri="{FF2B5EF4-FFF2-40B4-BE49-F238E27FC236}">
                    <a16:creationId xmlns:a16="http://schemas.microsoft.com/office/drawing/2014/main" id="{42EAA511-EC7B-9DDC-A219-CF2B6B7CAE2F}"/>
                  </a:ext>
                </a:extLst>
              </p:cNvPr>
              <p:cNvPicPr/>
              <p:nvPr/>
            </p:nvPicPr>
            <p:blipFill>
              <a:blip r:embed="rId10"/>
              <a:stretch>
                <a:fillRect/>
              </a:stretch>
            </p:blipFill>
            <p:spPr>
              <a:xfrm>
                <a:off x="10159388" y="3652998"/>
                <a:ext cx="576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Ink 39">
                <a:extLst>
                  <a:ext uri="{FF2B5EF4-FFF2-40B4-BE49-F238E27FC236}">
                    <a16:creationId xmlns:a16="http://schemas.microsoft.com/office/drawing/2014/main" id="{EC9724CA-2F10-5735-643C-92539428DF5F}"/>
                  </a:ext>
                </a:extLst>
              </p14:cNvPr>
              <p14:cNvContentPartPr/>
              <p14:nvPr/>
            </p14:nvContentPartPr>
            <p14:xfrm>
              <a:off x="11361788" y="3688998"/>
              <a:ext cx="263160" cy="360"/>
            </p14:xfrm>
          </p:contentPart>
        </mc:Choice>
        <mc:Fallback xmlns="">
          <p:pic>
            <p:nvPicPr>
              <p:cNvPr id="40" name="Ink 39">
                <a:extLst>
                  <a:ext uri="{FF2B5EF4-FFF2-40B4-BE49-F238E27FC236}">
                    <a16:creationId xmlns:a16="http://schemas.microsoft.com/office/drawing/2014/main" id="{EC9724CA-2F10-5735-643C-92539428DF5F}"/>
                  </a:ext>
                </a:extLst>
              </p:cNvPr>
              <p:cNvPicPr/>
              <p:nvPr/>
            </p:nvPicPr>
            <p:blipFill>
              <a:blip r:embed="rId12"/>
              <a:stretch>
                <a:fillRect/>
              </a:stretch>
            </p:blipFill>
            <p:spPr>
              <a:xfrm>
                <a:off x="11344148" y="3652998"/>
                <a:ext cx="298800" cy="72000"/>
              </a:xfrm>
              <a:prstGeom prst="rect">
                <a:avLst/>
              </a:prstGeom>
            </p:spPr>
          </p:pic>
        </mc:Fallback>
      </mc:AlternateContent>
      <p:pic>
        <p:nvPicPr>
          <p:cNvPr id="14" name="Audio 13">
            <a:hlinkClick r:id="" action="ppaction://media"/>
            <a:extLst>
              <a:ext uri="{FF2B5EF4-FFF2-40B4-BE49-F238E27FC236}">
                <a16:creationId xmlns:a16="http://schemas.microsoft.com/office/drawing/2014/main" id="{459D0350-9938-D99A-C42F-C20A9ACF91FF}"/>
              </a:ext>
            </a:extLst>
          </p:cNvPr>
          <p:cNvPicPr>
            <a:picLocks noChangeAspect="1"/>
          </p:cNvPicPr>
          <p:nvPr>
            <a:audioFile r:link="rId2"/>
            <p:extLst>
              <p:ext uri="{DAA4B4D4-6D71-4841-9C94-3DE7FCFB9230}">
                <p14:media xmlns:p14="http://schemas.microsoft.com/office/powerpoint/2010/main" r:embed="rId1"/>
              </p:ext>
            </p:extLst>
          </p:nvPr>
        </p:nvPicPr>
        <p:blipFill>
          <a:blip r:embed="rId13"/>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272339847"/>
      </p:ext>
    </p:extLst>
  </p:cSld>
  <p:clrMapOvr>
    <a:masterClrMapping/>
  </p:clrMapOvr>
  <mc:AlternateContent xmlns:mc="http://schemas.openxmlformats.org/markup-compatibility/2006" xmlns:p14="http://schemas.microsoft.com/office/powerpoint/2010/main">
    <mc:Choice Requires="p14">
      <p:transition spd="slow" p14:dur="2000" advTm="12560"/>
    </mc:Choice>
    <mc:Fallback xmlns="">
      <p:transition spd="slow" advTm="12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066F-C96D-60D2-6262-60954757CD4D}"/>
              </a:ext>
            </a:extLst>
          </p:cNvPr>
          <p:cNvSpPr>
            <a:spLocks noGrp="1"/>
          </p:cNvSpPr>
          <p:nvPr>
            <p:ph type="title"/>
          </p:nvPr>
        </p:nvSpPr>
        <p:spPr/>
        <p:txBody>
          <a:bodyPr>
            <a:normAutofit/>
          </a:bodyPr>
          <a:lstStyle/>
          <a:p>
            <a:r>
              <a:rPr lang="en-US" sz="4000" dirty="0"/>
              <a:t>Data Summary</a:t>
            </a:r>
          </a:p>
        </p:txBody>
      </p:sp>
      <p:sp>
        <p:nvSpPr>
          <p:cNvPr id="4" name="Text Placeholder 3">
            <a:extLst>
              <a:ext uri="{FF2B5EF4-FFF2-40B4-BE49-F238E27FC236}">
                <a16:creationId xmlns:a16="http://schemas.microsoft.com/office/drawing/2014/main" id="{D881BA3C-B1EE-8AB8-6E27-3CD2ED75C2CB}"/>
              </a:ext>
            </a:extLst>
          </p:cNvPr>
          <p:cNvSpPr>
            <a:spLocks noGrp="1"/>
          </p:cNvSpPr>
          <p:nvPr>
            <p:ph type="body" sz="quarter" idx="12"/>
          </p:nvPr>
        </p:nvSpPr>
        <p:spPr/>
        <p:txBody>
          <a:bodyPr/>
          <a:lstStyle/>
          <a:p>
            <a:endParaRPr lang="en-US"/>
          </a:p>
        </p:txBody>
      </p:sp>
      <p:pic>
        <p:nvPicPr>
          <p:cNvPr id="6" name="Picture 5">
            <a:extLst>
              <a:ext uri="{FF2B5EF4-FFF2-40B4-BE49-F238E27FC236}">
                <a16:creationId xmlns:a16="http://schemas.microsoft.com/office/drawing/2014/main" id="{B108CF34-981D-233A-34FD-FCFB44D0D13A}"/>
              </a:ext>
            </a:extLst>
          </p:cNvPr>
          <p:cNvPicPr>
            <a:picLocks noChangeAspect="1"/>
          </p:cNvPicPr>
          <p:nvPr/>
        </p:nvPicPr>
        <p:blipFill>
          <a:blip r:embed="rId4"/>
          <a:stretch>
            <a:fillRect/>
          </a:stretch>
        </p:blipFill>
        <p:spPr>
          <a:xfrm>
            <a:off x="6194153" y="1027906"/>
            <a:ext cx="5899350" cy="5020060"/>
          </a:xfrm>
          <a:prstGeom prst="rect">
            <a:avLst/>
          </a:prstGeom>
        </p:spPr>
      </p:pic>
      <p:sp>
        <p:nvSpPr>
          <p:cNvPr id="5" name="TextBox 4">
            <a:extLst>
              <a:ext uri="{FF2B5EF4-FFF2-40B4-BE49-F238E27FC236}">
                <a16:creationId xmlns:a16="http://schemas.microsoft.com/office/drawing/2014/main" id="{C9E37300-0AFE-7B23-6830-09D57E97DF00}"/>
              </a:ext>
            </a:extLst>
          </p:cNvPr>
          <p:cNvSpPr txBox="1"/>
          <p:nvPr/>
        </p:nvSpPr>
        <p:spPr>
          <a:xfrm>
            <a:off x="96166" y="1199676"/>
            <a:ext cx="6098650" cy="5047536"/>
          </a:xfrm>
          <a:prstGeom prst="rect">
            <a:avLst/>
          </a:prstGeom>
          <a:noFill/>
        </p:spPr>
        <p:txBody>
          <a:bodyPr wrap="square">
            <a:spAutoFit/>
          </a:bodyPr>
          <a:lstStyle/>
          <a:p>
            <a:pPr>
              <a:buNone/>
            </a:pPr>
            <a:r>
              <a:rPr lang="en-US" sz="1400" dirty="0"/>
              <a:t>The </a:t>
            </a:r>
            <a:r>
              <a:rPr lang="en-US" sz="1400" b="1" dirty="0"/>
              <a:t>Data Summary</a:t>
            </a:r>
            <a:r>
              <a:rPr lang="en-US" sz="1400" dirty="0"/>
              <a:t> tab provides an automated overview of the entire Anthesis form and serves as your final checkpoint before submission.</a:t>
            </a:r>
          </a:p>
          <a:p>
            <a:pPr>
              <a:buNone/>
            </a:pPr>
            <a:endParaRPr lang="en-US" sz="1400" dirty="0"/>
          </a:p>
          <a:p>
            <a:pPr>
              <a:buNone/>
            </a:pPr>
            <a:r>
              <a:rPr lang="en-US" sz="1400" b="1" dirty="0"/>
              <a:t>1. "No Error Found" Confirmation</a:t>
            </a:r>
          </a:p>
          <a:p>
            <a:pPr>
              <a:buFont typeface="Arial" panose="020B0604020202020204" pitchFamily="34" charset="0"/>
              <a:buChar char="•"/>
            </a:pPr>
            <a:r>
              <a:rPr lang="en-US" sz="1400" b="1" dirty="0"/>
              <a:t>Goal</a:t>
            </a:r>
            <a:r>
              <a:rPr lang="en-US" sz="1400" dirty="0"/>
              <a:t>: Once all tabs are filled out correctly, the top of the Data Summary tab should display </a:t>
            </a:r>
            <a:r>
              <a:rPr lang="en-US" sz="1400" b="1" dirty="0"/>
              <a:t>“No error found.”</a:t>
            </a:r>
            <a:endParaRPr lang="en-US" sz="1400" dirty="0"/>
          </a:p>
          <a:p>
            <a:pPr>
              <a:buFont typeface="Arial" panose="020B0604020202020204" pitchFamily="34" charset="0"/>
              <a:buChar char="•"/>
            </a:pPr>
            <a:r>
              <a:rPr lang="en-US" sz="1400" b="1" dirty="0"/>
              <a:t>Importance</a:t>
            </a:r>
            <a:r>
              <a:rPr lang="en-US" sz="1400" dirty="0"/>
              <a:t>: This message indicates that the form is structurally complete and that </a:t>
            </a:r>
            <a:r>
              <a:rPr lang="en-US" sz="1400" b="1" dirty="0"/>
              <a:t>major validation checks have passed</a:t>
            </a:r>
            <a:r>
              <a:rPr lang="en-US" sz="1400" dirty="0"/>
              <a:t>.</a:t>
            </a:r>
          </a:p>
          <a:p>
            <a:pPr>
              <a:buFont typeface="Arial" panose="020B0604020202020204" pitchFamily="34" charset="0"/>
              <a:buChar char="•"/>
            </a:pPr>
            <a:r>
              <a:rPr lang="en-US" sz="1400" b="1" dirty="0"/>
              <a:t>Tip</a:t>
            </a:r>
            <a:r>
              <a:rPr lang="en-US" sz="1400" dirty="0"/>
              <a:t>: Always review this tab before submission. If errors are listed, return to the relevant tab(s) and correct the issues.</a:t>
            </a:r>
          </a:p>
          <a:p>
            <a:pPr>
              <a:buFont typeface="Arial" panose="020B0604020202020204" pitchFamily="34" charset="0"/>
              <a:buChar char="•"/>
            </a:pPr>
            <a:endParaRPr lang="en-US" sz="1400" dirty="0"/>
          </a:p>
          <a:p>
            <a:pPr>
              <a:buNone/>
            </a:pPr>
            <a:r>
              <a:rPr lang="en-US" sz="1400" b="1" dirty="0"/>
              <a:t>2. All Fields Should Say "Completed"</a:t>
            </a:r>
          </a:p>
          <a:p>
            <a:pPr>
              <a:buFont typeface="Arial" panose="020B0604020202020204" pitchFamily="34" charset="0"/>
              <a:buChar char="•"/>
            </a:pPr>
            <a:r>
              <a:rPr lang="en-US" sz="1400" b="1" dirty="0"/>
              <a:t>Mistake</a:t>
            </a:r>
            <a:r>
              <a:rPr lang="en-US" sz="1400" dirty="0"/>
              <a:t>: Fields marked as </a:t>
            </a:r>
            <a:r>
              <a:rPr lang="en-US" sz="1400" b="1" dirty="0"/>
              <a:t>"Incomplete" or highlighted in red/yellow</a:t>
            </a:r>
            <a:r>
              <a:rPr lang="en-US" sz="1400" dirty="0"/>
              <a:t>.</a:t>
            </a:r>
          </a:p>
          <a:p>
            <a:pPr>
              <a:buFont typeface="Arial" panose="020B0604020202020204" pitchFamily="34" charset="0"/>
              <a:buChar char="•"/>
            </a:pPr>
            <a:r>
              <a:rPr lang="en-US" sz="1400" b="1" dirty="0"/>
              <a:t>Impact</a:t>
            </a:r>
            <a:r>
              <a:rPr lang="en-US" sz="1400" dirty="0"/>
              <a:t>: These indicators mean required data is still missing or incorrect, which can cause rejection or delays.</a:t>
            </a:r>
          </a:p>
          <a:p>
            <a:pPr>
              <a:buFont typeface="Arial" panose="020B0604020202020204" pitchFamily="34" charset="0"/>
              <a:buChar char="•"/>
            </a:pPr>
            <a:r>
              <a:rPr lang="en-US" sz="1400" b="1" dirty="0"/>
              <a:t>Resolution</a:t>
            </a:r>
            <a:r>
              <a:rPr lang="en-US" sz="1400" dirty="0"/>
              <a:t>: Ensure </a:t>
            </a:r>
            <a:r>
              <a:rPr lang="en-US" sz="1400" b="1" dirty="0"/>
              <a:t>every row in the Data Summary tab displays “Completed”</a:t>
            </a:r>
            <a:r>
              <a:rPr lang="en-US" sz="1400" dirty="0"/>
              <a:t> and is </a:t>
            </a:r>
            <a:r>
              <a:rPr lang="en-US" sz="1400" b="1" dirty="0"/>
              <a:t>highlighted in green</a:t>
            </a:r>
            <a:r>
              <a:rPr lang="en-US" sz="1400" dirty="0"/>
              <a:t>. This confirms that each section has passed the internal checklist.</a:t>
            </a:r>
          </a:p>
          <a:p>
            <a:pPr>
              <a:buFont typeface="Arial" panose="020B0604020202020204" pitchFamily="34" charset="0"/>
              <a:buChar char="•"/>
            </a:pPr>
            <a:endParaRPr lang="en-US" sz="1400" dirty="0"/>
          </a:p>
          <a:p>
            <a:pPr>
              <a:buNone/>
            </a:pPr>
            <a:r>
              <a:rPr lang="en-US" sz="1400" b="1" dirty="0"/>
              <a:t>3. Best Practice</a:t>
            </a:r>
          </a:p>
          <a:p>
            <a:pPr>
              <a:buFont typeface="Arial" panose="020B0604020202020204" pitchFamily="34" charset="0"/>
              <a:buChar char="•"/>
            </a:pPr>
            <a:r>
              <a:rPr lang="en-US" sz="1400" dirty="0"/>
              <a:t>After correcting any issues, recheck the Data Summary tab to ensure all updates are reflected.</a:t>
            </a:r>
          </a:p>
          <a:p>
            <a:pPr>
              <a:buFont typeface="Arial" panose="020B0604020202020204" pitchFamily="34" charset="0"/>
              <a:buChar char="•"/>
            </a:pPr>
            <a:r>
              <a:rPr lang="en-US" sz="1400" dirty="0"/>
              <a:t>Save and back up your completed form before submission.</a:t>
            </a:r>
          </a:p>
        </p:txBody>
      </p:sp>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1C79D642-87F0-7DAF-6962-3B1EA75DF328}"/>
                  </a:ext>
                </a:extLst>
              </p14:cNvPr>
              <p14:cNvContentPartPr/>
              <p14:nvPr/>
            </p14:nvContentPartPr>
            <p14:xfrm>
              <a:off x="7792028" y="1963518"/>
              <a:ext cx="720" cy="3589200"/>
            </p14:xfrm>
          </p:contentPart>
        </mc:Choice>
        <mc:Fallback xmlns="">
          <p:pic>
            <p:nvPicPr>
              <p:cNvPr id="9" name="Ink 8">
                <a:extLst>
                  <a:ext uri="{FF2B5EF4-FFF2-40B4-BE49-F238E27FC236}">
                    <a16:creationId xmlns:a16="http://schemas.microsoft.com/office/drawing/2014/main" id="{1C79D642-87F0-7DAF-6962-3B1EA75DF328}"/>
                  </a:ext>
                </a:extLst>
              </p:cNvPr>
              <p:cNvPicPr/>
              <p:nvPr/>
            </p:nvPicPr>
            <p:blipFill>
              <a:blip r:embed="rId6"/>
              <a:stretch>
                <a:fillRect/>
              </a:stretch>
            </p:blipFill>
            <p:spPr>
              <a:xfrm>
                <a:off x="7612028" y="1783878"/>
                <a:ext cx="360000" cy="3948840"/>
              </a:xfrm>
              <a:prstGeom prst="rect">
                <a:avLst/>
              </a:prstGeom>
            </p:spPr>
          </p:pic>
        </mc:Fallback>
      </mc:AlternateContent>
      <p:sp>
        <p:nvSpPr>
          <p:cNvPr id="12" name="Oval 11">
            <a:extLst>
              <a:ext uri="{FF2B5EF4-FFF2-40B4-BE49-F238E27FC236}">
                <a16:creationId xmlns:a16="http://schemas.microsoft.com/office/drawing/2014/main" id="{FD5F9A39-2383-5D25-F3F0-D83E78E1D95E}"/>
              </a:ext>
            </a:extLst>
          </p:cNvPr>
          <p:cNvSpPr/>
          <p:nvPr/>
        </p:nvSpPr>
        <p:spPr>
          <a:xfrm>
            <a:off x="8714630" y="875671"/>
            <a:ext cx="310101" cy="275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FFE122-6B50-A2C6-88AD-70994EE1492F}"/>
              </a:ext>
            </a:extLst>
          </p:cNvPr>
          <p:cNvSpPr/>
          <p:nvPr/>
        </p:nvSpPr>
        <p:spPr>
          <a:xfrm>
            <a:off x="7636977" y="1428122"/>
            <a:ext cx="310101" cy="275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3577F0D-354E-CA41-0375-DFF24F9B794C}"/>
              </a:ext>
            </a:extLst>
          </p:cNvPr>
          <p:cNvSpPr txBox="1"/>
          <p:nvPr/>
        </p:nvSpPr>
        <p:spPr>
          <a:xfrm>
            <a:off x="8765650" y="828660"/>
            <a:ext cx="79916" cy="369332"/>
          </a:xfrm>
          <a:prstGeom prst="rect">
            <a:avLst/>
          </a:prstGeom>
          <a:noFill/>
        </p:spPr>
        <p:txBody>
          <a:bodyPr wrap="square" rtlCol="0">
            <a:spAutoFit/>
          </a:bodyPr>
          <a:lstStyle/>
          <a:p>
            <a:r>
              <a:rPr lang="en-US" dirty="0"/>
              <a:t>1</a:t>
            </a:r>
          </a:p>
        </p:txBody>
      </p:sp>
      <p:sp>
        <p:nvSpPr>
          <p:cNvPr id="15" name="TextBox 14">
            <a:extLst>
              <a:ext uri="{FF2B5EF4-FFF2-40B4-BE49-F238E27FC236}">
                <a16:creationId xmlns:a16="http://schemas.microsoft.com/office/drawing/2014/main" id="{8A485A90-3371-1D9B-338B-6C00597AB3A1}"/>
              </a:ext>
            </a:extLst>
          </p:cNvPr>
          <p:cNvSpPr txBox="1"/>
          <p:nvPr/>
        </p:nvSpPr>
        <p:spPr>
          <a:xfrm>
            <a:off x="7674176" y="1383644"/>
            <a:ext cx="72225" cy="369332"/>
          </a:xfrm>
          <a:prstGeom prst="rect">
            <a:avLst/>
          </a:prstGeom>
          <a:noFill/>
        </p:spPr>
        <p:txBody>
          <a:bodyPr wrap="square" rtlCol="0">
            <a:spAutoFit/>
          </a:bodyPr>
          <a:lstStyle/>
          <a:p>
            <a:r>
              <a:rPr lang="en-US" dirty="0"/>
              <a:t>2</a:t>
            </a:r>
          </a:p>
        </p:txBody>
      </p:sp>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35917DE0-D6E9-C33C-D8E1-F184C2F34E19}"/>
                  </a:ext>
                </a:extLst>
              </p14:cNvPr>
              <p14:cNvContentPartPr/>
              <p14:nvPr/>
            </p14:nvContentPartPr>
            <p14:xfrm>
              <a:off x="8483588" y="1534038"/>
              <a:ext cx="795600" cy="720"/>
            </p14:xfrm>
          </p:contentPart>
        </mc:Choice>
        <mc:Fallback xmlns="">
          <p:pic>
            <p:nvPicPr>
              <p:cNvPr id="17" name="Ink 16">
                <a:extLst>
                  <a:ext uri="{FF2B5EF4-FFF2-40B4-BE49-F238E27FC236}">
                    <a16:creationId xmlns:a16="http://schemas.microsoft.com/office/drawing/2014/main" id="{35917DE0-D6E9-C33C-D8E1-F184C2F34E19}"/>
                  </a:ext>
                </a:extLst>
              </p:cNvPr>
              <p:cNvPicPr/>
              <p:nvPr/>
            </p:nvPicPr>
            <p:blipFill>
              <a:blip r:embed="rId8"/>
              <a:stretch>
                <a:fillRect/>
              </a:stretch>
            </p:blipFill>
            <p:spPr>
              <a:xfrm>
                <a:off x="8429948" y="1318038"/>
                <a:ext cx="903240" cy="432000"/>
              </a:xfrm>
              <a:prstGeom prst="rect">
                <a:avLst/>
              </a:prstGeom>
            </p:spPr>
          </p:pic>
        </mc:Fallback>
      </mc:AlternateContent>
      <p:pic>
        <p:nvPicPr>
          <p:cNvPr id="10" name="Audio 9">
            <a:hlinkClick r:id="" action="ppaction://media"/>
            <a:extLst>
              <a:ext uri="{FF2B5EF4-FFF2-40B4-BE49-F238E27FC236}">
                <a16:creationId xmlns:a16="http://schemas.microsoft.com/office/drawing/2014/main" id="{F75D1E2E-3F4C-70CD-10B3-965CEF48476F}"/>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515482854"/>
      </p:ext>
    </p:extLst>
  </p:cSld>
  <p:clrMapOvr>
    <a:masterClrMapping/>
  </p:clrMapOvr>
  <mc:AlternateContent xmlns:mc="http://schemas.openxmlformats.org/markup-compatibility/2006" xmlns:p14="http://schemas.microsoft.com/office/powerpoint/2010/main">
    <mc:Choice Requires="p14">
      <p:transition spd="slow" p14:dur="2000" advTm="10815"/>
    </mc:Choice>
    <mc:Fallback xmlns="">
      <p:transition spd="slow" advTm="108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7034"/>
            <a:ext cx="12188825" cy="687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noFill/>
            </a:endParaRPr>
          </a:p>
        </p:txBody>
      </p:sp>
      <p:sp>
        <p:nvSpPr>
          <p:cNvPr id="6" name="TextBox 5"/>
          <p:cNvSpPr txBox="1"/>
          <p:nvPr/>
        </p:nvSpPr>
        <p:spPr>
          <a:xfrm>
            <a:off x="5125221" y="2818650"/>
            <a:ext cx="1941557" cy="1015663"/>
          </a:xfrm>
          <a:prstGeom prst="rect">
            <a:avLst/>
          </a:prstGeom>
          <a:noFill/>
        </p:spPr>
        <p:txBody>
          <a:bodyPr wrap="none" rtlCol="0">
            <a:spAutoFit/>
          </a:bodyPr>
          <a:lstStyle/>
          <a:p>
            <a:pPr algn="ctr" defTabSz="914172"/>
            <a:r>
              <a:rPr lang="en-US" sz="6000" b="1" spc="400" dirty="0">
                <a:solidFill>
                  <a:srgbClr val="FFFFFF"/>
                </a:solidFill>
                <a:ea typeface="Arial" charset="0"/>
                <a:cs typeface="Arial" charset="0"/>
              </a:rPr>
              <a:t>Q</a:t>
            </a:r>
            <a:r>
              <a:rPr lang="en-US" sz="6000" b="1" spc="400" dirty="0">
                <a:solidFill>
                  <a:srgbClr val="DA281C"/>
                </a:solidFill>
                <a:ea typeface="Arial" charset="0"/>
                <a:cs typeface="Arial" charset="0"/>
              </a:rPr>
              <a:t>+</a:t>
            </a:r>
            <a:r>
              <a:rPr lang="en-US" sz="6000" b="1" spc="400" dirty="0">
                <a:solidFill>
                  <a:srgbClr val="FFFFFF"/>
                </a:solidFill>
                <a:ea typeface="Arial" charset="0"/>
                <a:cs typeface="Arial" charset="0"/>
              </a:rPr>
              <a:t>A</a:t>
            </a:r>
          </a:p>
        </p:txBody>
      </p:sp>
      <p:sp>
        <p:nvSpPr>
          <p:cNvPr id="2" name="TextBox 1">
            <a:extLst>
              <a:ext uri="{FF2B5EF4-FFF2-40B4-BE49-F238E27FC236}">
                <a16:creationId xmlns:a16="http://schemas.microsoft.com/office/drawing/2014/main" id="{742A0B33-5815-1824-C810-7DB411C16C90}"/>
              </a:ext>
            </a:extLst>
          </p:cNvPr>
          <p:cNvSpPr txBox="1"/>
          <p:nvPr/>
        </p:nvSpPr>
        <p:spPr>
          <a:xfrm>
            <a:off x="4174434" y="3745063"/>
            <a:ext cx="4810539" cy="369332"/>
          </a:xfrm>
          <a:prstGeom prst="rect">
            <a:avLst/>
          </a:prstGeom>
          <a:noFill/>
        </p:spPr>
        <p:txBody>
          <a:bodyPr wrap="square" rtlCol="0">
            <a:spAutoFit/>
          </a:bodyPr>
          <a:lstStyle/>
          <a:p>
            <a:r>
              <a:rPr lang="en-US" dirty="0">
                <a:solidFill>
                  <a:schemeClr val="bg1"/>
                </a:solidFill>
              </a:rPr>
              <a:t>Supplier.compliance@cummins.com</a:t>
            </a:r>
          </a:p>
        </p:txBody>
      </p:sp>
      <p:pic>
        <p:nvPicPr>
          <p:cNvPr id="7" name="Audio 6">
            <a:hlinkClick r:id="" action="ppaction://media"/>
            <a:extLst>
              <a:ext uri="{FF2B5EF4-FFF2-40B4-BE49-F238E27FC236}">
                <a16:creationId xmlns:a16="http://schemas.microsoft.com/office/drawing/2014/main" id="{5FF4E5DA-1E7F-E20F-D61C-5FF2B66201C5}"/>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947858018"/>
      </p:ext>
    </p:extLst>
  </p:cSld>
  <p:clrMapOvr>
    <a:masterClrMapping/>
  </p:clrMapOvr>
  <mc:AlternateContent xmlns:mc="http://schemas.openxmlformats.org/markup-compatibility/2006" xmlns:p14="http://schemas.microsoft.com/office/powerpoint/2010/main">
    <mc:Choice Requires="p14">
      <p:transition spd="slow" p14:dur="2000" advTm="8119"/>
    </mc:Choice>
    <mc:Fallback xmlns="">
      <p:transition spd="slow" advTm="81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Cummins 2018">
  <a:themeElements>
    <a:clrScheme name="Launch">
      <a:dk1>
        <a:srgbClr val="000000"/>
      </a:dk1>
      <a:lt1>
        <a:srgbClr val="FFFFFF"/>
      </a:lt1>
      <a:dk2>
        <a:srgbClr val="414141"/>
      </a:dk2>
      <a:lt2>
        <a:srgbClr val="E7E6E6"/>
      </a:lt2>
      <a:accent1>
        <a:srgbClr val="424242"/>
      </a:accent1>
      <a:accent2>
        <a:srgbClr val="DA281C"/>
      </a:accent2>
      <a:accent3>
        <a:srgbClr val="00578A"/>
      </a:accent3>
      <a:accent4>
        <a:srgbClr val="738B1F"/>
      </a:accent4>
      <a:accent5>
        <a:srgbClr val="B4B4B3"/>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BS &amp; Corporate 6" id="{A5F7FB68-175F-48E2-AF4D-7727FEA7352A}" vid="{0B7AE9B2-C561-4F66-9264-4326B6B389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b53ed34d-b75e-4dcd-af8b-2871378cbb82" ContentTypeId="0x010100D6DB4AC788A74237AC66E75E8A04265F15" PreviousValue="false"/>
</file>

<file path=customXml/item2.xml><?xml version="1.0" encoding="utf-8"?>
<?mso-contentType ?>
<p:Policy xmlns:p="office.server.policy" id="" local="true">
  <p:Name>Environmental Strategy and Compliance Document</p:Name>
  <p:Description/>
  <p:Statement/>
  <p:PolicyItems>
    <p:PolicyItem featureId="Microsoft.Office.RecordsManagement.PolicyFeatures.Expiration" staticId="0x010100D6DB4AC788A74237AC66E75E8A04265F15|2042549415" UniqueId="f49839c4-c06c-4ec0-8a3f-7135e3f99148">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3</number>
                  <property>Modified</property>
                  <propertyId>28cf69c5-fa48-462a-b5cd-27b6f9d2bd5f</propertyId>
                  <period>years</period>
                </formula>
                <action type="action" id="Microsoft.Office.RecordsManagement.PolicyFeatures.Expiration.Action.MoveToRecycleBin"/>
              </data>
            </stages>
          </Schedule>
        </Schedules>
      </p:CustomData>
    </p:PolicyItem>
  </p:PolicyItems>
</p:Policy>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4.xml><?xml version="1.0" encoding="utf-8"?>
<ct:contentTypeSchema xmlns:ct="http://schemas.microsoft.com/office/2006/metadata/contentType" xmlns:ma="http://schemas.microsoft.com/office/2006/metadata/properties/metaAttributes" ct:_="" ma:_="" ma:contentTypeName="Environmental Strategy and Compliance Document" ma:contentTypeID="0x010100D6DB4AC788A74237AC66E75E8A04265F1500D83D6476253B52408B5FE34F2A6A83B2" ma:contentTypeVersion="13" ma:contentTypeDescription="Environmental Strategy and Compliance content type includes all function-based meta-data columns." ma:contentTypeScope="" ma:versionID="b5ad6b949fdfc557623b9ed1c89569bc">
  <xsd:schema xmlns:xsd="http://www.w3.org/2001/XMLSchema" xmlns:xs="http://www.w3.org/2001/XMLSchema" xmlns:p="http://schemas.microsoft.com/office/2006/metadata/properties" xmlns:ns1="http://schemas.microsoft.com/sharepoint/v3" xmlns:ns2="4d88e6c4-fcff-4e56-b8a1-dbf7c2669ce3" targetNamespace="http://schemas.microsoft.com/office/2006/metadata/properties" ma:root="true" ma:fieldsID="0e6bf985353d011843b1bd1f8ff71874" ns1:_="" ns2:_="">
    <xsd:import namespace="http://schemas.microsoft.com/sharepoint/v3"/>
    <xsd:import namespace="4d88e6c4-fcff-4e56-b8a1-dbf7c2669ce3"/>
    <xsd:element name="properties">
      <xsd:complexType>
        <xsd:sequence>
          <xsd:element name="documentManagement">
            <xsd:complexType>
              <xsd:all>
                <xsd:element ref="ns2:ENV_ApplicableTo" minOccurs="0"/>
                <xsd:element ref="ns2:ENV_DocumentNumber" minOccurs="0"/>
                <xsd:element ref="ns2:ENV_DocumentType" minOccurs="0"/>
                <xsd:element ref="ns2:ENV_Discipline" minOccurs="0"/>
                <xsd:element ref="ns2:ENV_ModelYear" minOccurs="0"/>
                <xsd:element ref="ns2:TaxCatchAll" minOccurs="0"/>
                <xsd:element ref="ns2:TaxCatchAllLabel" minOccurs="0"/>
                <xsd:element ref="ns2:CUFunction_Note" minOccurs="0"/>
                <xsd:element ref="ns2:CUBusinessUnit_Note" minOccurs="0"/>
                <xsd:element ref="ns2:CULocation_Note" minOccurs="0"/>
                <xsd:element ref="ns2:CUClassification_Note" minOccurs="0"/>
                <xsd:element ref="ns2:CUOriginURL" minOccurs="0"/>
                <xsd:element ref="ns1:_dlc_ExpireDateSaved" minOccurs="0"/>
                <xsd:element ref="ns1:_dlc_ExpireDate" minOccurs="0"/>
                <xsd:element ref="ns2:TaxKeywordTaxHTField" minOccurs="0"/>
                <xsd:element ref="ns2:CUDocumentType_Note" minOccurs="0"/>
                <xsd:element ref="ns2:CUContentCategories_No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21" nillable="true" ma:displayName="Original Expiration Date" ma:hidden="true" ma:internalName="_dlc_ExpireDateSaved" ma:readOnly="true">
      <xsd:simpleType>
        <xsd:restriction base="dms:DateTime"/>
      </xsd:simpleType>
    </xsd:element>
    <xsd:element name="_dlc_ExpireDate" ma:index="22" nillable="true" ma:displayName="Expiration Date" ma:description="" ma:hidden="true" ma:indexed="true" ma:internalName="_dlc_ExpireDate" ma:readOnly="true">
      <xsd:simpleType>
        <xsd:restriction base="dms:DateTime"/>
      </xsd:simpleType>
    </xsd:element>
    <xsd:element name="_dlc_Exempt" ma:index="32"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88e6c4-fcff-4e56-b8a1-dbf7c2669ce3" elementFormDefault="qualified">
    <xsd:import namespace="http://schemas.microsoft.com/office/2006/documentManagement/types"/>
    <xsd:import namespace="http://schemas.microsoft.com/office/infopath/2007/PartnerControls"/>
    <xsd:element name="ENV_ApplicableTo" ma:index="8" nillable="true" ma:displayName="Applicable To" ma:default="" ma:internalName="ENV_ApplicableTo">
      <xsd:simpleType>
        <xsd:restriction base="dms:Choice">
          <xsd:enumeration value="Global"/>
          <xsd:enumeration value="Corporate"/>
          <xsd:enumeration value="BU"/>
          <xsd:enumeration value="Sub BU"/>
          <xsd:enumeration value="Region"/>
          <xsd:enumeration value="Country"/>
          <xsd:enumeration value="Distributor"/>
          <xsd:enumeration value="Site"/>
        </xsd:restriction>
      </xsd:simpleType>
    </xsd:element>
    <xsd:element name="ENV_DocumentNumber" ma:index="9" nillable="true" ma:displayName="Document Number" ma:description="Description needed?" ma:internalName="ENV_DocumentNumber" ma:readOnly="false">
      <xsd:simpleType>
        <xsd:restriction base="dms:Text"/>
      </xsd:simpleType>
    </xsd:element>
    <xsd:element name="ENV_DocumentType" ma:index="10" nillable="true" ma:displayName="Document Type" ma:default="" ma:internalName="ENV_DocumentType">
      <xsd:simpleType>
        <xsd:restriction base="dms:Choice">
          <xsd:enumeration value="Policy"/>
          <xsd:enumeration value="Procedure"/>
          <xsd:enumeration value="Work Instructions"/>
          <xsd:enumeration value="Form"/>
          <xsd:enumeration value="Checklist"/>
          <xsd:enumeration value="Template"/>
          <xsd:enumeration value="Training"/>
          <xsd:enumeration value="Tracker"/>
          <xsd:enumeration value="Scorecard"/>
          <xsd:enumeration value="FAQ"/>
          <xsd:enumeration value="Positions"/>
          <xsd:enumeration value="Report"/>
        </xsd:restriction>
      </xsd:simpleType>
    </xsd:element>
    <xsd:element name="ENV_Discipline" ma:index="11" nillable="true" ma:displayName="Discipline" ma:default="" ma:internalName="ENV_Discipline">
      <xsd:simpleType>
        <xsd:restriction base="dms:Choice">
          <xsd:enumeration value="FOEM"/>
          <xsd:enumeration value="PC and C"/>
          <xsd:enumeration value="Sustainability"/>
          <xsd:enumeration value="EP and SP"/>
          <xsd:enumeration value="Emissions - FE Policy"/>
          <xsd:enumeration value="ACES"/>
          <xsd:enumeration value="ES and C All"/>
          <xsd:enumeration value="Right Environment"/>
        </xsd:restriction>
      </xsd:simpleType>
    </xsd:element>
    <xsd:element name="ENV_ModelYear" ma:index="12" nillable="true" ma:displayName="Model Year" ma:default="" ma:internalName="ENV_ModelYear">
      <xsd:simpleType>
        <xsd:restriction base="dms:Choice">
          <xsd:enumeration value="MY2007"/>
          <xsd:enumeration value="MY2008"/>
          <xsd:enumeration value="MY2009"/>
          <xsd:enumeration value="MY2010"/>
          <xsd:enumeration value="MY2011"/>
          <xsd:enumeration value="MY2012"/>
          <xsd:enumeration value="MY2013"/>
          <xsd:enumeration value="MY2014"/>
          <xsd:enumeration value="MY2015"/>
          <xsd:enumeration value="MY2016"/>
          <xsd:enumeration value="MY2017"/>
          <xsd:enumeration value="MY2018"/>
          <xsd:enumeration value="MY2019"/>
          <xsd:enumeration value="MY2020"/>
          <xsd:enumeration value="MY2021"/>
        </xsd:restriction>
      </xsd:simpleType>
    </xsd:element>
    <xsd:element name="TaxCatchAll" ma:index="13" nillable="true" ma:displayName="Taxonomy Catch All Column" ma:hidden="true" ma:list="{3a829219-6406-4824-b85d-638437393e61}" ma:internalName="TaxCatchAll" ma:showField="CatchAllData" ma:web="5d9fffc8-417b-435c-a708-7fa1d1ab0a65">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3a829219-6406-4824-b85d-638437393e61}" ma:internalName="TaxCatchAllLabel" ma:readOnly="true" ma:showField="CatchAllDataLabel" ma:web="5d9fffc8-417b-435c-a708-7fa1d1ab0a65">
      <xsd:complexType>
        <xsd:complexContent>
          <xsd:extension base="dms:MultiChoiceLookup">
            <xsd:sequence>
              <xsd:element name="Value" type="dms:Lookup" maxOccurs="unbounded" minOccurs="0" nillable="true"/>
            </xsd:sequence>
          </xsd:extension>
        </xsd:complexContent>
      </xsd:complexType>
    </xsd:element>
    <xsd:element name="CUFunction_Note" ma:index="16" ma:taxonomy="true" ma:internalName="CUFunction_Note" ma:taxonomyFieldName="CUFunction" ma:displayName="Function" ma:readOnly="false" ma:default="6;#EP and SP|f1986f95-fb77-462b-8e87-f606073302ed" ma:fieldId="{f7a85b18-2f9f-4cfd-b308-fbb993b9f471}" ma:taxonomyMulti="true" ma:sspId="b53ed34d-b75e-4dcd-af8b-2871378cbb82" ma:termSetId="5ba84462-6d67-428d-836e-5ec8a7246992" ma:anchorId="00000000-0000-0000-0000-000000000000" ma:open="false" ma:isKeyword="false">
      <xsd:complexType>
        <xsd:sequence>
          <xsd:element ref="pc:Terms" minOccurs="0" maxOccurs="1"/>
        </xsd:sequence>
      </xsd:complexType>
    </xsd:element>
    <xsd:element name="CUBusinessUnit_Note" ma:index="17" ma:taxonomy="true" ma:internalName="CUBusinessUnit_Note" ma:taxonomyFieldName="CUBusinessUnit" ma:displayName="Business Unit" ma:readOnly="false" ma:default="5;#Corporate|78f116de-89c6-461f-ac9e-46c1249c8e20" ma:fieldId="{7b161e6e-8eef-4cf6-a529-1f8ffc779057}" ma:taxonomyMulti="true" ma:sspId="b53ed34d-b75e-4dcd-af8b-2871378cbb82" ma:termSetId="96afdea6-b67c-4b61-856b-7c606596fdaf" ma:anchorId="00000000-0000-0000-0000-000000000000" ma:open="false" ma:isKeyword="false">
      <xsd:complexType>
        <xsd:sequence>
          <xsd:element ref="pc:Terms" minOccurs="0" maxOccurs="1"/>
        </xsd:sequence>
      </xsd:complexType>
    </xsd:element>
    <xsd:element name="CULocation_Note" ma:index="18" ma:taxonomy="true" ma:internalName="CULocation_Note" ma:taxonomyFieldName="CULocation" ma:displayName="Location (ABO)" ma:readOnly="false" ma:default="7;#US.COL.COB|9dfd3777-033a-479e-87f4-0d96a88a6c6e" ma:fieldId="{d34b0c18-4ed6-4564-bfa9-6480d94c2f6b}" ma:taxonomyMulti="true" ma:sspId="b53ed34d-b75e-4dcd-af8b-2871378cbb82" ma:termSetId="8fb80a0e-2213-484e-88c5-19a2e9a8a6dd" ma:anchorId="00000000-0000-0000-0000-000000000000" ma:open="false" ma:isKeyword="false">
      <xsd:complexType>
        <xsd:sequence>
          <xsd:element ref="pc:Terms" minOccurs="0" maxOccurs="1"/>
        </xsd:sequence>
      </xsd:complexType>
    </xsd:element>
    <xsd:element name="CUClassification_Note" ma:index="19" ma:taxonomy="true" ma:internalName="CUClassification_Note" ma:taxonomyFieldName="CUClassification" ma:displayName="Classification" ma:readOnly="false" ma:default="4;#Internal use only|c22c3a8f-c8ce-43fa-ae03-fa8f3cf5b121" ma:fieldId="{80b08fe8-8e5d-42b4-90d9-fa334f1b1188}" ma:sspId="b53ed34d-b75e-4dcd-af8b-2871378cbb82" ma:termSetId="6b83751b-89d8-4704-a411-3b7f81e3a11a" ma:anchorId="00000000-0000-0000-0000-000000000000" ma:open="false" ma:isKeyword="false">
      <xsd:complexType>
        <xsd:sequence>
          <xsd:element ref="pc:Terms" minOccurs="0" maxOccurs="1"/>
        </xsd:sequence>
      </xsd:complexType>
    </xsd:element>
    <xsd:element name="CUOriginURL" ma:index="20" nillable="true" ma:displayName="Origin URL" ma:hidden="true" ma:internalName="CUOriginURL" ma:readOnly="false">
      <xsd:simpleType>
        <xsd:restriction base="dms:Text">
          <xsd:maxLength value="255"/>
        </xsd:restriction>
      </xsd:simpleType>
    </xsd:element>
    <xsd:element name="TaxKeywordTaxHTField" ma:index="23" nillable="true" ma:taxonomy="true" ma:internalName="TaxKeywordTaxHTField" ma:taxonomyFieldName="TaxKeyword" ma:displayName="Enterprise Keywords" ma:fieldId="{23f27201-bee3-471e-b2e7-b64fd8b7ca38}" ma:taxonomyMulti="true" ma:sspId="b53ed34d-b75e-4dcd-af8b-2871378cbb82" ma:termSetId="00000000-0000-0000-0000-000000000000" ma:anchorId="00000000-0000-0000-0000-000000000000" ma:open="true" ma:isKeyword="true">
      <xsd:complexType>
        <xsd:sequence>
          <xsd:element ref="pc:Terms" minOccurs="0" maxOccurs="1"/>
        </xsd:sequence>
      </xsd:complexType>
    </xsd:element>
    <xsd:element name="CUDocumentType_Note" ma:index="24" nillable="true" ma:taxonomy="true" ma:internalName="CUDocumentType_Note" ma:taxonomyFieldName="CUDocumentType" ma:displayName="Record Type" ma:default="" ma:fieldId="{551d9a1f-9e7c-403c-a28e-17d1a80ed768}" ma:sspId="b53ed34d-b75e-4dcd-af8b-2871378cbb82" ma:termSetId="3319855a-a36c-4ae7-b27f-6c6539014cf6" ma:anchorId="00000000-0000-0000-0000-000000000000" ma:open="false" ma:isKeyword="false">
      <xsd:complexType>
        <xsd:sequence>
          <xsd:element ref="pc:Terms" minOccurs="0" maxOccurs="1"/>
        </xsd:sequence>
      </xsd:complexType>
    </xsd:element>
    <xsd:element name="CUContentCategories_Note" ma:index="27" nillable="true" ma:taxonomy="true" ma:internalName="CUContentCategories_Note" ma:taxonomyFieldName="CUContentCategories" ma:displayName="Content Categories" ma:default="" ma:fieldId="{7f7b7a49-5904-4574-b4a9-0f3ecac252d8}" ma:taxonomyMulti="true" ma:sspId="b53ed34d-b75e-4dcd-af8b-2871378cbb82" ma:termSetId="c194efa3-1482-4381-8f17-5198a8bfa37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ENV_Discipline xmlns="4d88e6c4-fcff-4e56-b8a1-dbf7c2669ce3" xsi:nil="true"/>
    <TaxKeywordTaxHTField xmlns="4d88e6c4-fcff-4e56-b8a1-dbf7c2669ce3">
      <Terms xmlns="http://schemas.microsoft.com/office/infopath/2007/PartnerControls"/>
    </TaxKeywordTaxHTField>
    <CUContentCategories_Note xmlns="4d88e6c4-fcff-4e56-b8a1-dbf7c2669ce3">
      <Terms xmlns="http://schemas.microsoft.com/office/infopath/2007/PartnerControls"/>
    </CUContentCategories_Note>
    <CULocation_Note xmlns="4d88e6c4-fcff-4e56-b8a1-dbf7c2669ce3">
      <Terms xmlns="http://schemas.microsoft.com/office/infopath/2007/PartnerControls">
        <TermInfo xmlns="http://schemas.microsoft.com/office/infopath/2007/PartnerControls">
          <TermName xmlns="http://schemas.microsoft.com/office/infopath/2007/PartnerControls">US.COL.COB</TermName>
          <TermId xmlns="http://schemas.microsoft.com/office/infopath/2007/PartnerControls">9dfd3777-033a-479e-87f4-0d96a88a6c6e</TermId>
        </TermInfo>
      </Terms>
    </CULocation_Note>
    <CUOriginURL xmlns="4d88e6c4-fcff-4e56-b8a1-dbf7c2669ce3" xsi:nil="true"/>
    <TaxCatchAll xmlns="4d88e6c4-fcff-4e56-b8a1-dbf7c2669ce3">
      <Value>6</Value>
      <Value>5</Value>
      <Value>4</Value>
      <Value>7</Value>
    </TaxCatchAll>
    <CUDocumentType_Note xmlns="4d88e6c4-fcff-4e56-b8a1-dbf7c2669ce3">
      <Terms xmlns="http://schemas.microsoft.com/office/infopath/2007/PartnerControls"/>
    </CUDocumentType_Note>
    <ENV_DocumentNumber xmlns="4d88e6c4-fcff-4e56-b8a1-dbf7c2669ce3" xsi:nil="true"/>
    <ENV_ModelYear xmlns="4d88e6c4-fcff-4e56-b8a1-dbf7c2669ce3" xsi:nil="true"/>
    <CUFunction_Note xmlns="4d88e6c4-fcff-4e56-b8a1-dbf7c2669ce3">
      <Terms xmlns="http://schemas.microsoft.com/office/infopath/2007/PartnerControls">
        <TermInfo xmlns="http://schemas.microsoft.com/office/infopath/2007/PartnerControls">
          <TermName xmlns="http://schemas.microsoft.com/office/infopath/2007/PartnerControls">EP and SP</TermName>
          <TermId xmlns="http://schemas.microsoft.com/office/infopath/2007/PartnerControls">f1986f95-fb77-462b-8e87-f606073302ed</TermId>
        </TermInfo>
      </Terms>
    </CUFunction_Note>
    <ENV_DocumentType xmlns="4d88e6c4-fcff-4e56-b8a1-dbf7c2669ce3" xsi:nil="true"/>
    <ENV_ApplicableTo xmlns="4d88e6c4-fcff-4e56-b8a1-dbf7c2669ce3" xsi:nil="true"/>
    <CUBusinessUnit_Note xmlns="4d88e6c4-fcff-4e56-b8a1-dbf7c2669ce3">
      <Terms xmlns="http://schemas.microsoft.com/office/infopath/2007/PartnerControls">
        <TermInfo xmlns="http://schemas.microsoft.com/office/infopath/2007/PartnerControls">
          <TermName xmlns="http://schemas.microsoft.com/office/infopath/2007/PartnerControls">Corporate</TermName>
          <TermId xmlns="http://schemas.microsoft.com/office/infopath/2007/PartnerControls">78f116de-89c6-461f-ac9e-46c1249c8e20</TermId>
        </TermInfo>
      </Terms>
    </CUBusinessUnit_Note>
    <CUClassification_Note xmlns="4d88e6c4-fcff-4e56-b8a1-dbf7c2669ce3">
      <Terms xmlns="http://schemas.microsoft.com/office/infopath/2007/PartnerControls">
        <TermInfo xmlns="http://schemas.microsoft.com/office/infopath/2007/PartnerControls">
          <TermName xmlns="http://schemas.microsoft.com/office/infopath/2007/PartnerControls">Internal use only</TermName>
          <TermId xmlns="http://schemas.microsoft.com/office/infopath/2007/PartnerControls">c22c3a8f-c8ce-43fa-ae03-fa8f3cf5b121</TermId>
        </TermInfo>
      </Terms>
    </CUClassification_Note>
    <_dlc_ExpireDateSaved xmlns="http://schemas.microsoft.com/sharepoint/v3" xsi:nil="true"/>
    <_dlc_ExpireDate xmlns="http://schemas.microsoft.com/sharepoint/v3">2028-07-15T13:54:46+00:00</_dlc_ExpireDate>
  </documentManagement>
</p:properties>
</file>

<file path=customXml/itemProps1.xml><?xml version="1.0" encoding="utf-8"?>
<ds:datastoreItem xmlns:ds="http://schemas.openxmlformats.org/officeDocument/2006/customXml" ds:itemID="{C26678D3-B99A-4D2A-B72E-8BCEDE08B449}">
  <ds:schemaRefs>
    <ds:schemaRef ds:uri="Microsoft.SharePoint.Taxonomy.ContentTypeSync"/>
  </ds:schemaRefs>
</ds:datastoreItem>
</file>

<file path=customXml/itemProps2.xml><?xml version="1.0" encoding="utf-8"?>
<ds:datastoreItem xmlns:ds="http://schemas.openxmlformats.org/officeDocument/2006/customXml" ds:itemID="{0563B334-AE4E-4E0D-ABF0-6EBF5B84F2BE}">
  <ds:schemaRefs>
    <ds:schemaRef ds:uri="office.server.policy"/>
  </ds:schemaRefs>
</ds:datastoreItem>
</file>

<file path=customXml/itemProps3.xml><?xml version="1.0" encoding="utf-8"?>
<ds:datastoreItem xmlns:ds="http://schemas.openxmlformats.org/officeDocument/2006/customXml" ds:itemID="{63816F84-9DE2-42BE-84A0-B210BBDDF7D7}">
  <ds:schemaRefs>
    <ds:schemaRef ds:uri="http://schemas.microsoft.com/sharepoint/events"/>
  </ds:schemaRefs>
</ds:datastoreItem>
</file>

<file path=customXml/itemProps4.xml><?xml version="1.0" encoding="utf-8"?>
<ds:datastoreItem xmlns:ds="http://schemas.openxmlformats.org/officeDocument/2006/customXml" ds:itemID="{DAF32071-9D0E-41A5-BE08-8D394D609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88e6c4-fcff-4e56-b8a1-dbf7c2669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513A8EA-07EB-49B9-AA76-18E5D99E8D37}">
  <ds:schemaRefs>
    <ds:schemaRef ds:uri="http://schemas.microsoft.com/sharepoint/v3/contenttype/forms"/>
  </ds:schemaRefs>
</ds:datastoreItem>
</file>

<file path=customXml/itemProps6.xml><?xml version="1.0" encoding="utf-8"?>
<ds:datastoreItem xmlns:ds="http://schemas.openxmlformats.org/officeDocument/2006/customXml" ds:itemID="{6F1678E7-9E15-4AD4-B581-2CD03E4A1339}">
  <ds:schemaRefs>
    <ds:schemaRef ds:uri="http://schemas.microsoft.com/office/2006/metadata/properties"/>
    <ds:schemaRef ds:uri="http://schemas.microsoft.com/office/infopath/2007/PartnerControls"/>
    <ds:schemaRef ds:uri="4d88e6c4-fcff-4e56-b8a1-dbf7c2669ce3"/>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CBS &amp; Corporate 7</Template>
  <TotalTime>56822</TotalTime>
  <Words>1635</Words>
  <Application>Microsoft Office PowerPoint</Application>
  <PresentationFormat>Widescreen</PresentationFormat>
  <Paragraphs>140</Paragraphs>
  <Slides>10</Slides>
  <Notes>3</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Calibri</vt:lpstr>
      <vt:lpstr>Courier New</vt:lpstr>
      <vt:lpstr>LucidaGrande</vt:lpstr>
      <vt:lpstr>Wingdings</vt:lpstr>
      <vt:lpstr>Cummins 2018</vt:lpstr>
      <vt:lpstr>Anthesis Validation Class D: Common Mistakes</vt:lpstr>
      <vt:lpstr>Presentation Overview</vt:lpstr>
      <vt:lpstr>Business Info Tab</vt:lpstr>
      <vt:lpstr>Products Tab</vt:lpstr>
      <vt:lpstr>Sub Products Tab</vt:lpstr>
      <vt:lpstr>Homogeneous Materials</vt:lpstr>
      <vt:lpstr>Substances Tab </vt:lpstr>
      <vt:lpstr>Data 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Platform HD Audit Analysis - ESN</dc:title>
  <dc:creator>Onome A Disi</dc:creator>
  <cp:lastModifiedBy>Deb Reining</cp:lastModifiedBy>
  <cp:revision>517</cp:revision>
  <dcterms:created xsi:type="dcterms:W3CDTF">2023-07-10T19:52:33Z</dcterms:created>
  <dcterms:modified xsi:type="dcterms:W3CDTF">2025-10-20T18:30:45Z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0x010100D6DB4AC788A74237AC66E75E8A04265F1500D83D6476253B52408B5FE34F2A6A83B2</vt:lpwstr>
  </property>
  <property fmtid="{D5CDD505-2E9C-101B-9397-08002B2CF9AE}" pid="3" name="CULocation">
    <vt:lpwstr>7;#US.COL.COB|9dfd3777-033a-479e-87f4-0d96a88a6c6e</vt:lpwstr>
  </property>
  <property fmtid="{D5CDD505-2E9C-101B-9397-08002B2CF9AE}" pid="4" name="_dlc_policyId">
    <vt:lpwstr>0x010100D6DB4AC788A74237AC66E75E8A04265F15|2042549415</vt:lpwstr>
  </property>
  <property fmtid="{D5CDD505-2E9C-101B-9397-08002B2CF9AE}" pid="5" name="CUFunction">
    <vt:lpwstr>6;#EP and SP|f1986f95-fb77-462b-8e87-f606073302ed</vt:lpwstr>
  </property>
  <property fmtid="{D5CDD505-2E9C-101B-9397-08002B2CF9AE}" pid="6" name="CUBusinessUnit">
    <vt:lpwstr>5;#Corporate|78f116de-89c6-461f-ac9e-46c1249c8e20</vt:lpwstr>
  </property>
  <property fmtid="{D5CDD505-2E9C-101B-9397-08002B2CF9AE}" pid="7" name="ItemRetentionFormula">
    <vt:lpwstr>&lt;formula id="Microsoft.Office.RecordsManagement.PolicyFeatures.Expiration.Formula.BuiltIn"&gt;&lt;number&gt;3&lt;/number&gt;&lt;property&gt;Modified&lt;/property&gt;&lt;propertyId&gt;28cf69c5-fa48-462a-b5cd-27b6f9d2bd5f&lt;/propertyId&gt;&lt;period&gt;years&lt;/period&gt;&lt;/formula&gt;</vt:lpwstr>
  </property>
  <property fmtid="{D5CDD505-2E9C-101B-9397-08002B2CF9AE}" pid="8" name="CUClassification">
    <vt:i4>4</vt:i4>
  </property>
</Properties>
</file>